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9" r:id="rId2"/>
    <p:sldMasterId id="2147483706" r:id="rId3"/>
    <p:sldMasterId id="2147483729" r:id="rId4"/>
  </p:sldMasterIdLst>
  <p:notesMasterIdLst>
    <p:notesMasterId r:id="rId27"/>
  </p:notesMasterIdLst>
  <p:sldIdLst>
    <p:sldId id="2147482847" r:id="rId5"/>
    <p:sldId id="301" r:id="rId6"/>
    <p:sldId id="299" r:id="rId7"/>
    <p:sldId id="300" r:id="rId8"/>
    <p:sldId id="267" r:id="rId9"/>
    <p:sldId id="2147482849" r:id="rId10"/>
    <p:sldId id="2147468647" r:id="rId11"/>
    <p:sldId id="2147468648" r:id="rId12"/>
    <p:sldId id="2147468649" r:id="rId13"/>
    <p:sldId id="2147482898" r:id="rId14"/>
    <p:sldId id="2147482899" r:id="rId15"/>
    <p:sldId id="2147482900" r:id="rId16"/>
    <p:sldId id="2147468651" r:id="rId17"/>
    <p:sldId id="2147468589" r:id="rId18"/>
    <p:sldId id="2147468590" r:id="rId19"/>
    <p:sldId id="455" r:id="rId20"/>
    <p:sldId id="2147468653" r:id="rId21"/>
    <p:sldId id="2147468654" r:id="rId22"/>
    <p:sldId id="2147482897" r:id="rId23"/>
    <p:sldId id="2147482902" r:id="rId24"/>
    <p:sldId id="258" r:id="rId25"/>
    <p:sldId id="214748288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E4785-98B0-47DA-90DB-1104E94457FF}" v="2" dt="2024-11-25T21:31:33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71" d="100"/>
          <a:sy n="71" d="100"/>
        </p:scale>
        <p:origin x="27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ra, Roberto" userId="ae9b0a7d-956f-4040-abc3-bd874cc94773" providerId="ADAL" clId="{154E4785-98B0-47DA-90DB-1104E94457FF}"/>
    <pc:docChg chg="delSld modSld sldOrd">
      <pc:chgData name="Allara, Roberto" userId="ae9b0a7d-956f-4040-abc3-bd874cc94773" providerId="ADAL" clId="{154E4785-98B0-47DA-90DB-1104E94457FF}" dt="2024-11-25T21:32:35.961" v="9" actId="6549"/>
      <pc:docMkLst>
        <pc:docMk/>
      </pc:docMkLst>
      <pc:sldChg chg="del">
        <pc:chgData name="Allara, Roberto" userId="ae9b0a7d-956f-4040-abc3-bd874cc94773" providerId="ADAL" clId="{154E4785-98B0-47DA-90DB-1104E94457FF}" dt="2024-11-25T21:32:00.031" v="7" actId="47"/>
        <pc:sldMkLst>
          <pc:docMk/>
          <pc:sldMk cId="127434754" sldId="291"/>
        </pc:sldMkLst>
      </pc:sldChg>
      <pc:sldChg chg="modSp mod">
        <pc:chgData name="Allara, Roberto" userId="ae9b0a7d-956f-4040-abc3-bd874cc94773" providerId="ADAL" clId="{154E4785-98B0-47DA-90DB-1104E94457FF}" dt="2024-11-25T21:32:35.961" v="9" actId="6549"/>
        <pc:sldMkLst>
          <pc:docMk/>
          <pc:sldMk cId="534839934" sldId="455"/>
        </pc:sldMkLst>
        <pc:spChg chg="mod">
          <ac:chgData name="Allara, Roberto" userId="ae9b0a7d-956f-4040-abc3-bd874cc94773" providerId="ADAL" clId="{154E4785-98B0-47DA-90DB-1104E94457FF}" dt="2024-11-25T21:32:35.961" v="9" actId="6549"/>
          <ac:spMkLst>
            <pc:docMk/>
            <pc:sldMk cId="534839934" sldId="455"/>
            <ac:spMk id="3" creationId="{00000000-0000-0000-0000-000000000000}"/>
          </ac:spMkLst>
        </pc:spChg>
      </pc:sldChg>
      <pc:sldChg chg="ord">
        <pc:chgData name="Allara, Roberto" userId="ae9b0a7d-956f-4040-abc3-bd874cc94773" providerId="ADAL" clId="{154E4785-98B0-47DA-90DB-1104E94457FF}" dt="2024-11-25T21:26:17.405" v="6"/>
        <pc:sldMkLst>
          <pc:docMk/>
          <pc:sldMk cId="1203275070" sldId="2147468649"/>
        </pc:sldMkLst>
      </pc:sldChg>
      <pc:sldChg chg="del">
        <pc:chgData name="Allara, Roberto" userId="ae9b0a7d-956f-4040-abc3-bd874cc94773" providerId="ADAL" clId="{154E4785-98B0-47DA-90DB-1104E94457FF}" dt="2024-11-25T21:22:24.231" v="3" actId="47"/>
        <pc:sldMkLst>
          <pc:docMk/>
          <pc:sldMk cId="2193771796" sldId="2147468655"/>
        </pc:sldMkLst>
      </pc:sldChg>
      <pc:sldChg chg="del">
        <pc:chgData name="Allara, Roberto" userId="ae9b0a7d-956f-4040-abc3-bd874cc94773" providerId="ADAL" clId="{154E4785-98B0-47DA-90DB-1104E94457FF}" dt="2024-11-25T21:22:25.499" v="4" actId="47"/>
        <pc:sldMkLst>
          <pc:docMk/>
          <pc:sldMk cId="928735352" sldId="2147468656"/>
        </pc:sldMkLst>
      </pc:sldChg>
      <pc:sldChg chg="del">
        <pc:chgData name="Allara, Roberto" userId="ae9b0a7d-956f-4040-abc3-bd874cc94773" providerId="ADAL" clId="{154E4785-98B0-47DA-90DB-1104E94457FF}" dt="2024-11-25T21:22:19.972" v="2" actId="47"/>
        <pc:sldMkLst>
          <pc:docMk/>
          <pc:sldMk cId="3187683407" sldId="21474829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72BFB-19E0-4A93-8231-1D7F9462A8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0B466D-6F20-4CA8-9329-3494A8BB54E9}">
      <dgm:prSet/>
      <dgm:spPr/>
      <dgm:t>
        <a:bodyPr/>
        <a:lstStyle/>
        <a:p>
          <a:r>
            <a:rPr lang="it-IT" b="1" dirty="0">
              <a:latin typeface="+mj-lt"/>
            </a:rPr>
            <a:t>Accettare tempestivamente un ordine da un nuovo cliente</a:t>
          </a:r>
          <a:endParaRPr lang="en-US" b="1" dirty="0">
            <a:latin typeface="+mj-lt"/>
          </a:endParaRPr>
        </a:p>
      </dgm:t>
    </dgm:pt>
    <dgm:pt modelId="{A2F01A6F-055E-4615-83A9-61CC528ED82B}" type="parTrans" cxnId="{6E2D0C7C-3BEC-43B9-AF83-892C4127BA16}">
      <dgm:prSet/>
      <dgm:spPr/>
      <dgm:t>
        <a:bodyPr/>
        <a:lstStyle/>
        <a:p>
          <a:endParaRPr lang="en-US"/>
        </a:p>
      </dgm:t>
    </dgm:pt>
    <dgm:pt modelId="{0712347D-934D-4EDE-9316-A4DAB56BEFCB}" type="sibTrans" cxnId="{6E2D0C7C-3BEC-43B9-AF83-892C4127BA16}">
      <dgm:prSet/>
      <dgm:spPr/>
      <dgm:t>
        <a:bodyPr/>
        <a:lstStyle/>
        <a:p>
          <a:endParaRPr lang="en-US"/>
        </a:p>
      </dgm:t>
    </dgm:pt>
    <dgm:pt modelId="{87A7F72E-4633-4604-811D-169A4F855FD7}">
      <dgm:prSet/>
      <dgm:spPr/>
      <dgm:t>
        <a:bodyPr/>
        <a:lstStyle/>
        <a:p>
          <a:r>
            <a:rPr lang="it-IT" b="0" dirty="0">
              <a:latin typeface="+mj-lt"/>
            </a:rPr>
            <a:t>Concedere una dilazione di pagamento per essere competitivi sul mercato</a:t>
          </a:r>
          <a:endParaRPr lang="en-US" dirty="0">
            <a:latin typeface="+mj-lt"/>
          </a:endParaRPr>
        </a:p>
      </dgm:t>
    </dgm:pt>
    <dgm:pt modelId="{4FA0C9DD-851E-437D-85D7-47B3A4C834E2}" type="parTrans" cxnId="{6E43CAF8-CCD3-45B4-BB44-91789198CA3C}">
      <dgm:prSet/>
      <dgm:spPr/>
      <dgm:t>
        <a:bodyPr/>
        <a:lstStyle/>
        <a:p>
          <a:endParaRPr lang="en-US"/>
        </a:p>
      </dgm:t>
    </dgm:pt>
    <dgm:pt modelId="{8C5ACE8F-362A-46AA-9272-E31065B324BE}" type="sibTrans" cxnId="{6E43CAF8-CCD3-45B4-BB44-91789198CA3C}">
      <dgm:prSet/>
      <dgm:spPr/>
      <dgm:t>
        <a:bodyPr/>
        <a:lstStyle/>
        <a:p>
          <a:endParaRPr lang="en-US"/>
        </a:p>
      </dgm:t>
    </dgm:pt>
    <dgm:pt modelId="{C96541C5-1EB3-4AC5-9CDA-2B053A96EF7C}">
      <dgm:prSet/>
      <dgm:spPr/>
      <dgm:t>
        <a:bodyPr/>
        <a:lstStyle/>
        <a:p>
          <a:r>
            <a:rPr lang="it-IT" b="0" dirty="0">
              <a:latin typeface="+mj-lt"/>
            </a:rPr>
            <a:t>Incrementare il fatturato in Italia e/o all’estero limitando i rischi di mancato pagamento</a:t>
          </a:r>
          <a:endParaRPr lang="en-US" dirty="0">
            <a:latin typeface="+mj-lt"/>
          </a:endParaRPr>
        </a:p>
      </dgm:t>
    </dgm:pt>
    <dgm:pt modelId="{5A21C435-1247-4121-A58A-3379195599BA}" type="parTrans" cxnId="{199EDB6A-39F1-4B69-89FE-FE66F4B5CC23}">
      <dgm:prSet/>
      <dgm:spPr/>
      <dgm:t>
        <a:bodyPr/>
        <a:lstStyle/>
        <a:p>
          <a:endParaRPr lang="en-US"/>
        </a:p>
      </dgm:t>
    </dgm:pt>
    <dgm:pt modelId="{32AE4885-F5DC-4A32-B870-A80CAA0C2BC7}" type="sibTrans" cxnId="{199EDB6A-39F1-4B69-89FE-FE66F4B5CC23}">
      <dgm:prSet/>
      <dgm:spPr/>
      <dgm:t>
        <a:bodyPr/>
        <a:lstStyle/>
        <a:p>
          <a:endParaRPr lang="en-US"/>
        </a:p>
      </dgm:t>
    </dgm:pt>
    <dgm:pt modelId="{77CF46A9-E62B-4C41-BE26-E4EDA1525A24}" type="pres">
      <dgm:prSet presAssocID="{1C872BFB-19E0-4A93-8231-1D7F9462A841}" presName="outerComposite" presStyleCnt="0">
        <dgm:presLayoutVars>
          <dgm:chMax val="5"/>
          <dgm:dir/>
          <dgm:resizeHandles val="exact"/>
        </dgm:presLayoutVars>
      </dgm:prSet>
      <dgm:spPr/>
    </dgm:pt>
    <dgm:pt modelId="{2F90F2D0-0B1C-414F-AAF6-CC9E9CD6E06B}" type="pres">
      <dgm:prSet presAssocID="{1C872BFB-19E0-4A93-8231-1D7F9462A841}" presName="dummyMaxCanvas" presStyleCnt="0">
        <dgm:presLayoutVars/>
      </dgm:prSet>
      <dgm:spPr/>
    </dgm:pt>
    <dgm:pt modelId="{1846ECA8-86C2-46C5-AC8A-D1618FEFCFB9}" type="pres">
      <dgm:prSet presAssocID="{1C872BFB-19E0-4A93-8231-1D7F9462A841}" presName="ThreeNodes_1" presStyleLbl="node1" presStyleIdx="0" presStyleCnt="3">
        <dgm:presLayoutVars>
          <dgm:bulletEnabled val="1"/>
        </dgm:presLayoutVars>
      </dgm:prSet>
      <dgm:spPr/>
    </dgm:pt>
    <dgm:pt modelId="{FF5D9F32-465A-4781-B48A-68F43C52A4F2}" type="pres">
      <dgm:prSet presAssocID="{1C872BFB-19E0-4A93-8231-1D7F9462A841}" presName="ThreeNodes_2" presStyleLbl="node1" presStyleIdx="1" presStyleCnt="3">
        <dgm:presLayoutVars>
          <dgm:bulletEnabled val="1"/>
        </dgm:presLayoutVars>
      </dgm:prSet>
      <dgm:spPr/>
    </dgm:pt>
    <dgm:pt modelId="{8679781E-0F84-467E-A4FE-D10DE4A4CFFF}" type="pres">
      <dgm:prSet presAssocID="{1C872BFB-19E0-4A93-8231-1D7F9462A841}" presName="ThreeNodes_3" presStyleLbl="node1" presStyleIdx="2" presStyleCnt="3">
        <dgm:presLayoutVars>
          <dgm:bulletEnabled val="1"/>
        </dgm:presLayoutVars>
      </dgm:prSet>
      <dgm:spPr/>
    </dgm:pt>
    <dgm:pt modelId="{29911A40-2E05-4826-ACF6-14AA88CC78F9}" type="pres">
      <dgm:prSet presAssocID="{1C872BFB-19E0-4A93-8231-1D7F9462A841}" presName="ThreeConn_1-2" presStyleLbl="fgAccFollowNode1" presStyleIdx="0" presStyleCnt="2">
        <dgm:presLayoutVars>
          <dgm:bulletEnabled val="1"/>
        </dgm:presLayoutVars>
      </dgm:prSet>
      <dgm:spPr/>
    </dgm:pt>
    <dgm:pt modelId="{E37B9264-267C-4A34-9FA4-17BCE99F58A6}" type="pres">
      <dgm:prSet presAssocID="{1C872BFB-19E0-4A93-8231-1D7F9462A841}" presName="ThreeConn_2-3" presStyleLbl="fgAccFollowNode1" presStyleIdx="1" presStyleCnt="2">
        <dgm:presLayoutVars>
          <dgm:bulletEnabled val="1"/>
        </dgm:presLayoutVars>
      </dgm:prSet>
      <dgm:spPr/>
    </dgm:pt>
    <dgm:pt modelId="{2FD5B28B-FCCA-4B37-9AD1-3499846C734A}" type="pres">
      <dgm:prSet presAssocID="{1C872BFB-19E0-4A93-8231-1D7F9462A841}" presName="ThreeNodes_1_text" presStyleLbl="node1" presStyleIdx="2" presStyleCnt="3">
        <dgm:presLayoutVars>
          <dgm:bulletEnabled val="1"/>
        </dgm:presLayoutVars>
      </dgm:prSet>
      <dgm:spPr/>
    </dgm:pt>
    <dgm:pt modelId="{CF0DB2BA-9981-42B9-9017-72FF84E44C9B}" type="pres">
      <dgm:prSet presAssocID="{1C872BFB-19E0-4A93-8231-1D7F9462A841}" presName="ThreeNodes_2_text" presStyleLbl="node1" presStyleIdx="2" presStyleCnt="3">
        <dgm:presLayoutVars>
          <dgm:bulletEnabled val="1"/>
        </dgm:presLayoutVars>
      </dgm:prSet>
      <dgm:spPr/>
    </dgm:pt>
    <dgm:pt modelId="{BB472EE2-E726-4D03-B23B-E07BC04E0B48}" type="pres">
      <dgm:prSet presAssocID="{1C872BFB-19E0-4A93-8231-1D7F9462A8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9B10E04-E8B3-45DB-8BC0-875B1AD6DF58}" type="presOf" srcId="{8C5ACE8F-362A-46AA-9272-E31065B324BE}" destId="{E37B9264-267C-4A34-9FA4-17BCE99F58A6}" srcOrd="0" destOrd="0" presId="urn:microsoft.com/office/officeart/2005/8/layout/vProcess5"/>
    <dgm:cxn modelId="{D20B583A-5A32-4C7A-B31C-3B45ABE356A1}" type="presOf" srcId="{C96541C5-1EB3-4AC5-9CDA-2B053A96EF7C}" destId="{8679781E-0F84-467E-A4FE-D10DE4A4CFFF}" srcOrd="0" destOrd="0" presId="urn:microsoft.com/office/officeart/2005/8/layout/vProcess5"/>
    <dgm:cxn modelId="{63EE8F40-7AEC-476E-8536-819E36873A92}" type="presOf" srcId="{DB0B466D-6F20-4CA8-9329-3494A8BB54E9}" destId="{1846ECA8-86C2-46C5-AC8A-D1618FEFCFB9}" srcOrd="0" destOrd="0" presId="urn:microsoft.com/office/officeart/2005/8/layout/vProcess5"/>
    <dgm:cxn modelId="{DB09DB69-8567-45A1-AAA3-CF17B710D275}" type="presOf" srcId="{DB0B466D-6F20-4CA8-9329-3494A8BB54E9}" destId="{2FD5B28B-FCCA-4B37-9AD1-3499846C734A}" srcOrd="1" destOrd="0" presId="urn:microsoft.com/office/officeart/2005/8/layout/vProcess5"/>
    <dgm:cxn modelId="{199EDB6A-39F1-4B69-89FE-FE66F4B5CC23}" srcId="{1C872BFB-19E0-4A93-8231-1D7F9462A841}" destId="{C96541C5-1EB3-4AC5-9CDA-2B053A96EF7C}" srcOrd="2" destOrd="0" parTransId="{5A21C435-1247-4121-A58A-3379195599BA}" sibTransId="{32AE4885-F5DC-4A32-B870-A80CAA0C2BC7}"/>
    <dgm:cxn modelId="{38B9294E-3436-4FE8-B37D-F520A091281F}" type="presOf" srcId="{C96541C5-1EB3-4AC5-9CDA-2B053A96EF7C}" destId="{BB472EE2-E726-4D03-B23B-E07BC04E0B48}" srcOrd="1" destOrd="0" presId="urn:microsoft.com/office/officeart/2005/8/layout/vProcess5"/>
    <dgm:cxn modelId="{6E2D0C7C-3BEC-43B9-AF83-892C4127BA16}" srcId="{1C872BFB-19E0-4A93-8231-1D7F9462A841}" destId="{DB0B466D-6F20-4CA8-9329-3494A8BB54E9}" srcOrd="0" destOrd="0" parTransId="{A2F01A6F-055E-4615-83A9-61CC528ED82B}" sibTransId="{0712347D-934D-4EDE-9316-A4DAB56BEFCB}"/>
    <dgm:cxn modelId="{824EF49F-76DA-446D-9612-638C0D7BFE1C}" type="presOf" srcId="{87A7F72E-4633-4604-811D-169A4F855FD7}" destId="{FF5D9F32-465A-4781-B48A-68F43C52A4F2}" srcOrd="0" destOrd="0" presId="urn:microsoft.com/office/officeart/2005/8/layout/vProcess5"/>
    <dgm:cxn modelId="{C38C94B3-55E1-4876-85A1-FD19C35F8BE6}" type="presOf" srcId="{1C872BFB-19E0-4A93-8231-1D7F9462A841}" destId="{77CF46A9-E62B-4C41-BE26-E4EDA1525A24}" srcOrd="0" destOrd="0" presId="urn:microsoft.com/office/officeart/2005/8/layout/vProcess5"/>
    <dgm:cxn modelId="{1DB877CA-1E3D-45C0-B68F-28CDE388672A}" type="presOf" srcId="{87A7F72E-4633-4604-811D-169A4F855FD7}" destId="{CF0DB2BA-9981-42B9-9017-72FF84E44C9B}" srcOrd="1" destOrd="0" presId="urn:microsoft.com/office/officeart/2005/8/layout/vProcess5"/>
    <dgm:cxn modelId="{DD0974EE-C415-45C2-BD6C-DBCF9CE27DDC}" type="presOf" srcId="{0712347D-934D-4EDE-9316-A4DAB56BEFCB}" destId="{29911A40-2E05-4826-ACF6-14AA88CC78F9}" srcOrd="0" destOrd="0" presId="urn:microsoft.com/office/officeart/2005/8/layout/vProcess5"/>
    <dgm:cxn modelId="{6E43CAF8-CCD3-45B4-BB44-91789198CA3C}" srcId="{1C872BFB-19E0-4A93-8231-1D7F9462A841}" destId="{87A7F72E-4633-4604-811D-169A4F855FD7}" srcOrd="1" destOrd="0" parTransId="{4FA0C9DD-851E-437D-85D7-47B3A4C834E2}" sibTransId="{8C5ACE8F-362A-46AA-9272-E31065B324BE}"/>
    <dgm:cxn modelId="{9A6485A6-1805-4246-ACD9-35E603EE161F}" type="presParOf" srcId="{77CF46A9-E62B-4C41-BE26-E4EDA1525A24}" destId="{2F90F2D0-0B1C-414F-AAF6-CC9E9CD6E06B}" srcOrd="0" destOrd="0" presId="urn:microsoft.com/office/officeart/2005/8/layout/vProcess5"/>
    <dgm:cxn modelId="{87397BDC-17C5-4B90-8BE3-EDB89E85D69F}" type="presParOf" srcId="{77CF46A9-E62B-4C41-BE26-E4EDA1525A24}" destId="{1846ECA8-86C2-46C5-AC8A-D1618FEFCFB9}" srcOrd="1" destOrd="0" presId="urn:microsoft.com/office/officeart/2005/8/layout/vProcess5"/>
    <dgm:cxn modelId="{C4286A6D-73F1-4CE1-B5F3-A0F7F2DC20CA}" type="presParOf" srcId="{77CF46A9-E62B-4C41-BE26-E4EDA1525A24}" destId="{FF5D9F32-465A-4781-B48A-68F43C52A4F2}" srcOrd="2" destOrd="0" presId="urn:microsoft.com/office/officeart/2005/8/layout/vProcess5"/>
    <dgm:cxn modelId="{E8CCEB42-5BE8-4711-87D8-23EDC1B1CC5F}" type="presParOf" srcId="{77CF46A9-E62B-4C41-BE26-E4EDA1525A24}" destId="{8679781E-0F84-467E-A4FE-D10DE4A4CFFF}" srcOrd="3" destOrd="0" presId="urn:microsoft.com/office/officeart/2005/8/layout/vProcess5"/>
    <dgm:cxn modelId="{08E98930-BCCF-4A51-BA59-C52C1F477B37}" type="presParOf" srcId="{77CF46A9-E62B-4C41-BE26-E4EDA1525A24}" destId="{29911A40-2E05-4826-ACF6-14AA88CC78F9}" srcOrd="4" destOrd="0" presId="urn:microsoft.com/office/officeart/2005/8/layout/vProcess5"/>
    <dgm:cxn modelId="{E8D56E81-AAD3-4FB4-B904-93A189815BAD}" type="presParOf" srcId="{77CF46A9-E62B-4C41-BE26-E4EDA1525A24}" destId="{E37B9264-267C-4A34-9FA4-17BCE99F58A6}" srcOrd="5" destOrd="0" presId="urn:microsoft.com/office/officeart/2005/8/layout/vProcess5"/>
    <dgm:cxn modelId="{15E922F6-6EAC-4AF4-911C-5B56249E4366}" type="presParOf" srcId="{77CF46A9-E62B-4C41-BE26-E4EDA1525A24}" destId="{2FD5B28B-FCCA-4B37-9AD1-3499846C734A}" srcOrd="6" destOrd="0" presId="urn:microsoft.com/office/officeart/2005/8/layout/vProcess5"/>
    <dgm:cxn modelId="{3F402C63-635F-436D-9E43-82C63B091DA4}" type="presParOf" srcId="{77CF46A9-E62B-4C41-BE26-E4EDA1525A24}" destId="{CF0DB2BA-9981-42B9-9017-72FF84E44C9B}" srcOrd="7" destOrd="0" presId="urn:microsoft.com/office/officeart/2005/8/layout/vProcess5"/>
    <dgm:cxn modelId="{BB7F1B90-FE7C-493E-8311-4A88DCFC99E1}" type="presParOf" srcId="{77CF46A9-E62B-4C41-BE26-E4EDA1525A24}" destId="{BB472EE2-E726-4D03-B23B-E07BC04E0B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6ECA8-86C2-46C5-AC8A-D1618FEFCFB9}">
      <dsp:nvSpPr>
        <dsp:cNvPr id="0" name=""/>
        <dsp:cNvSpPr/>
      </dsp:nvSpPr>
      <dsp:spPr>
        <a:xfrm>
          <a:off x="0" y="0"/>
          <a:ext cx="4207003" cy="1113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+mj-lt"/>
            </a:rPr>
            <a:t>Accettare tempestivamente un ordine da un nuovo cliente</a:t>
          </a:r>
          <a:endParaRPr lang="en-US" sz="1800" b="1" kern="1200" dirty="0">
            <a:latin typeface="+mj-lt"/>
          </a:endParaRPr>
        </a:p>
      </dsp:txBody>
      <dsp:txXfrm>
        <a:off x="32609" y="32609"/>
        <a:ext cx="3005617" cy="1048126"/>
      </dsp:txXfrm>
    </dsp:sp>
    <dsp:sp modelId="{FF5D9F32-465A-4781-B48A-68F43C52A4F2}">
      <dsp:nvSpPr>
        <dsp:cNvPr id="0" name=""/>
        <dsp:cNvSpPr/>
      </dsp:nvSpPr>
      <dsp:spPr>
        <a:xfrm>
          <a:off x="371206" y="1298901"/>
          <a:ext cx="4207003" cy="1113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+mj-lt"/>
            </a:rPr>
            <a:t>Concedere una dilazione di pagamento per essere competitivi sul mercato</a:t>
          </a:r>
          <a:endParaRPr lang="en-US" sz="1800" kern="1200" dirty="0">
            <a:latin typeface="+mj-lt"/>
          </a:endParaRPr>
        </a:p>
      </dsp:txBody>
      <dsp:txXfrm>
        <a:off x="403815" y="1331510"/>
        <a:ext cx="3046905" cy="1048126"/>
      </dsp:txXfrm>
    </dsp:sp>
    <dsp:sp modelId="{8679781E-0F84-467E-A4FE-D10DE4A4CFFF}">
      <dsp:nvSpPr>
        <dsp:cNvPr id="0" name=""/>
        <dsp:cNvSpPr/>
      </dsp:nvSpPr>
      <dsp:spPr>
        <a:xfrm>
          <a:off x="742412" y="2597802"/>
          <a:ext cx="4207003" cy="1113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+mj-lt"/>
            </a:rPr>
            <a:t>Incrementare il fatturato in Italia e/o all’estero limitando i rischi di mancato pagamento</a:t>
          </a:r>
          <a:endParaRPr lang="en-US" sz="1800" kern="1200" dirty="0">
            <a:latin typeface="+mj-lt"/>
          </a:endParaRPr>
        </a:p>
      </dsp:txBody>
      <dsp:txXfrm>
        <a:off x="775021" y="2630411"/>
        <a:ext cx="3046905" cy="1048126"/>
      </dsp:txXfrm>
    </dsp:sp>
    <dsp:sp modelId="{29911A40-2E05-4826-ACF6-14AA88CC78F9}">
      <dsp:nvSpPr>
        <dsp:cNvPr id="0" name=""/>
        <dsp:cNvSpPr/>
      </dsp:nvSpPr>
      <dsp:spPr>
        <a:xfrm>
          <a:off x="3483329" y="844285"/>
          <a:ext cx="723673" cy="7236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646155" y="844285"/>
        <a:ext cx="398021" cy="544564"/>
      </dsp:txXfrm>
    </dsp:sp>
    <dsp:sp modelId="{E37B9264-267C-4A34-9FA4-17BCE99F58A6}">
      <dsp:nvSpPr>
        <dsp:cNvPr id="0" name=""/>
        <dsp:cNvSpPr/>
      </dsp:nvSpPr>
      <dsp:spPr>
        <a:xfrm>
          <a:off x="3854536" y="2135765"/>
          <a:ext cx="723673" cy="7236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017362" y="2135765"/>
        <a:ext cx="398021" cy="544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9CD6-3BC0-40BB-B248-3EBB02C4EA0C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B39D9-89B8-43AE-A6FD-34B57C1ECB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61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FC189-5CD6-DB48-BE1D-7B2EF7747CD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09A1D-CA9A-493B-9D49-1B2250A9F95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41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emf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INA TESTO E TABELLA">
    <p:bg>
      <p:bgPr>
        <a:solidFill>
          <a:schemeClr val="accent6">
            <a:hueOff val="6055814"/>
            <a:satOff val="-12036"/>
            <a:lumOff val="-2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010" y="3794237"/>
            <a:ext cx="4473990" cy="306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Google Shape;134;p36" descr="Google Shape;134;p36"/>
          <p:cNvPicPr>
            <a:picLocks noChangeAspect="1"/>
          </p:cNvPicPr>
          <p:nvPr/>
        </p:nvPicPr>
        <p:blipFill>
          <a:blip r:embed="rId3"/>
          <a:srcRect l="67255" t="6842" r="12363" b="60517"/>
          <a:stretch>
            <a:fillRect/>
          </a:stretch>
        </p:blipFill>
        <p:spPr>
          <a:xfrm rot="21090939">
            <a:off x="62576" y="334435"/>
            <a:ext cx="1313456" cy="94568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0" name="Google Shape;137;p36"/>
          <p:cNvSpPr txBox="1">
            <a:spLocks noGrp="1"/>
          </p:cNvSpPr>
          <p:nvPr>
            <p:ph type="body" sz="quarter" idx="21"/>
          </p:nvPr>
        </p:nvSpPr>
        <p:spPr>
          <a:xfrm>
            <a:off x="904753" y="1456842"/>
            <a:ext cx="3984626" cy="319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b="1">
                <a:solidFill>
                  <a:schemeClr val="accent1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pPr>
            <a:endParaRPr/>
          </a:p>
        </p:txBody>
      </p:sp>
      <p:sp>
        <p:nvSpPr>
          <p:cNvPr id="221" name="Google Shape;138;p36"/>
          <p:cNvSpPr txBox="1">
            <a:spLocks noGrp="1"/>
          </p:cNvSpPr>
          <p:nvPr>
            <p:ph type="body" sz="quarter" idx="22"/>
          </p:nvPr>
        </p:nvSpPr>
        <p:spPr>
          <a:xfrm>
            <a:off x="904753" y="2474142"/>
            <a:ext cx="3984626" cy="3280939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 algn="just">
              <a:lnSpc>
                <a:spcPct val="150000"/>
              </a:lnSpc>
              <a:spcBef>
                <a:spcPts val="1000"/>
              </a:spcBef>
              <a:defRPr sz="1200">
                <a:solidFill>
                  <a:schemeClr val="accent1"/>
                </a:solidFill>
                <a:latin typeface="Exo 2 ExtraLight"/>
                <a:ea typeface="Exo 2 ExtraLight"/>
                <a:cs typeface="Exo 2 ExtraLight"/>
                <a:sym typeface="Exo 2 ExtraLight"/>
              </a:defRPr>
            </a:pPr>
            <a:endParaRPr/>
          </a:p>
        </p:txBody>
      </p:sp>
      <p:sp>
        <p:nvSpPr>
          <p:cNvPr id="2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13853" y="609002"/>
            <a:ext cx="235743" cy="243801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23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974" y="6050688"/>
            <a:ext cx="1125103" cy="4599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9186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 grafico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una tabella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 userDrawn="1"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7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95DA3-C5D8-4FC8-9BE5-FB5682D6C7D6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DC114-BEC1-41E1-B290-6D81FD37E6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06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02A2F-05C6-4149-A66F-5B1B5F74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138-A090-48B4-9AA8-3C74066CAF3D}" type="datetimeFigureOut">
              <a:rPr lang="it-IT" smtClean="0"/>
              <a:t>25/11/2024</a:t>
            </a:fld>
            <a:endParaRPr lang="it-IT"/>
          </a:p>
        </p:txBody>
      </p:sp>
      <p:pic>
        <p:nvPicPr>
          <p:cNvPr id="7" name="Immagine 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9D4A88E-A0C6-1DF5-11D1-E8D77902F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0" b="12746"/>
          <a:stretch/>
        </p:blipFill>
        <p:spPr>
          <a:xfrm>
            <a:off x="731620" y="6114370"/>
            <a:ext cx="3306980" cy="7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PERTUR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45E21B2-4AF9-4D57-B08B-2127700E1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170D2E-FDE0-4192-92C4-9BE14D464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816345-5C68-49EA-9306-D27251176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</a:blip>
          <a:srcRect l="33594" t="19377" b="15284"/>
          <a:stretch/>
        </p:blipFill>
        <p:spPr>
          <a:xfrm>
            <a:off x="0" y="-1"/>
            <a:ext cx="11972260" cy="685800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E44C12-E2E8-4551-96D6-45133C1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09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A2B2FB8-168B-48E6-B503-B5D40AA67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2955925"/>
            <a:ext cx="5330825" cy="3146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339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grafica vettoriale&#10;&#10;Descrizione generata automaticamente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18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862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14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INA TESTO E TABELLA copia">
    <p:bg>
      <p:bgPr>
        <a:solidFill>
          <a:schemeClr val="accent6">
            <a:hueOff val="6055814"/>
            <a:satOff val="-12036"/>
            <a:lumOff val="-2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mmagine"/>
          <p:cNvSpPr>
            <a:spLocks noGrp="1"/>
          </p:cNvSpPr>
          <p:nvPr>
            <p:ph type="pic" idx="21"/>
          </p:nvPr>
        </p:nvSpPr>
        <p:spPr>
          <a:xfrm>
            <a:off x="-2505893" y="-2593979"/>
            <a:ext cx="14869261" cy="95822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44" y="4012367"/>
            <a:ext cx="4155457" cy="284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74" y="6050688"/>
            <a:ext cx="1125103" cy="45996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olo Testo"/>
          <p:cNvSpPr txBox="1">
            <a:spLocks noGrp="1"/>
          </p:cNvSpPr>
          <p:nvPr>
            <p:ph type="title"/>
          </p:nvPr>
        </p:nvSpPr>
        <p:spPr>
          <a:xfrm>
            <a:off x="901700" y="1462087"/>
            <a:ext cx="10972800" cy="1143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70000"/>
              </a:lnSpc>
              <a:defRPr sz="7000">
                <a:latin typeface="+mj-lt"/>
                <a:ea typeface="+mj-ea"/>
                <a:cs typeface="+mj-cs"/>
                <a:sym typeface="Exo 2 Regular Extra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2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04753" y="2742221"/>
            <a:ext cx="6829547" cy="17880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13853" y="609002"/>
            <a:ext cx="235743" cy="243801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32488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999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D2DF4-6CE9-49A1-9D2F-97B1B60D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15B30-8190-404D-AE64-6D883612274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A4256-CED6-47CC-91F8-2A03A2D3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2027713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3741-F61C-4217-8C0C-E3C7DB5A2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54F1FBF-0496-4CE8-AE93-799EACFAE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</p:spTree>
    <p:extLst>
      <p:ext uri="{BB962C8B-B14F-4D97-AF65-F5344CB8AC3E}">
        <p14:creationId xmlns:p14="http://schemas.microsoft.com/office/powerpoint/2010/main" val="246085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0860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0765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 flipV="1">
            <a:off x="0" y="-7350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221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960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1A51260-7956-404F-8AD4-A8B972D46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0875" y="17288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3048ACA5-3CA1-4B15-B609-295F3A360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874" y="22700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CF2A595-4D0A-4B29-AEDD-C8B31264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2000" y="32086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2D8E75CA-565C-401B-876C-BB2C25CDD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1999" y="37498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</p:spTree>
    <p:extLst>
      <p:ext uri="{BB962C8B-B14F-4D97-AF65-F5344CB8AC3E}">
        <p14:creationId xmlns:p14="http://schemas.microsoft.com/office/powerpoint/2010/main" val="246957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46758" r="33944" b="18583"/>
          <a:stretch/>
        </p:blipFill>
        <p:spPr>
          <a:xfrm>
            <a:off x="-3" y="0"/>
            <a:ext cx="12192001" cy="5017168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700584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FBA4F-42FF-42CE-8C97-0DA45621B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51679" r="33944" b="18583"/>
          <a:stretch/>
        </p:blipFill>
        <p:spPr>
          <a:xfrm rot="10800000">
            <a:off x="0" y="3092115"/>
            <a:ext cx="12192000" cy="3765880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4FF4A49-F7CF-4916-90C0-4B2CDBDA6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1113" y="238375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B8B0D8E-ABEE-42FA-B02A-8A87F126A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842" y="2219317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AB384F67-9A57-41AC-9205-13638F60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7248" y="1855108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55E7927-EDEC-47B6-8669-EDE928A14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607" y="486078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BE76C70-53A1-4AC8-8549-A545F99A4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9417" y="4530392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2B4D6D3-2B90-42B9-B779-6FC93FC86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3595" y="4315055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5F74C34-CF59-40D4-95C2-8E51AD2343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OLO TESTO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196659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PAGINA SOLO TESTO UNA COLONNA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PAGINA SOLO TESTO UNA COLONNA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4F648F-19F0-4009-B125-A2C3BDB3C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2880D-C0ED-4036-9310-C1B4BF8D12FC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70A695-FB46-448E-9BB3-5CEFF404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96A67-BFBA-43F1-A25F-ECDDF2F0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501900"/>
            <a:ext cx="7299325" cy="279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7A5171C-F43D-4E3C-B719-3272442C2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111875"/>
            <a:ext cx="75882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Exo 2 SemiBold" pitchFamily="2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75474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5E3FC81-F968-4E56-A14E-297DAA6AA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F967026-3EF1-4020-AEB1-60ACB78A5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A8E705B2-5FE6-4BE4-A2AF-EFDE7C89E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D81AC7BB-C63F-45C0-BF1C-FA782AFA6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691164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7BD6ADA2-2538-412A-BA6A-BF0BFDCA2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D3D7BF2A-3449-41ED-AF3B-75493A765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945D1E-8701-40F8-A1B9-24E26A472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F59E1E-D866-4ABB-8240-17E643DFCE2F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42962" y="2438400"/>
            <a:ext cx="5669598" cy="53848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3" name="Google Shape;144;p37"/>
          <p:cNvSpPr txBox="1">
            <a:spLocks noGrp="1"/>
          </p:cNvSpPr>
          <p:nvPr>
            <p:ph type="body" sz="quarter" idx="21"/>
          </p:nvPr>
        </p:nvSpPr>
        <p:spPr>
          <a:xfrm>
            <a:off x="842962" y="2987039"/>
            <a:ext cx="5669598" cy="53848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0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pPr>
            <a:endParaRPr/>
          </a:p>
        </p:txBody>
      </p:sp>
      <p:pic>
        <p:nvPicPr>
          <p:cNvPr id="244" name="Google Shape;145;p37" descr="Google Shape;145;p37"/>
          <p:cNvPicPr>
            <a:picLocks noChangeAspect="1"/>
          </p:cNvPicPr>
          <p:nvPr/>
        </p:nvPicPr>
        <p:blipFill>
          <a:blip r:embed="rId2"/>
          <a:srcRect l="67255" t="6842" r="12364" b="60517"/>
          <a:stretch>
            <a:fillRect/>
          </a:stretch>
        </p:blipFill>
        <p:spPr>
          <a:xfrm rot="21090939">
            <a:off x="5853103" y="1120047"/>
            <a:ext cx="7669649" cy="5522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46;p37" descr="Google Shape;146;p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80" y="3042210"/>
            <a:ext cx="3166922" cy="142373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7197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 userDrawn="1"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05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4811C9A-5859-4799-ABFF-34DB5546F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KPI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9EB47897-1902-49F2-ACC2-EB44AD9B8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KPI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A82B445-3EDF-490D-8C0C-2FD6A5D2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2CD7405-CB91-4900-9228-DAFAB7DF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415358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1A619A5-1726-4E80-8755-A8833D7E3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5652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76958A43-BF5E-4B17-8D4D-2ADAA463D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623" y="3889565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BE2B71D0-2271-44B4-B203-0EDF1E95D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622" y="4430730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985F7-DAFB-483E-A505-AAA9046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1A80B0-2013-4F22-AD56-40D7D2C0686D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0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26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6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2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487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_testo_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0CA6B0D9-DA89-7F49-B1E7-023F89960479}"/>
              </a:ext>
            </a:extLst>
          </p:cNvPr>
          <p:cNvSpPr/>
          <p:nvPr userDrawn="1"/>
        </p:nvSpPr>
        <p:spPr>
          <a:xfrm>
            <a:off x="10630234" y="5484022"/>
            <a:ext cx="1108111" cy="1381412"/>
          </a:xfrm>
          <a:custGeom>
            <a:avLst/>
            <a:gdLst>
              <a:gd name="connsiteX0" fmla="*/ 854700 w 1108111"/>
              <a:gd name="connsiteY0" fmla="*/ 0 h 1381412"/>
              <a:gd name="connsiteX1" fmla="*/ 1026952 w 1108111"/>
              <a:gd name="connsiteY1" fmla="*/ 17364 h 1381412"/>
              <a:gd name="connsiteX2" fmla="*/ 1108111 w 1108111"/>
              <a:gd name="connsiteY2" fmla="*/ 38233 h 1381412"/>
              <a:gd name="connsiteX3" fmla="*/ 1108111 w 1108111"/>
              <a:gd name="connsiteY3" fmla="*/ 1381412 h 1381412"/>
              <a:gd name="connsiteX4" fmla="*/ 186267 w 1108111"/>
              <a:gd name="connsiteY4" fmla="*/ 1381412 h 1381412"/>
              <a:gd name="connsiteX5" fmla="*/ 145969 w 1108111"/>
              <a:gd name="connsiteY5" fmla="*/ 1332571 h 1381412"/>
              <a:gd name="connsiteX6" fmla="*/ 0 w 1108111"/>
              <a:gd name="connsiteY6" fmla="*/ 854700 h 1381412"/>
              <a:gd name="connsiteX7" fmla="*/ 854700 w 1108111"/>
              <a:gd name="connsiteY7" fmla="*/ 0 h 13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8111" h="1381412">
                <a:moveTo>
                  <a:pt x="854700" y="0"/>
                </a:moveTo>
                <a:cubicBezTo>
                  <a:pt x="913705" y="0"/>
                  <a:pt x="971313" y="5979"/>
                  <a:pt x="1026952" y="17364"/>
                </a:cubicBezTo>
                <a:lnTo>
                  <a:pt x="1108111" y="38233"/>
                </a:lnTo>
                <a:lnTo>
                  <a:pt x="1108111" y="1381412"/>
                </a:lnTo>
                <a:lnTo>
                  <a:pt x="186267" y="1381412"/>
                </a:lnTo>
                <a:lnTo>
                  <a:pt x="145969" y="1332571"/>
                </a:lnTo>
                <a:cubicBezTo>
                  <a:pt x="53812" y="1196160"/>
                  <a:pt x="0" y="1031714"/>
                  <a:pt x="0" y="854700"/>
                </a:cubicBezTo>
                <a:cubicBezTo>
                  <a:pt x="0" y="382662"/>
                  <a:pt x="382662" y="0"/>
                  <a:pt x="854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196659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PAGINA SOLO TESTO UNA COLONNA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PAGINA SOLO TESTO UNA COLONNA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9B30EEB6-2D76-FA4E-9358-A72E83EC8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240226"/>
            <a:ext cx="8321675" cy="32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5pPr marL="1828800" indent="0">
              <a:buNone/>
              <a:defRPr/>
            </a:lvl5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tempus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vel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pulvinar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est. Proin at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mi,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Sed sed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3FBC613-E380-5341-B568-1002103882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956300"/>
            <a:ext cx="8321674" cy="503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concetto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evidenziare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concetto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i="1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evidenziare</a:t>
            </a:r>
            <a:r>
              <a:rPr lang="en-US" i="1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5410621-A29E-AB46-9937-8B18B3A0DC78}"/>
              </a:ext>
            </a:extLst>
          </p:cNvPr>
          <p:cNvSpPr/>
          <p:nvPr userDrawn="1"/>
        </p:nvSpPr>
        <p:spPr>
          <a:xfrm flipH="1">
            <a:off x="11738344" y="256032"/>
            <a:ext cx="453656" cy="660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95C1741-4C64-D746-BEEC-794432199815}"/>
              </a:ext>
            </a:extLst>
          </p:cNvPr>
          <p:cNvSpPr/>
          <p:nvPr userDrawn="1"/>
        </p:nvSpPr>
        <p:spPr>
          <a:xfrm>
            <a:off x="11738344" y="2424"/>
            <a:ext cx="453656" cy="480591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fld id="{66F87E3D-F120-7D49-A05D-4FAD8F44395B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83" y="6068291"/>
            <a:ext cx="806431" cy="3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1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240B8970-A03B-3848-9DB8-55AB84587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64023"/>
            <a:ext cx="5436066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TABELLA ESEMPIO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testo 24">
            <a:extLst>
              <a:ext uri="{FF2B5EF4-FFF2-40B4-BE49-F238E27FC236}">
                <a16:creationId xmlns:a16="http://schemas.microsoft.com/office/drawing/2014/main" id="{0B5DE7A4-84EE-5D4E-BE0E-0226BF290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1020455"/>
            <a:ext cx="5026816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TABELLA</a:t>
            </a:r>
          </a:p>
        </p:txBody>
      </p:sp>
      <p:sp>
        <p:nvSpPr>
          <p:cNvPr id="14" name="Figura a mano libera 13">
            <a:extLst>
              <a:ext uri="{FF2B5EF4-FFF2-40B4-BE49-F238E27FC236}">
                <a16:creationId xmlns:a16="http://schemas.microsoft.com/office/drawing/2014/main" id="{1D46917F-7A4B-3B4B-AF0D-E0F386F3359D}"/>
              </a:ext>
            </a:extLst>
          </p:cNvPr>
          <p:cNvSpPr/>
          <p:nvPr userDrawn="1"/>
        </p:nvSpPr>
        <p:spPr>
          <a:xfrm>
            <a:off x="10630234" y="5484022"/>
            <a:ext cx="1108111" cy="1381412"/>
          </a:xfrm>
          <a:custGeom>
            <a:avLst/>
            <a:gdLst>
              <a:gd name="connsiteX0" fmla="*/ 854700 w 1108111"/>
              <a:gd name="connsiteY0" fmla="*/ 0 h 1381412"/>
              <a:gd name="connsiteX1" fmla="*/ 1026952 w 1108111"/>
              <a:gd name="connsiteY1" fmla="*/ 17364 h 1381412"/>
              <a:gd name="connsiteX2" fmla="*/ 1108111 w 1108111"/>
              <a:gd name="connsiteY2" fmla="*/ 38233 h 1381412"/>
              <a:gd name="connsiteX3" fmla="*/ 1108111 w 1108111"/>
              <a:gd name="connsiteY3" fmla="*/ 1381412 h 1381412"/>
              <a:gd name="connsiteX4" fmla="*/ 186267 w 1108111"/>
              <a:gd name="connsiteY4" fmla="*/ 1381412 h 1381412"/>
              <a:gd name="connsiteX5" fmla="*/ 145969 w 1108111"/>
              <a:gd name="connsiteY5" fmla="*/ 1332571 h 1381412"/>
              <a:gd name="connsiteX6" fmla="*/ 0 w 1108111"/>
              <a:gd name="connsiteY6" fmla="*/ 854700 h 1381412"/>
              <a:gd name="connsiteX7" fmla="*/ 854700 w 1108111"/>
              <a:gd name="connsiteY7" fmla="*/ 0 h 13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8111" h="1381412">
                <a:moveTo>
                  <a:pt x="854700" y="0"/>
                </a:moveTo>
                <a:cubicBezTo>
                  <a:pt x="913705" y="0"/>
                  <a:pt x="971313" y="5979"/>
                  <a:pt x="1026952" y="17364"/>
                </a:cubicBezTo>
                <a:lnTo>
                  <a:pt x="1108111" y="38233"/>
                </a:lnTo>
                <a:lnTo>
                  <a:pt x="1108111" y="1381412"/>
                </a:lnTo>
                <a:lnTo>
                  <a:pt x="186267" y="1381412"/>
                </a:lnTo>
                <a:lnTo>
                  <a:pt x="145969" y="1332571"/>
                </a:lnTo>
                <a:cubicBezTo>
                  <a:pt x="53812" y="1196160"/>
                  <a:pt x="0" y="1031714"/>
                  <a:pt x="0" y="854700"/>
                </a:cubicBezTo>
                <a:cubicBezTo>
                  <a:pt x="0" y="382662"/>
                  <a:pt x="382662" y="0"/>
                  <a:pt x="854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4D076120-AFBB-9D4B-AC1F-7FB708EF1E5E}"/>
              </a:ext>
            </a:extLst>
          </p:cNvPr>
          <p:cNvSpPr>
            <a:spLocks noGrp="1"/>
          </p:cNvSpPr>
          <p:nvPr userDrawn="1">
            <p:ph type="tbl" sz="quarter" idx="14"/>
          </p:nvPr>
        </p:nvSpPr>
        <p:spPr>
          <a:xfrm>
            <a:off x="2159000" y="1627188"/>
            <a:ext cx="7431088" cy="40513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12B903C-5472-DF41-A216-22FF5C0CD599}"/>
              </a:ext>
            </a:extLst>
          </p:cNvPr>
          <p:cNvSpPr/>
          <p:nvPr userDrawn="1"/>
        </p:nvSpPr>
        <p:spPr>
          <a:xfrm flipH="1">
            <a:off x="11738344" y="256032"/>
            <a:ext cx="453656" cy="660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2BF6A58-6333-8347-8E0F-E43109BCE972}"/>
              </a:ext>
            </a:extLst>
          </p:cNvPr>
          <p:cNvSpPr/>
          <p:nvPr userDrawn="1"/>
        </p:nvSpPr>
        <p:spPr>
          <a:xfrm>
            <a:off x="11738344" y="2424"/>
            <a:ext cx="453656" cy="480591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fld id="{66F87E3D-F120-7D49-A05D-4FAD8F44395B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83" y="6068291"/>
            <a:ext cx="806431" cy="3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51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e grafico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6C62E614-AFC0-9F47-B499-8A1DD17043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64023"/>
            <a:ext cx="5436066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PAGINA TESTO E GRAFICO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24">
            <a:extLst>
              <a:ext uri="{FF2B5EF4-FFF2-40B4-BE49-F238E27FC236}">
                <a16:creationId xmlns:a16="http://schemas.microsoft.com/office/drawing/2014/main" id="{6B824E7F-3B93-624C-8B80-BA04E2C525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1020455"/>
            <a:ext cx="5026816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PAGINA TESTO E FOTO</a:t>
            </a:r>
          </a:p>
        </p:txBody>
      </p:sp>
      <p:sp>
        <p:nvSpPr>
          <p:cNvPr id="5" name="Segnaposto testo 26">
            <a:extLst>
              <a:ext uri="{FF2B5EF4-FFF2-40B4-BE49-F238E27FC236}">
                <a16:creationId xmlns:a16="http://schemas.microsoft.com/office/drawing/2014/main" id="{F1DE4938-EA1A-0D49-B919-B9AE21732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355130"/>
            <a:ext cx="10175875" cy="675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5pPr marL="1828800" indent="0">
              <a:buNone/>
              <a:defRPr/>
            </a:lvl5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tempus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vel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pulvinar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est. Proin at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mi,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200" dirty="0" err="1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200" dirty="0">
                <a:solidFill>
                  <a:srgbClr val="475E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72642F0F-B267-A74F-BD77-E7532510DE98}"/>
              </a:ext>
            </a:extLst>
          </p:cNvPr>
          <p:cNvSpPr/>
          <p:nvPr userDrawn="1"/>
        </p:nvSpPr>
        <p:spPr>
          <a:xfrm>
            <a:off x="10630234" y="5484022"/>
            <a:ext cx="1108111" cy="1381412"/>
          </a:xfrm>
          <a:custGeom>
            <a:avLst/>
            <a:gdLst>
              <a:gd name="connsiteX0" fmla="*/ 854700 w 1108111"/>
              <a:gd name="connsiteY0" fmla="*/ 0 h 1381412"/>
              <a:gd name="connsiteX1" fmla="*/ 1026952 w 1108111"/>
              <a:gd name="connsiteY1" fmla="*/ 17364 h 1381412"/>
              <a:gd name="connsiteX2" fmla="*/ 1108111 w 1108111"/>
              <a:gd name="connsiteY2" fmla="*/ 38233 h 1381412"/>
              <a:gd name="connsiteX3" fmla="*/ 1108111 w 1108111"/>
              <a:gd name="connsiteY3" fmla="*/ 1381412 h 1381412"/>
              <a:gd name="connsiteX4" fmla="*/ 186267 w 1108111"/>
              <a:gd name="connsiteY4" fmla="*/ 1381412 h 1381412"/>
              <a:gd name="connsiteX5" fmla="*/ 145969 w 1108111"/>
              <a:gd name="connsiteY5" fmla="*/ 1332571 h 1381412"/>
              <a:gd name="connsiteX6" fmla="*/ 0 w 1108111"/>
              <a:gd name="connsiteY6" fmla="*/ 854700 h 1381412"/>
              <a:gd name="connsiteX7" fmla="*/ 854700 w 1108111"/>
              <a:gd name="connsiteY7" fmla="*/ 0 h 13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8111" h="1381412">
                <a:moveTo>
                  <a:pt x="854700" y="0"/>
                </a:moveTo>
                <a:cubicBezTo>
                  <a:pt x="913705" y="0"/>
                  <a:pt x="971313" y="5979"/>
                  <a:pt x="1026952" y="17364"/>
                </a:cubicBezTo>
                <a:lnTo>
                  <a:pt x="1108111" y="38233"/>
                </a:lnTo>
                <a:lnTo>
                  <a:pt x="1108111" y="1381412"/>
                </a:lnTo>
                <a:lnTo>
                  <a:pt x="186267" y="1381412"/>
                </a:lnTo>
                <a:lnTo>
                  <a:pt x="145969" y="1332571"/>
                </a:lnTo>
                <a:cubicBezTo>
                  <a:pt x="53812" y="1196160"/>
                  <a:pt x="0" y="1031714"/>
                  <a:pt x="0" y="854700"/>
                </a:cubicBezTo>
                <a:cubicBezTo>
                  <a:pt x="0" y="382662"/>
                  <a:pt x="382662" y="0"/>
                  <a:pt x="8547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848D58A8-043C-8E4A-BEA4-84082538334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52174904"/>
              </p:ext>
            </p:extLst>
          </p:nvPr>
        </p:nvGraphicFramePr>
        <p:xfrm>
          <a:off x="5696688" y="1095329"/>
          <a:ext cx="6268484" cy="45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Segnaposto grafico 21">
            <a:extLst>
              <a:ext uri="{FF2B5EF4-FFF2-40B4-BE49-F238E27FC236}">
                <a16:creationId xmlns:a16="http://schemas.microsoft.com/office/drawing/2014/main" id="{DEADEC63-6974-9D47-91BF-438A43DB9DA1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914400" y="2361564"/>
            <a:ext cx="10175875" cy="3475981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45EC55D-AA38-F247-BE8C-9242A7A2A9EA}"/>
              </a:ext>
            </a:extLst>
          </p:cNvPr>
          <p:cNvSpPr/>
          <p:nvPr userDrawn="1"/>
        </p:nvSpPr>
        <p:spPr>
          <a:xfrm flipH="1">
            <a:off x="11738344" y="256032"/>
            <a:ext cx="453656" cy="660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50B2746-FC3E-1449-A4CC-5EE13AF2D2CC}"/>
              </a:ext>
            </a:extLst>
          </p:cNvPr>
          <p:cNvSpPr/>
          <p:nvPr userDrawn="1"/>
        </p:nvSpPr>
        <p:spPr>
          <a:xfrm>
            <a:off x="11738344" y="2424"/>
            <a:ext cx="453656" cy="480591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fld id="{66F87E3D-F120-7D49-A05D-4FAD8F44395B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83" y="6068291"/>
            <a:ext cx="806431" cy="3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7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02A2F-05C6-4149-A66F-5B1B5F74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138-A090-48B4-9AA8-3C74066CAF3D}" type="datetimeFigureOut">
              <a:rPr lang="it-IT" smtClean="0"/>
              <a:t>25/11/2024</a:t>
            </a:fld>
            <a:endParaRPr lang="it-IT"/>
          </a:p>
        </p:txBody>
      </p:sp>
      <p:pic>
        <p:nvPicPr>
          <p:cNvPr id="7" name="Immagine 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9D4A88E-A0C6-1DF5-11D1-E8D77902F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0" b="12746"/>
          <a:stretch/>
        </p:blipFill>
        <p:spPr>
          <a:xfrm>
            <a:off x="731620" y="6114370"/>
            <a:ext cx="3306980" cy="7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148;p38" descr="Google Shape;148;p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 algn="ctr"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1pPr>
            <a:lvl2pPr marL="228600" indent="457200" algn="ctr"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2pPr>
            <a:lvl3pPr marL="228600" indent="914400" algn="ctr"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3pPr>
            <a:lvl4pPr marL="228600" indent="1371600" algn="ctr"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4pPr>
            <a:lvl5pPr marL="228600" indent="1828800" algn="ctr"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FFFFFF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98988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>
            <a:extLst>
              <a:ext uri="{FF2B5EF4-FFF2-40B4-BE49-F238E27FC236}">
                <a16:creationId xmlns:a16="http://schemas.microsoft.com/office/drawing/2014/main" id="{056B2587-CD8E-BEB2-0023-B20C41D125E9}"/>
              </a:ext>
            </a:extLst>
          </p:cNvPr>
          <p:cNvSpPr/>
          <p:nvPr userDrawn="1"/>
        </p:nvSpPr>
        <p:spPr>
          <a:xfrm>
            <a:off x="0" y="0"/>
            <a:ext cx="12206688" cy="5802216"/>
          </a:xfrm>
          <a:custGeom>
            <a:avLst/>
            <a:gdLst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333041 w 9155016"/>
              <a:gd name="connsiteY2" fmla="*/ 3145315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333041 w 9155016"/>
              <a:gd name="connsiteY2" fmla="*/ 3145315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333041 w 9155016"/>
              <a:gd name="connsiteY2" fmla="*/ 3145315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393634 w 9155016"/>
              <a:gd name="connsiteY2" fmla="*/ 3095739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393634 w 9155016"/>
              <a:gd name="connsiteY2" fmla="*/ 3095739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404651 w 9155016"/>
              <a:gd name="connsiteY2" fmla="*/ 3101248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404651 w 9155016"/>
              <a:gd name="connsiteY2" fmla="*/ 3101248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  <a:gd name="connsiteX0" fmla="*/ 5508 w 9155016"/>
              <a:gd name="connsiteY0" fmla="*/ 4351662 h 4351662"/>
              <a:gd name="connsiteX1" fmla="*/ 583894 w 9155016"/>
              <a:gd name="connsiteY1" fmla="*/ 3602515 h 4351662"/>
              <a:gd name="connsiteX2" fmla="*/ 1404651 w 9155016"/>
              <a:gd name="connsiteY2" fmla="*/ 3101248 h 4351662"/>
              <a:gd name="connsiteX3" fmla="*/ 2533879 w 9155016"/>
              <a:gd name="connsiteY3" fmla="*/ 2660573 h 4351662"/>
              <a:gd name="connsiteX4" fmla="*/ 4362679 w 9155016"/>
              <a:gd name="connsiteY4" fmla="*/ 2109730 h 4351662"/>
              <a:gd name="connsiteX5" fmla="*/ 5613094 w 9155016"/>
              <a:gd name="connsiteY5" fmla="*/ 1817783 h 4351662"/>
              <a:gd name="connsiteX6" fmla="*/ 6962660 w 9155016"/>
              <a:gd name="connsiteY6" fmla="*/ 1569903 h 4351662"/>
              <a:gd name="connsiteX7" fmla="*/ 8560106 w 9155016"/>
              <a:gd name="connsiteY7" fmla="*/ 1377108 h 4351662"/>
              <a:gd name="connsiteX8" fmla="*/ 9155016 w 9155016"/>
              <a:gd name="connsiteY8" fmla="*/ 1327532 h 4351662"/>
              <a:gd name="connsiteX9" fmla="*/ 9155016 w 9155016"/>
              <a:gd name="connsiteY9" fmla="*/ 0 h 4351662"/>
              <a:gd name="connsiteX10" fmla="*/ 0 w 9155016"/>
              <a:gd name="connsiteY10" fmla="*/ 0 h 4351662"/>
              <a:gd name="connsiteX11" fmla="*/ 5508 w 9155016"/>
              <a:gd name="connsiteY11" fmla="*/ 4351662 h 435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55016" h="4351662">
                <a:moveTo>
                  <a:pt x="5508" y="4351662"/>
                </a:moveTo>
                <a:cubicBezTo>
                  <a:pt x="198303" y="4101946"/>
                  <a:pt x="209320" y="3978925"/>
                  <a:pt x="583894" y="3602515"/>
                </a:cubicBezTo>
                <a:cubicBezTo>
                  <a:pt x="949287" y="3301387"/>
                  <a:pt x="1039258" y="3292207"/>
                  <a:pt x="1404651" y="3101248"/>
                </a:cubicBezTo>
                <a:cubicBezTo>
                  <a:pt x="1872868" y="2901109"/>
                  <a:pt x="2153797" y="2805628"/>
                  <a:pt x="2533879" y="2660573"/>
                </a:cubicBezTo>
                <a:lnTo>
                  <a:pt x="4362679" y="2109730"/>
                </a:lnTo>
                <a:lnTo>
                  <a:pt x="5613094" y="1817783"/>
                </a:lnTo>
                <a:lnTo>
                  <a:pt x="6962660" y="1569903"/>
                </a:lnTo>
                <a:lnTo>
                  <a:pt x="8560106" y="1377108"/>
                </a:lnTo>
                <a:lnTo>
                  <a:pt x="9155016" y="1327532"/>
                </a:lnTo>
                <a:lnTo>
                  <a:pt x="9155016" y="0"/>
                </a:lnTo>
                <a:lnTo>
                  <a:pt x="0" y="0"/>
                </a:lnTo>
                <a:lnTo>
                  <a:pt x="5508" y="4351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C8BB01E-6BBD-BBBC-7425-80453E73DC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001" y="1402796"/>
            <a:ext cx="7935079" cy="1756203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rgbClr val="41204F"/>
                </a:solidFill>
                <a:latin typeface="Exo 2 Medium" pitchFamily="2" charset="77"/>
              </a:defRPr>
            </a:lvl1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endParaRPr lang="it-IT"/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8096FFAE-6F94-9E3A-B4FB-1652AAAC2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001" y="3171305"/>
            <a:ext cx="7935079" cy="1756203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rgbClr val="41204F"/>
                </a:solidFill>
                <a:latin typeface="Exo 2 Medium" pitchFamily="2" charset="77"/>
              </a:defRPr>
            </a:lvl1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endParaRPr lang="it-IT"/>
          </a:p>
        </p:txBody>
      </p:sp>
      <p:sp>
        <p:nvSpPr>
          <p:cNvPr id="17" name="Segnaposto testo 14">
            <a:extLst>
              <a:ext uri="{FF2B5EF4-FFF2-40B4-BE49-F238E27FC236}">
                <a16:creationId xmlns:a16="http://schemas.microsoft.com/office/drawing/2014/main" id="{EDE8A66E-8C37-7634-3F46-6B17CF19A9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1" y="4953212"/>
            <a:ext cx="7935079" cy="1756203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rgbClr val="41204F"/>
                </a:solidFill>
                <a:latin typeface="Exo 2 Medium" pitchFamily="2" charset="77"/>
              </a:defRPr>
            </a:lvl1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55923D-2D4A-E39F-9645-F87F2FFE2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70"/>
            <a:ext cx="6096000" cy="1937047"/>
          </a:xfrm>
          <a:prstGeom prst="rect">
            <a:avLst/>
          </a:prstGeom>
        </p:spPr>
      </p:pic>
      <p:pic>
        <p:nvPicPr>
          <p:cNvPr id="5" name="Immagine 4" descr="Immagine che contiene Elementi grafici, grafica, Carattere, logo&#10;&#10;Descrizione generata automaticamente">
            <a:extLst>
              <a:ext uri="{FF2B5EF4-FFF2-40B4-BE49-F238E27FC236}">
                <a16:creationId xmlns:a16="http://schemas.microsoft.com/office/drawing/2014/main" id="{E0EECF8C-E737-C5D1-E1C8-D67C6E738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07" y="381000"/>
            <a:ext cx="1366893" cy="5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44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PERTUR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45E21B2-4AF9-4D57-B08B-2127700E1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170D2E-FDE0-4192-92C4-9BE14D464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816345-5C68-49EA-9306-D27251176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</a:blip>
          <a:srcRect l="33594" t="19377" b="15284"/>
          <a:stretch/>
        </p:blipFill>
        <p:spPr>
          <a:xfrm>
            <a:off x="0" y="-1"/>
            <a:ext cx="11972260" cy="685800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E44C12-E2E8-4551-96D6-45133C1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09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A2B2FB8-168B-48E6-B503-B5D40AA67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2955925"/>
            <a:ext cx="5330825" cy="3146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1080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1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grafica vettoriale&#10;&#10;Descrizione generata automaticamente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988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1382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900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6136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D2DF4-6CE9-49A1-9D2F-97B1B60D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15B30-8190-404D-AE64-6D883612274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A4256-CED6-47CC-91F8-2A03A2D3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2027713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3741-F61C-4217-8C0C-E3C7DB5A2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54F1FBF-0496-4CE8-AE93-799EACFAE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E5917B-43BE-4AA6-BEE2-764A6A8D4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21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25611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7BA316A-5608-45DF-BC66-1EA12C47F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151;p39" descr="Google Shape;151;p39"/>
          <p:cNvPicPr>
            <a:picLocks noChangeAspect="1"/>
          </p:cNvPicPr>
          <p:nvPr/>
        </p:nvPicPr>
        <p:blipFill>
          <a:blip r:embed="rId2"/>
          <a:srcRect r="27972"/>
          <a:stretch>
            <a:fillRect/>
          </a:stretch>
        </p:blipFill>
        <p:spPr>
          <a:xfrm rot="16200000">
            <a:off x="2667000" y="-2667004"/>
            <a:ext cx="6858001" cy="1219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152;p39" descr="Google Shape;152;p39"/>
          <p:cNvPicPr>
            <a:picLocks noChangeAspect="1"/>
          </p:cNvPicPr>
          <p:nvPr/>
        </p:nvPicPr>
        <p:blipFill>
          <a:blip r:embed="rId3"/>
          <a:srcRect l="67255" t="6842" r="12363" b="60517"/>
          <a:stretch>
            <a:fillRect/>
          </a:stretch>
        </p:blipFill>
        <p:spPr>
          <a:xfrm rot="21090939">
            <a:off x="62576" y="334435"/>
            <a:ext cx="1313456" cy="945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153;p39" descr="Google Shape;153;p39"/>
          <p:cNvPicPr>
            <a:picLocks noChangeAspect="1"/>
          </p:cNvPicPr>
          <p:nvPr/>
        </p:nvPicPr>
        <p:blipFill>
          <a:blip r:embed="rId4"/>
          <a:srcRect l="20510" t="31906" r="23150" b="18582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266" name="Google Shape;155;p39" descr="Google Shape;155;p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5528" y="226979"/>
            <a:ext cx="606289" cy="98957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13853" y="609002"/>
            <a:ext cx="235743" cy="243801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68" name="Google Shape;157;p39"/>
          <p:cNvSpPr txBox="1">
            <a:spLocks noGrp="1"/>
          </p:cNvSpPr>
          <p:nvPr>
            <p:ph type="body" sz="quarter" idx="21"/>
          </p:nvPr>
        </p:nvSpPr>
        <p:spPr>
          <a:xfrm>
            <a:off x="904753" y="2234540"/>
            <a:ext cx="5752721" cy="1838326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Exo 2 ExtraLight"/>
                <a:ea typeface="Exo 2 ExtraLight"/>
                <a:cs typeface="Exo 2 ExtraLight"/>
                <a:sym typeface="Exo 2 ExtraLight"/>
              </a:defRPr>
            </a:pPr>
            <a:endParaRPr/>
          </a:p>
        </p:txBody>
      </p:sp>
      <p:sp>
        <p:nvSpPr>
          <p:cNvPr id="269" name="Google Shape;158;p39"/>
          <p:cNvSpPr txBox="1">
            <a:spLocks noGrp="1"/>
          </p:cNvSpPr>
          <p:nvPr>
            <p:ph type="body" sz="quarter" idx="22"/>
          </p:nvPr>
        </p:nvSpPr>
        <p:spPr>
          <a:xfrm>
            <a:off x="7190875" y="1728898"/>
            <a:ext cx="1892301" cy="50564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800" b="1">
                <a:solidFill>
                  <a:schemeClr val="accent2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pPr>
            <a:endParaRPr/>
          </a:p>
        </p:txBody>
      </p:sp>
      <p:sp>
        <p:nvSpPr>
          <p:cNvPr id="270" name="Google Shape;159;p39"/>
          <p:cNvSpPr txBox="1">
            <a:spLocks noGrp="1"/>
          </p:cNvSpPr>
          <p:nvPr>
            <p:ph type="body" sz="quarter" idx="23"/>
          </p:nvPr>
        </p:nvSpPr>
        <p:spPr>
          <a:xfrm>
            <a:off x="7190874" y="2270063"/>
            <a:ext cx="3984626" cy="319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b="1">
                <a:solidFill>
                  <a:schemeClr val="accent2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pPr>
            <a:endParaRPr/>
          </a:p>
        </p:txBody>
      </p:sp>
      <p:sp>
        <p:nvSpPr>
          <p:cNvPr id="271" name="Google Shape;160;p39"/>
          <p:cNvSpPr txBox="1">
            <a:spLocks noGrp="1"/>
          </p:cNvSpPr>
          <p:nvPr>
            <p:ph type="body" sz="quarter" idx="24"/>
          </p:nvPr>
        </p:nvSpPr>
        <p:spPr>
          <a:xfrm>
            <a:off x="7602000" y="3208698"/>
            <a:ext cx="1892301" cy="505643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sz="2800" b="1">
                <a:solidFill>
                  <a:schemeClr val="accent2"/>
                </a:solidFill>
                <a:latin typeface="Exo 2 ExtraBold"/>
                <a:ea typeface="Exo 2 ExtraBold"/>
                <a:cs typeface="Exo 2 ExtraBold"/>
                <a:sym typeface="Exo 2 ExtraBold"/>
              </a:defRPr>
            </a:pPr>
            <a:endParaRPr/>
          </a:p>
        </p:txBody>
      </p:sp>
      <p:sp>
        <p:nvSpPr>
          <p:cNvPr id="272" name="Google Shape;161;p39"/>
          <p:cNvSpPr txBox="1">
            <a:spLocks noGrp="1"/>
          </p:cNvSpPr>
          <p:nvPr>
            <p:ph type="body" sz="quarter" idx="25"/>
          </p:nvPr>
        </p:nvSpPr>
        <p:spPr>
          <a:xfrm>
            <a:off x="7601998" y="3749864"/>
            <a:ext cx="3984626" cy="319625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  <a:defRPr b="1">
                <a:solidFill>
                  <a:schemeClr val="accent2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20245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3242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 flipV="1">
            <a:off x="0" y="-7350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F139B28-FE79-4B5F-A9CE-7D3CCE290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35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4E0E19-9AAA-4E29-AAF4-EFEE6D906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194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6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4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1A51260-7956-404F-8AD4-A8B972D46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0875" y="17288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3048ACA5-3CA1-4B15-B609-295F3A360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874" y="22700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CF2A595-4D0A-4B29-AEDD-C8B31264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2000" y="32086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2D8E75CA-565C-401B-876C-BB2C25CDD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1999" y="37498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3E2B0BC-FAB1-4CC2-B9C3-067072679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194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2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46758" r="33944" b="18583"/>
          <a:stretch/>
        </p:blipFill>
        <p:spPr>
          <a:xfrm>
            <a:off x="-3" y="0"/>
            <a:ext cx="12192001" cy="5017168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700584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FBA4F-42FF-42CE-8C97-0DA45621B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51679" r="33944" b="18583"/>
          <a:stretch/>
        </p:blipFill>
        <p:spPr>
          <a:xfrm rot="10800000">
            <a:off x="0" y="3092115"/>
            <a:ext cx="12192000" cy="3765880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4FF4A49-F7CF-4916-90C0-4B2CDBDA6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1113" y="238375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B8B0D8E-ABEE-42FA-B02A-8A87F126A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842" y="2219317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AB384F67-9A57-41AC-9205-13638F60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7248" y="1855108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55E7927-EDEC-47B6-8669-EDE928A14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607" y="486078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BE76C70-53A1-4AC8-8549-A545F99A4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9417" y="4530392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2B4D6D3-2B90-42B9-B779-6FC93FC86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3595" y="4315055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5F74C34-CF59-40D4-95C2-8E51AD2343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AD9CF15-3E05-4EA8-94AA-8F69BD885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194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OLO TESTO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706438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PAGINA SOLO TESTO UNA COLONNA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PAGINA SOLO TESTO UNA COLONNA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4F648F-19F0-4009-B125-A2C3BDB3C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2880D-C0ED-4036-9310-C1B4BF8D12FC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70A695-FB46-448E-9BB3-5CEFF404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96A67-BFBA-43F1-A25F-ECDDF2F0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501900"/>
            <a:ext cx="7299325" cy="279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7A5171C-F43D-4E3C-B719-3272442C2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111875"/>
            <a:ext cx="75882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Exo 2 SemiBold" pitchFamily="2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8641E5-E1A0-46B2-967E-E9CB6FDF5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74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5E3FC81-F968-4E56-A14E-297DAA6AA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F967026-3EF1-4020-AEB1-60ACB78A5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A8E705B2-5FE6-4BE4-A2AF-EFDE7C89E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D81AC7BB-C63F-45C0-BF1C-FA782AFA6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691164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7BD6ADA2-2538-412A-BA6A-BF0BFDCA2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D3D7BF2A-3449-41ED-AF3B-75493A765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945D1E-8701-40F8-A1B9-24E26A472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F59E1E-D866-4ABB-8240-17E643DFCE2F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83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 userDrawn="1"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90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4811C9A-5859-4799-ABFF-34DB5546F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KPI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9EB47897-1902-49F2-ACC2-EB44AD9B8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KPI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A82B445-3EDF-490D-8C0C-2FD6A5D2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2CD7405-CB91-4900-9228-DAFAB7DF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415358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1A619A5-1726-4E80-8755-A8833D7E3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5652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76958A43-BF5E-4B17-8D4D-2ADAA463D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623" y="3889565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BE2B71D0-2271-44B4-B203-0EDF1E95D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622" y="4430730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985F7-DAFB-483E-A505-AAA9046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1A80B0-2013-4F22-AD56-40D7D2C0686D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39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4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98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7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2335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PERTUR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45E21B2-4AF9-4D57-B08B-2127700E1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170D2E-FDE0-4192-92C4-9BE14D464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816345-5C68-49EA-9306-D27251176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</a:blip>
          <a:srcRect l="33594" t="19377" b="15284"/>
          <a:stretch/>
        </p:blipFill>
        <p:spPr>
          <a:xfrm>
            <a:off x="0" y="-1"/>
            <a:ext cx="11972260" cy="685800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E44C12-E2E8-4551-96D6-45133C1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09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A2B2FB8-168B-48E6-B503-B5D40AA67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2955925"/>
            <a:ext cx="5330825" cy="3146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1750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grafica vettoriale&#10;&#10;Descrizione generata automaticamente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372619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068724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112637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PP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1176682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D2DF4-6CE9-49A1-9D2F-97B1B60D4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15B30-8190-404D-AE64-6D883612274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A4256-CED6-47CC-91F8-2A03A2D3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2027713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3741-F61C-4217-8C0C-E3C7DB5A2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54F1FBF-0496-4CE8-AE93-799EACFAE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</p:spTree>
    <p:extLst>
      <p:ext uri="{BB962C8B-B14F-4D97-AF65-F5344CB8AC3E}">
        <p14:creationId xmlns:p14="http://schemas.microsoft.com/office/powerpoint/2010/main" val="37206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06772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1026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0082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 flipV="1">
            <a:off x="0" y="-7350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58199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25762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1A51260-7956-404F-8AD4-A8B972D46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0875" y="17288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3048ACA5-3CA1-4B15-B609-295F3A360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874" y="22700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CF2A595-4D0A-4B29-AEDD-C8B31264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2000" y="32086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2D8E75CA-565C-401B-876C-BB2C25CDD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1999" y="37498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</p:spTree>
    <p:extLst>
      <p:ext uri="{BB962C8B-B14F-4D97-AF65-F5344CB8AC3E}">
        <p14:creationId xmlns:p14="http://schemas.microsoft.com/office/powerpoint/2010/main" val="2724642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46758" r="33944" b="18583"/>
          <a:stretch/>
        </p:blipFill>
        <p:spPr>
          <a:xfrm>
            <a:off x="-3" y="0"/>
            <a:ext cx="12192001" cy="5017168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700584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FBA4F-42FF-42CE-8C97-0DA45621B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1" t="51679" r="33944" b="18583"/>
          <a:stretch/>
        </p:blipFill>
        <p:spPr>
          <a:xfrm rot="10800000">
            <a:off x="0" y="3092115"/>
            <a:ext cx="12192000" cy="3765880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4FF4A49-F7CF-4916-90C0-4B2CDBDA6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1113" y="238375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B8B0D8E-ABEE-42FA-B02A-8A87F126A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842" y="2219317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AB384F67-9A57-41AC-9205-13638F60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7248" y="1855108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55E7927-EDEC-47B6-8669-EDE928A14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607" y="486078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BE76C70-53A1-4AC8-8549-A545F99A4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9417" y="4530392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2B4D6D3-2B90-42B9-B779-6FC93FC86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3595" y="4315055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5F74C34-CF59-40D4-95C2-8E51AD2343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7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OLO TESTO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196659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TITOLO PAGINA SOLO TESTO UNA COLONNA</a:t>
            </a:r>
            <a:endParaRPr lang="en-US" sz="2400" b="1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SOTTOTITOLO PAGINA SOLO TESTO UNA COLONNA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4F648F-19F0-4009-B125-A2C3BDB3C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2880D-C0ED-4036-9310-C1B4BF8D12FC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70A695-FB46-448E-9BB3-5CEFF404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96A67-BFBA-43F1-A25F-ECDDF2F0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501900"/>
            <a:ext cx="7299325" cy="279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7A5171C-F43D-4E3C-B719-3272442C2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111875"/>
            <a:ext cx="75882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Exo 2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07452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5E3FC81-F968-4E56-A14E-297DAA6AA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F967026-3EF1-4020-AEB1-60ACB78A5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A8E705B2-5FE6-4BE4-A2AF-EFDE7C89E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D81AC7BB-C63F-45C0-BF1C-FA782AFA6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691164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7BD6ADA2-2538-412A-BA6A-BF0BFDCA2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D3D7BF2A-3449-41ED-AF3B-75493A765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945D1E-8701-40F8-A1B9-24E26A472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F59E1E-D866-4ABB-8240-17E643DFCE2F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29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 userDrawn="1"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4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4811C9A-5859-4799-ABFF-34DB5546F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KPI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9EB47897-1902-49F2-ACC2-EB44AD9B8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KPI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A82B445-3EDF-490D-8C0C-2FD6A5D2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2CD7405-CB91-4900-9228-DAFAB7DF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415358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1A619A5-1726-4E80-8755-A8833D7E3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5652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76958A43-BF5E-4B17-8D4D-2ADAA463D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623" y="3889565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+XX%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BE2B71D0-2271-44B4-B203-0EDF1E95D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622" y="4430730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TESTO COMMENTO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985F7-DAFB-483E-A505-AAA9046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1A80B0-2013-4F22-AD56-40D7D2C0686D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30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 grafico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52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una tabella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53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2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439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lonne_ottan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5298D592-54FF-4144-BA51-471FB02D9296}"/>
              </a:ext>
            </a:extLst>
          </p:cNvPr>
          <p:cNvSpPr/>
          <p:nvPr userDrawn="1"/>
        </p:nvSpPr>
        <p:spPr>
          <a:xfrm>
            <a:off x="-1804237" y="-812800"/>
            <a:ext cx="7997678" cy="8354062"/>
          </a:xfrm>
          <a:prstGeom prst="ellipse">
            <a:avLst/>
          </a:prstGeom>
          <a:solidFill>
            <a:srgbClr val="46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58A071AF-AF23-AC4C-9F63-73CA82C38437}"/>
              </a:ext>
            </a:extLst>
          </p:cNvPr>
          <p:cNvSpPr/>
          <p:nvPr userDrawn="1"/>
        </p:nvSpPr>
        <p:spPr>
          <a:xfrm rot="19948093">
            <a:off x="-2400233" y="-1198203"/>
            <a:ext cx="8868835" cy="8868835"/>
          </a:xfrm>
          <a:prstGeom prst="arc">
            <a:avLst/>
          </a:prstGeom>
          <a:noFill/>
          <a:ln w="400050">
            <a:solidFill>
              <a:srgbClr val="465E6C">
                <a:alpha val="567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8A5FE7C-E181-7847-AE26-AEEDFA6CA563}"/>
              </a:ext>
            </a:extLst>
          </p:cNvPr>
          <p:cNvGrpSpPr/>
          <p:nvPr userDrawn="1"/>
        </p:nvGrpSpPr>
        <p:grpSpPr>
          <a:xfrm>
            <a:off x="10630234" y="5484022"/>
            <a:ext cx="1118141" cy="1381412"/>
            <a:chOff x="10630234" y="5484022"/>
            <a:chExt cx="1118141" cy="1381412"/>
          </a:xfrm>
        </p:grpSpPr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D2AC6ABD-3BF9-D74B-ACA1-6D378A8D1E26}"/>
                </a:ext>
              </a:extLst>
            </p:cNvPr>
            <p:cNvSpPr/>
            <p:nvPr userDrawn="1"/>
          </p:nvSpPr>
          <p:spPr>
            <a:xfrm>
              <a:off x="10630234" y="5484022"/>
              <a:ext cx="1108111" cy="1381412"/>
            </a:xfrm>
            <a:custGeom>
              <a:avLst/>
              <a:gdLst>
                <a:gd name="connsiteX0" fmla="*/ 854700 w 1108111"/>
                <a:gd name="connsiteY0" fmla="*/ 0 h 1381412"/>
                <a:gd name="connsiteX1" fmla="*/ 1026952 w 1108111"/>
                <a:gd name="connsiteY1" fmla="*/ 17364 h 1381412"/>
                <a:gd name="connsiteX2" fmla="*/ 1108111 w 1108111"/>
                <a:gd name="connsiteY2" fmla="*/ 38233 h 1381412"/>
                <a:gd name="connsiteX3" fmla="*/ 1108111 w 1108111"/>
                <a:gd name="connsiteY3" fmla="*/ 1381412 h 1381412"/>
                <a:gd name="connsiteX4" fmla="*/ 186267 w 1108111"/>
                <a:gd name="connsiteY4" fmla="*/ 1381412 h 1381412"/>
                <a:gd name="connsiteX5" fmla="*/ 145969 w 1108111"/>
                <a:gd name="connsiteY5" fmla="*/ 1332571 h 1381412"/>
                <a:gd name="connsiteX6" fmla="*/ 0 w 1108111"/>
                <a:gd name="connsiteY6" fmla="*/ 854700 h 1381412"/>
                <a:gd name="connsiteX7" fmla="*/ 854700 w 1108111"/>
                <a:gd name="connsiteY7" fmla="*/ 0 h 138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111" h="1381412">
                  <a:moveTo>
                    <a:pt x="854700" y="0"/>
                  </a:moveTo>
                  <a:cubicBezTo>
                    <a:pt x="913705" y="0"/>
                    <a:pt x="971313" y="5979"/>
                    <a:pt x="1026952" y="17364"/>
                  </a:cubicBezTo>
                  <a:lnTo>
                    <a:pt x="1108111" y="38233"/>
                  </a:lnTo>
                  <a:lnTo>
                    <a:pt x="1108111" y="1381412"/>
                  </a:lnTo>
                  <a:lnTo>
                    <a:pt x="186267" y="1381412"/>
                  </a:lnTo>
                  <a:lnTo>
                    <a:pt x="145969" y="1332571"/>
                  </a:lnTo>
                  <a:cubicBezTo>
                    <a:pt x="53812" y="1196160"/>
                    <a:pt x="0" y="1031714"/>
                    <a:pt x="0" y="854700"/>
                  </a:cubicBezTo>
                  <a:cubicBezTo>
                    <a:pt x="0" y="382662"/>
                    <a:pt x="382662" y="0"/>
                    <a:pt x="8547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865ED1B-3BEF-5447-B694-D9743A234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35" b="54834"/>
            <a:stretch/>
          </p:blipFill>
          <p:spPr>
            <a:xfrm>
              <a:off x="10684180" y="5957020"/>
              <a:ext cx="1064195" cy="503170"/>
            </a:xfrm>
            <a:prstGeom prst="rect">
              <a:avLst/>
            </a:prstGeom>
          </p:spPr>
        </p:pic>
      </p:grp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AD6B0F8-D6E0-D149-AC76-94D9C3F8F1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1333007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32" name="Segnaposto testo 8">
            <a:extLst>
              <a:ext uri="{FF2B5EF4-FFF2-40B4-BE49-F238E27FC236}">
                <a16:creationId xmlns:a16="http://schemas.microsoft.com/office/drawing/2014/main" id="{518A60F0-E33C-3745-90CC-AE930612F4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33" name="Segnaposto testo 8">
            <a:extLst>
              <a:ext uri="{FF2B5EF4-FFF2-40B4-BE49-F238E27FC236}">
                <a16:creationId xmlns:a16="http://schemas.microsoft.com/office/drawing/2014/main" id="{148E78B1-190A-A848-8139-05308ABD3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34" name="Segnaposto testo 8">
            <a:extLst>
              <a:ext uri="{FF2B5EF4-FFF2-40B4-BE49-F238E27FC236}">
                <a16:creationId xmlns:a16="http://schemas.microsoft.com/office/drawing/2014/main" id="{BDCCE7A8-DCA9-2547-AF49-AB28D62785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1333007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65E6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35" name="Segnaposto testo 8">
            <a:extLst>
              <a:ext uri="{FF2B5EF4-FFF2-40B4-BE49-F238E27FC236}">
                <a16:creationId xmlns:a16="http://schemas.microsoft.com/office/drawing/2014/main" id="{C7635203-B55F-3F4B-9086-9E2B537CAB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65E6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36" name="Segnaposto testo 8">
            <a:extLst>
              <a:ext uri="{FF2B5EF4-FFF2-40B4-BE49-F238E27FC236}">
                <a16:creationId xmlns:a16="http://schemas.microsoft.com/office/drawing/2014/main" id="{7E665AD8-1120-1841-A3AC-B92179C0E3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65E6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83C7C7A-2E4E-B749-B14E-8BA8049348A0}"/>
              </a:ext>
            </a:extLst>
          </p:cNvPr>
          <p:cNvSpPr/>
          <p:nvPr userDrawn="1"/>
        </p:nvSpPr>
        <p:spPr>
          <a:xfrm flipH="1">
            <a:off x="11738344" y="256032"/>
            <a:ext cx="453656" cy="660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491CF51-6C7D-B04E-B0F1-7079EDB69198}"/>
              </a:ext>
            </a:extLst>
          </p:cNvPr>
          <p:cNvSpPr/>
          <p:nvPr userDrawn="1"/>
        </p:nvSpPr>
        <p:spPr>
          <a:xfrm>
            <a:off x="11738344" y="2424"/>
            <a:ext cx="453656" cy="480591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fld id="{66F87E3D-F120-7D49-A05D-4FAD8F44395B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34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lonne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8F3004BA-863B-8D42-83ED-7614AEF6007B}"/>
              </a:ext>
            </a:extLst>
          </p:cNvPr>
          <p:cNvSpPr/>
          <p:nvPr userDrawn="1"/>
        </p:nvSpPr>
        <p:spPr>
          <a:xfrm>
            <a:off x="-1804237" y="-812800"/>
            <a:ext cx="7997678" cy="8354062"/>
          </a:xfrm>
          <a:prstGeom prst="ellipse">
            <a:avLst/>
          </a:prstGeom>
          <a:solidFill>
            <a:srgbClr val="009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D264219B-9AFC-5440-AF47-F9348C541F60}"/>
              </a:ext>
            </a:extLst>
          </p:cNvPr>
          <p:cNvSpPr/>
          <p:nvPr userDrawn="1"/>
        </p:nvSpPr>
        <p:spPr>
          <a:xfrm rot="19948093">
            <a:off x="-2400233" y="-1198203"/>
            <a:ext cx="8868835" cy="8868835"/>
          </a:xfrm>
          <a:prstGeom prst="arc">
            <a:avLst/>
          </a:prstGeom>
          <a:noFill/>
          <a:ln w="400050">
            <a:solidFill>
              <a:srgbClr val="009A40">
                <a:alpha val="567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5E043AE-F1BD-1D40-AE58-C536BCF6D897}"/>
              </a:ext>
            </a:extLst>
          </p:cNvPr>
          <p:cNvGrpSpPr/>
          <p:nvPr userDrawn="1"/>
        </p:nvGrpSpPr>
        <p:grpSpPr>
          <a:xfrm>
            <a:off x="10630234" y="5484022"/>
            <a:ext cx="1118141" cy="1381412"/>
            <a:chOff x="10630234" y="5484022"/>
            <a:chExt cx="1118141" cy="1381412"/>
          </a:xfrm>
        </p:grpSpPr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12E90955-2D5C-D149-A565-669BBD14B7A8}"/>
                </a:ext>
              </a:extLst>
            </p:cNvPr>
            <p:cNvSpPr/>
            <p:nvPr userDrawn="1"/>
          </p:nvSpPr>
          <p:spPr>
            <a:xfrm>
              <a:off x="10630234" y="5484022"/>
              <a:ext cx="1108111" cy="1381412"/>
            </a:xfrm>
            <a:custGeom>
              <a:avLst/>
              <a:gdLst>
                <a:gd name="connsiteX0" fmla="*/ 854700 w 1108111"/>
                <a:gd name="connsiteY0" fmla="*/ 0 h 1381412"/>
                <a:gd name="connsiteX1" fmla="*/ 1026952 w 1108111"/>
                <a:gd name="connsiteY1" fmla="*/ 17364 h 1381412"/>
                <a:gd name="connsiteX2" fmla="*/ 1108111 w 1108111"/>
                <a:gd name="connsiteY2" fmla="*/ 38233 h 1381412"/>
                <a:gd name="connsiteX3" fmla="*/ 1108111 w 1108111"/>
                <a:gd name="connsiteY3" fmla="*/ 1381412 h 1381412"/>
                <a:gd name="connsiteX4" fmla="*/ 186267 w 1108111"/>
                <a:gd name="connsiteY4" fmla="*/ 1381412 h 1381412"/>
                <a:gd name="connsiteX5" fmla="*/ 145969 w 1108111"/>
                <a:gd name="connsiteY5" fmla="*/ 1332571 h 1381412"/>
                <a:gd name="connsiteX6" fmla="*/ 0 w 1108111"/>
                <a:gd name="connsiteY6" fmla="*/ 854700 h 1381412"/>
                <a:gd name="connsiteX7" fmla="*/ 854700 w 1108111"/>
                <a:gd name="connsiteY7" fmla="*/ 0 h 138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111" h="1381412">
                  <a:moveTo>
                    <a:pt x="854700" y="0"/>
                  </a:moveTo>
                  <a:cubicBezTo>
                    <a:pt x="913705" y="0"/>
                    <a:pt x="971313" y="5979"/>
                    <a:pt x="1026952" y="17364"/>
                  </a:cubicBezTo>
                  <a:lnTo>
                    <a:pt x="1108111" y="38233"/>
                  </a:lnTo>
                  <a:lnTo>
                    <a:pt x="1108111" y="1381412"/>
                  </a:lnTo>
                  <a:lnTo>
                    <a:pt x="186267" y="1381412"/>
                  </a:lnTo>
                  <a:lnTo>
                    <a:pt x="145969" y="1332571"/>
                  </a:lnTo>
                  <a:cubicBezTo>
                    <a:pt x="53812" y="1196160"/>
                    <a:pt x="0" y="1031714"/>
                    <a:pt x="0" y="854700"/>
                  </a:cubicBezTo>
                  <a:cubicBezTo>
                    <a:pt x="0" y="382662"/>
                    <a:pt x="382662" y="0"/>
                    <a:pt x="8547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703F2DC5-1DB6-E64C-9F67-26529BB4DC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35" b="54834"/>
            <a:stretch/>
          </p:blipFill>
          <p:spPr>
            <a:xfrm>
              <a:off x="10684180" y="5957020"/>
              <a:ext cx="1064195" cy="503170"/>
            </a:xfrm>
            <a:prstGeom prst="rect">
              <a:avLst/>
            </a:prstGeom>
          </p:spPr>
        </p:pic>
      </p:grp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4F7E64B6-18DD-7D44-BDCB-2F96D69E8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1333007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31" name="Segnaposto testo 8">
            <a:extLst>
              <a:ext uri="{FF2B5EF4-FFF2-40B4-BE49-F238E27FC236}">
                <a16:creationId xmlns:a16="http://schemas.microsoft.com/office/drawing/2014/main" id="{43AC4A90-B0B5-8F4E-A3CA-319686B9E0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32" name="Segnaposto testo 8">
            <a:extLst>
              <a:ext uri="{FF2B5EF4-FFF2-40B4-BE49-F238E27FC236}">
                <a16:creationId xmlns:a16="http://schemas.microsoft.com/office/drawing/2014/main" id="{AE71422B-040C-914E-93DD-FD360670A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33" name="Segnaposto testo 8">
            <a:extLst>
              <a:ext uri="{FF2B5EF4-FFF2-40B4-BE49-F238E27FC236}">
                <a16:creationId xmlns:a16="http://schemas.microsoft.com/office/drawing/2014/main" id="{F2A5D8B8-1B8C-F046-9B0C-AC662DC5D2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1333007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65E6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 TESTO SU DUE COLONNE</a:t>
            </a:r>
          </a:p>
        </p:txBody>
      </p:sp>
      <p:sp>
        <p:nvSpPr>
          <p:cNvPr id="34" name="Segnaposto testo 8">
            <a:extLst>
              <a:ext uri="{FF2B5EF4-FFF2-40B4-BE49-F238E27FC236}">
                <a16:creationId xmlns:a16="http://schemas.microsoft.com/office/drawing/2014/main" id="{38E7D122-0D3D-4B47-97DA-E432A52CA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65E6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/>
              <a:t>Intestazione prima colonna</a:t>
            </a:r>
          </a:p>
        </p:txBody>
      </p:sp>
      <p:sp>
        <p:nvSpPr>
          <p:cNvPr id="35" name="Segnaposto testo 8">
            <a:extLst>
              <a:ext uri="{FF2B5EF4-FFF2-40B4-BE49-F238E27FC236}">
                <a16:creationId xmlns:a16="http://schemas.microsoft.com/office/drawing/2014/main" id="{9C93D533-7BF9-2D4F-B8CD-D353E6093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65E6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/>
              <a:t>Nam tempus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Cras vel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, pulvinar </a:t>
            </a:r>
            <a:r>
              <a:rPr lang="en-US" err="1"/>
              <a:t>nibh</a:t>
            </a:r>
            <a:r>
              <a:rPr lang="en-US"/>
              <a:t> in, </a:t>
            </a:r>
            <a:r>
              <a:rPr lang="en-US" err="1"/>
              <a:t>aliquam</a:t>
            </a:r>
            <a:r>
              <a:rPr lang="en-US"/>
              <a:t> est. Proin at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sed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vel </a:t>
            </a:r>
            <a:r>
              <a:rPr lang="en-US" err="1"/>
              <a:t>hendrerit</a:t>
            </a:r>
            <a:r>
              <a:rPr lang="en-US"/>
              <a:t>. Sed sed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magna non,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. Sed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ac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 </a:t>
            </a:r>
          </a:p>
          <a:p>
            <a:pPr algn="just">
              <a:lnSpc>
                <a:spcPct val="150000"/>
              </a:lnSpc>
            </a:pPr>
            <a:r>
              <a:rPr lang="en-US"/>
              <a:t>Cras in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dictum a </a:t>
            </a:r>
            <a:r>
              <a:rPr lang="en-US" err="1"/>
              <a:t>nisl</a:t>
            </a:r>
            <a:r>
              <a:rPr lang="en-US"/>
              <a:t> vel fermentum. Aenean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libero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pharetra mi, </a:t>
            </a:r>
            <a:r>
              <a:rPr lang="en-US" err="1"/>
              <a:t>ut</a:t>
            </a:r>
            <a:r>
              <a:rPr lang="en-US"/>
              <a:t> tempus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ac. 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A4FC065-B038-314C-A292-3252073A9156}"/>
              </a:ext>
            </a:extLst>
          </p:cNvPr>
          <p:cNvSpPr/>
          <p:nvPr userDrawn="1"/>
        </p:nvSpPr>
        <p:spPr>
          <a:xfrm flipH="1">
            <a:off x="11738344" y="256032"/>
            <a:ext cx="453656" cy="6601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A4A213A-CE63-0842-B277-3947E2075DE1}"/>
              </a:ext>
            </a:extLst>
          </p:cNvPr>
          <p:cNvSpPr/>
          <p:nvPr userDrawn="1"/>
        </p:nvSpPr>
        <p:spPr>
          <a:xfrm>
            <a:off x="11738344" y="2424"/>
            <a:ext cx="453656" cy="480591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fld id="{66F87E3D-F120-7D49-A05D-4FAD8F44395B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58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" y="4094481"/>
            <a:ext cx="6480048" cy="234086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643119" y="191007"/>
            <a:ext cx="4493260" cy="4511039"/>
          </a:xfrm>
          <a:custGeom>
            <a:avLst/>
            <a:gdLst/>
            <a:ahLst/>
            <a:cxnLst/>
            <a:rect l="l" t="t" r="r" b="b"/>
            <a:pathLst>
              <a:path w="3369945" h="3383279">
                <a:moveTo>
                  <a:pt x="1684782" y="0"/>
                </a:moveTo>
                <a:lnTo>
                  <a:pt x="1636811" y="672"/>
                </a:lnTo>
                <a:lnTo>
                  <a:pt x="1589172" y="2678"/>
                </a:lnTo>
                <a:lnTo>
                  <a:pt x="1541884" y="5998"/>
                </a:lnTo>
                <a:lnTo>
                  <a:pt x="1494963" y="10617"/>
                </a:lnTo>
                <a:lnTo>
                  <a:pt x="1448428" y="16514"/>
                </a:lnTo>
                <a:lnTo>
                  <a:pt x="1402296" y="23674"/>
                </a:lnTo>
                <a:lnTo>
                  <a:pt x="1356585" y="32077"/>
                </a:lnTo>
                <a:lnTo>
                  <a:pt x="1311313" y="41706"/>
                </a:lnTo>
                <a:lnTo>
                  <a:pt x="1266497" y="52543"/>
                </a:lnTo>
                <a:lnTo>
                  <a:pt x="1222156" y="64571"/>
                </a:lnTo>
                <a:lnTo>
                  <a:pt x="1178307" y="77770"/>
                </a:lnTo>
                <a:lnTo>
                  <a:pt x="1134968" y="92125"/>
                </a:lnTo>
                <a:lnTo>
                  <a:pt x="1092156" y="107616"/>
                </a:lnTo>
                <a:lnTo>
                  <a:pt x="1049890" y="124226"/>
                </a:lnTo>
                <a:lnTo>
                  <a:pt x="1008188" y="141937"/>
                </a:lnTo>
                <a:lnTo>
                  <a:pt x="967066" y="160731"/>
                </a:lnTo>
                <a:lnTo>
                  <a:pt x="926543" y="180590"/>
                </a:lnTo>
                <a:lnTo>
                  <a:pt x="886636" y="201496"/>
                </a:lnTo>
                <a:lnTo>
                  <a:pt x="847364" y="223432"/>
                </a:lnTo>
                <a:lnTo>
                  <a:pt x="808744" y="246380"/>
                </a:lnTo>
                <a:lnTo>
                  <a:pt x="770794" y="270322"/>
                </a:lnTo>
                <a:lnTo>
                  <a:pt x="733532" y="295239"/>
                </a:lnTo>
                <a:lnTo>
                  <a:pt x="696975" y="321115"/>
                </a:lnTo>
                <a:lnTo>
                  <a:pt x="661141" y="347931"/>
                </a:lnTo>
                <a:lnTo>
                  <a:pt x="626048" y="375670"/>
                </a:lnTo>
                <a:lnTo>
                  <a:pt x="591714" y="404312"/>
                </a:lnTo>
                <a:lnTo>
                  <a:pt x="558157" y="433842"/>
                </a:lnTo>
                <a:lnTo>
                  <a:pt x="525393" y="464241"/>
                </a:lnTo>
                <a:lnTo>
                  <a:pt x="493442" y="495490"/>
                </a:lnTo>
                <a:lnTo>
                  <a:pt x="462321" y="527573"/>
                </a:lnTo>
                <a:lnTo>
                  <a:pt x="432047" y="560470"/>
                </a:lnTo>
                <a:lnTo>
                  <a:pt x="402639" y="594166"/>
                </a:lnTo>
                <a:lnTo>
                  <a:pt x="374113" y="628640"/>
                </a:lnTo>
                <a:lnTo>
                  <a:pt x="346489" y="663877"/>
                </a:lnTo>
                <a:lnTo>
                  <a:pt x="319784" y="699857"/>
                </a:lnTo>
                <a:lnTo>
                  <a:pt x="294015" y="736564"/>
                </a:lnTo>
                <a:lnTo>
                  <a:pt x="269200" y="773978"/>
                </a:lnTo>
                <a:lnTo>
                  <a:pt x="245357" y="812083"/>
                </a:lnTo>
                <a:lnTo>
                  <a:pt x="222504" y="850860"/>
                </a:lnTo>
                <a:lnTo>
                  <a:pt x="200659" y="890292"/>
                </a:lnTo>
                <a:lnTo>
                  <a:pt x="179839" y="930360"/>
                </a:lnTo>
                <a:lnTo>
                  <a:pt x="160062" y="971048"/>
                </a:lnTo>
                <a:lnTo>
                  <a:pt x="141346" y="1012336"/>
                </a:lnTo>
                <a:lnTo>
                  <a:pt x="123708" y="1054208"/>
                </a:lnTo>
                <a:lnTo>
                  <a:pt x="107167" y="1096644"/>
                </a:lnTo>
                <a:lnTo>
                  <a:pt x="91741" y="1139629"/>
                </a:lnTo>
                <a:lnTo>
                  <a:pt x="77446" y="1183142"/>
                </a:lnTo>
                <a:lnTo>
                  <a:pt x="64301" y="1227168"/>
                </a:lnTo>
                <a:lnTo>
                  <a:pt x="52324" y="1271687"/>
                </a:lnTo>
                <a:lnTo>
                  <a:pt x="41532" y="1316683"/>
                </a:lnTo>
                <a:lnTo>
                  <a:pt x="31943" y="1362136"/>
                </a:lnTo>
                <a:lnTo>
                  <a:pt x="23575" y="1408030"/>
                </a:lnTo>
                <a:lnTo>
                  <a:pt x="16445" y="1454346"/>
                </a:lnTo>
                <a:lnTo>
                  <a:pt x="10572" y="1501067"/>
                </a:lnTo>
                <a:lnTo>
                  <a:pt x="5973" y="1548175"/>
                </a:lnTo>
                <a:lnTo>
                  <a:pt x="2666" y="1595651"/>
                </a:lnTo>
                <a:lnTo>
                  <a:pt x="669" y="1643479"/>
                </a:lnTo>
                <a:lnTo>
                  <a:pt x="0" y="1691640"/>
                </a:lnTo>
                <a:lnTo>
                  <a:pt x="669" y="1739800"/>
                </a:lnTo>
                <a:lnTo>
                  <a:pt x="2666" y="1787628"/>
                </a:lnTo>
                <a:lnTo>
                  <a:pt x="5973" y="1835104"/>
                </a:lnTo>
                <a:lnTo>
                  <a:pt x="10572" y="1882212"/>
                </a:lnTo>
                <a:lnTo>
                  <a:pt x="16445" y="1928933"/>
                </a:lnTo>
                <a:lnTo>
                  <a:pt x="23575" y="1975249"/>
                </a:lnTo>
                <a:lnTo>
                  <a:pt x="31943" y="2021143"/>
                </a:lnTo>
                <a:lnTo>
                  <a:pt x="41532" y="2066596"/>
                </a:lnTo>
                <a:lnTo>
                  <a:pt x="52324" y="2111592"/>
                </a:lnTo>
                <a:lnTo>
                  <a:pt x="64301" y="2156111"/>
                </a:lnTo>
                <a:lnTo>
                  <a:pt x="77446" y="2200137"/>
                </a:lnTo>
                <a:lnTo>
                  <a:pt x="91741" y="2243650"/>
                </a:lnTo>
                <a:lnTo>
                  <a:pt x="107167" y="2286635"/>
                </a:lnTo>
                <a:lnTo>
                  <a:pt x="123708" y="2329071"/>
                </a:lnTo>
                <a:lnTo>
                  <a:pt x="141346" y="2370943"/>
                </a:lnTo>
                <a:lnTo>
                  <a:pt x="160062" y="2412231"/>
                </a:lnTo>
                <a:lnTo>
                  <a:pt x="179839" y="2452919"/>
                </a:lnTo>
                <a:lnTo>
                  <a:pt x="200659" y="2492987"/>
                </a:lnTo>
                <a:lnTo>
                  <a:pt x="222504" y="2532419"/>
                </a:lnTo>
                <a:lnTo>
                  <a:pt x="245357" y="2571196"/>
                </a:lnTo>
                <a:lnTo>
                  <a:pt x="269200" y="2609301"/>
                </a:lnTo>
                <a:lnTo>
                  <a:pt x="294015" y="2646715"/>
                </a:lnTo>
                <a:lnTo>
                  <a:pt x="319784" y="2683422"/>
                </a:lnTo>
                <a:lnTo>
                  <a:pt x="346489" y="2719402"/>
                </a:lnTo>
                <a:lnTo>
                  <a:pt x="374113" y="2754639"/>
                </a:lnTo>
                <a:lnTo>
                  <a:pt x="402639" y="2789113"/>
                </a:lnTo>
                <a:lnTo>
                  <a:pt x="432047" y="2822809"/>
                </a:lnTo>
                <a:lnTo>
                  <a:pt x="462321" y="2855706"/>
                </a:lnTo>
                <a:lnTo>
                  <a:pt x="493442" y="2887789"/>
                </a:lnTo>
                <a:lnTo>
                  <a:pt x="525393" y="2919038"/>
                </a:lnTo>
                <a:lnTo>
                  <a:pt x="558157" y="2949437"/>
                </a:lnTo>
                <a:lnTo>
                  <a:pt x="591714" y="2978967"/>
                </a:lnTo>
                <a:lnTo>
                  <a:pt x="626048" y="3007609"/>
                </a:lnTo>
                <a:lnTo>
                  <a:pt x="661141" y="3035348"/>
                </a:lnTo>
                <a:lnTo>
                  <a:pt x="696975" y="3062164"/>
                </a:lnTo>
                <a:lnTo>
                  <a:pt x="733532" y="3088040"/>
                </a:lnTo>
                <a:lnTo>
                  <a:pt x="770794" y="3112957"/>
                </a:lnTo>
                <a:lnTo>
                  <a:pt x="808744" y="3136899"/>
                </a:lnTo>
                <a:lnTo>
                  <a:pt x="847364" y="3159847"/>
                </a:lnTo>
                <a:lnTo>
                  <a:pt x="886636" y="3181783"/>
                </a:lnTo>
                <a:lnTo>
                  <a:pt x="926543" y="3202689"/>
                </a:lnTo>
                <a:lnTo>
                  <a:pt x="967066" y="3222548"/>
                </a:lnTo>
                <a:lnTo>
                  <a:pt x="1008188" y="3241342"/>
                </a:lnTo>
                <a:lnTo>
                  <a:pt x="1049890" y="3259053"/>
                </a:lnTo>
                <a:lnTo>
                  <a:pt x="1092156" y="3275663"/>
                </a:lnTo>
                <a:lnTo>
                  <a:pt x="1134968" y="3291154"/>
                </a:lnTo>
                <a:lnTo>
                  <a:pt x="1178307" y="3305509"/>
                </a:lnTo>
                <a:lnTo>
                  <a:pt x="1222156" y="3318708"/>
                </a:lnTo>
                <a:lnTo>
                  <a:pt x="1266497" y="3330736"/>
                </a:lnTo>
                <a:lnTo>
                  <a:pt x="1311313" y="3341573"/>
                </a:lnTo>
                <a:lnTo>
                  <a:pt x="1356585" y="3351202"/>
                </a:lnTo>
                <a:lnTo>
                  <a:pt x="1402296" y="3359605"/>
                </a:lnTo>
                <a:lnTo>
                  <a:pt x="1448428" y="3366765"/>
                </a:lnTo>
                <a:lnTo>
                  <a:pt x="1494963" y="3372662"/>
                </a:lnTo>
                <a:lnTo>
                  <a:pt x="1541884" y="3377281"/>
                </a:lnTo>
                <a:lnTo>
                  <a:pt x="1589172" y="3380601"/>
                </a:lnTo>
                <a:lnTo>
                  <a:pt x="1636811" y="3382607"/>
                </a:lnTo>
                <a:lnTo>
                  <a:pt x="1684782" y="3383280"/>
                </a:lnTo>
                <a:lnTo>
                  <a:pt x="1732752" y="3382607"/>
                </a:lnTo>
                <a:lnTo>
                  <a:pt x="1780391" y="3380601"/>
                </a:lnTo>
                <a:lnTo>
                  <a:pt x="1827679" y="3377281"/>
                </a:lnTo>
                <a:lnTo>
                  <a:pt x="1874600" y="3372662"/>
                </a:lnTo>
                <a:lnTo>
                  <a:pt x="1921135" y="3366765"/>
                </a:lnTo>
                <a:lnTo>
                  <a:pt x="1967267" y="3359605"/>
                </a:lnTo>
                <a:lnTo>
                  <a:pt x="2012978" y="3351202"/>
                </a:lnTo>
                <a:lnTo>
                  <a:pt x="2058250" y="3341573"/>
                </a:lnTo>
                <a:lnTo>
                  <a:pt x="2103066" y="3330736"/>
                </a:lnTo>
                <a:lnTo>
                  <a:pt x="2147407" y="3318708"/>
                </a:lnTo>
                <a:lnTo>
                  <a:pt x="2191256" y="3305509"/>
                </a:lnTo>
                <a:lnTo>
                  <a:pt x="2234595" y="3291154"/>
                </a:lnTo>
                <a:lnTo>
                  <a:pt x="2277407" y="3275663"/>
                </a:lnTo>
                <a:lnTo>
                  <a:pt x="2319673" y="3259053"/>
                </a:lnTo>
                <a:lnTo>
                  <a:pt x="2361375" y="3241342"/>
                </a:lnTo>
                <a:lnTo>
                  <a:pt x="2402497" y="3222548"/>
                </a:lnTo>
                <a:lnTo>
                  <a:pt x="2443020" y="3202689"/>
                </a:lnTo>
                <a:lnTo>
                  <a:pt x="2482927" y="3181783"/>
                </a:lnTo>
                <a:lnTo>
                  <a:pt x="2522199" y="3159847"/>
                </a:lnTo>
                <a:lnTo>
                  <a:pt x="2560819" y="3136899"/>
                </a:lnTo>
                <a:lnTo>
                  <a:pt x="2598769" y="3112957"/>
                </a:lnTo>
                <a:lnTo>
                  <a:pt x="2636031" y="3088040"/>
                </a:lnTo>
                <a:lnTo>
                  <a:pt x="2672588" y="3062164"/>
                </a:lnTo>
                <a:lnTo>
                  <a:pt x="2708422" y="3035348"/>
                </a:lnTo>
                <a:lnTo>
                  <a:pt x="2743515" y="3007609"/>
                </a:lnTo>
                <a:lnTo>
                  <a:pt x="2777849" y="2978967"/>
                </a:lnTo>
                <a:lnTo>
                  <a:pt x="2811406" y="2949437"/>
                </a:lnTo>
                <a:lnTo>
                  <a:pt x="2844170" y="2919038"/>
                </a:lnTo>
                <a:lnTo>
                  <a:pt x="2876121" y="2887789"/>
                </a:lnTo>
                <a:lnTo>
                  <a:pt x="2907242" y="2855706"/>
                </a:lnTo>
                <a:lnTo>
                  <a:pt x="2937516" y="2822809"/>
                </a:lnTo>
                <a:lnTo>
                  <a:pt x="2966924" y="2789113"/>
                </a:lnTo>
                <a:lnTo>
                  <a:pt x="2995450" y="2754639"/>
                </a:lnTo>
                <a:lnTo>
                  <a:pt x="3023074" y="2719402"/>
                </a:lnTo>
                <a:lnTo>
                  <a:pt x="3049779" y="2683422"/>
                </a:lnTo>
                <a:lnTo>
                  <a:pt x="3075548" y="2646715"/>
                </a:lnTo>
                <a:lnTo>
                  <a:pt x="3100363" y="2609301"/>
                </a:lnTo>
                <a:lnTo>
                  <a:pt x="3124206" y="2571196"/>
                </a:lnTo>
                <a:lnTo>
                  <a:pt x="3147059" y="2532419"/>
                </a:lnTo>
                <a:lnTo>
                  <a:pt x="3168904" y="2492987"/>
                </a:lnTo>
                <a:lnTo>
                  <a:pt x="3189724" y="2452919"/>
                </a:lnTo>
                <a:lnTo>
                  <a:pt x="3209501" y="2412231"/>
                </a:lnTo>
                <a:lnTo>
                  <a:pt x="3228217" y="2370943"/>
                </a:lnTo>
                <a:lnTo>
                  <a:pt x="3245855" y="2329071"/>
                </a:lnTo>
                <a:lnTo>
                  <a:pt x="3262396" y="2286635"/>
                </a:lnTo>
                <a:lnTo>
                  <a:pt x="3277822" y="2243650"/>
                </a:lnTo>
                <a:lnTo>
                  <a:pt x="3292117" y="2200137"/>
                </a:lnTo>
                <a:lnTo>
                  <a:pt x="3305262" y="2156111"/>
                </a:lnTo>
                <a:lnTo>
                  <a:pt x="3317239" y="2111592"/>
                </a:lnTo>
                <a:lnTo>
                  <a:pt x="3328031" y="2066596"/>
                </a:lnTo>
                <a:lnTo>
                  <a:pt x="3337620" y="2021143"/>
                </a:lnTo>
                <a:lnTo>
                  <a:pt x="3345988" y="1975249"/>
                </a:lnTo>
                <a:lnTo>
                  <a:pt x="3353118" y="1928933"/>
                </a:lnTo>
                <a:lnTo>
                  <a:pt x="3358991" y="1882212"/>
                </a:lnTo>
                <a:lnTo>
                  <a:pt x="3363590" y="1835104"/>
                </a:lnTo>
                <a:lnTo>
                  <a:pt x="3366897" y="1787628"/>
                </a:lnTo>
                <a:lnTo>
                  <a:pt x="3368894" y="1739800"/>
                </a:lnTo>
                <a:lnTo>
                  <a:pt x="3369564" y="1691640"/>
                </a:lnTo>
                <a:lnTo>
                  <a:pt x="3368894" y="1643479"/>
                </a:lnTo>
                <a:lnTo>
                  <a:pt x="3366897" y="1595651"/>
                </a:lnTo>
                <a:lnTo>
                  <a:pt x="3363590" y="1548175"/>
                </a:lnTo>
                <a:lnTo>
                  <a:pt x="3358991" y="1501067"/>
                </a:lnTo>
                <a:lnTo>
                  <a:pt x="3353118" y="1454346"/>
                </a:lnTo>
                <a:lnTo>
                  <a:pt x="3345988" y="1408030"/>
                </a:lnTo>
                <a:lnTo>
                  <a:pt x="3337620" y="1362136"/>
                </a:lnTo>
                <a:lnTo>
                  <a:pt x="3328031" y="1316683"/>
                </a:lnTo>
                <a:lnTo>
                  <a:pt x="3317239" y="1271687"/>
                </a:lnTo>
                <a:lnTo>
                  <a:pt x="3305262" y="1227168"/>
                </a:lnTo>
                <a:lnTo>
                  <a:pt x="3292117" y="1183142"/>
                </a:lnTo>
                <a:lnTo>
                  <a:pt x="3277822" y="1139629"/>
                </a:lnTo>
                <a:lnTo>
                  <a:pt x="3262396" y="1096644"/>
                </a:lnTo>
                <a:lnTo>
                  <a:pt x="3245855" y="1054208"/>
                </a:lnTo>
                <a:lnTo>
                  <a:pt x="3228217" y="1012336"/>
                </a:lnTo>
                <a:lnTo>
                  <a:pt x="3209501" y="971048"/>
                </a:lnTo>
                <a:lnTo>
                  <a:pt x="3189724" y="930360"/>
                </a:lnTo>
                <a:lnTo>
                  <a:pt x="3168904" y="890292"/>
                </a:lnTo>
                <a:lnTo>
                  <a:pt x="3147059" y="850860"/>
                </a:lnTo>
                <a:lnTo>
                  <a:pt x="3124206" y="812083"/>
                </a:lnTo>
                <a:lnTo>
                  <a:pt x="3100363" y="773978"/>
                </a:lnTo>
                <a:lnTo>
                  <a:pt x="3075548" y="736564"/>
                </a:lnTo>
                <a:lnTo>
                  <a:pt x="3049779" y="699857"/>
                </a:lnTo>
                <a:lnTo>
                  <a:pt x="3023074" y="663877"/>
                </a:lnTo>
                <a:lnTo>
                  <a:pt x="2995450" y="628640"/>
                </a:lnTo>
                <a:lnTo>
                  <a:pt x="2966924" y="594166"/>
                </a:lnTo>
                <a:lnTo>
                  <a:pt x="2937516" y="560470"/>
                </a:lnTo>
                <a:lnTo>
                  <a:pt x="2907242" y="527573"/>
                </a:lnTo>
                <a:lnTo>
                  <a:pt x="2876121" y="495490"/>
                </a:lnTo>
                <a:lnTo>
                  <a:pt x="2844170" y="464241"/>
                </a:lnTo>
                <a:lnTo>
                  <a:pt x="2811406" y="433842"/>
                </a:lnTo>
                <a:lnTo>
                  <a:pt x="2777849" y="404312"/>
                </a:lnTo>
                <a:lnTo>
                  <a:pt x="2743515" y="375670"/>
                </a:lnTo>
                <a:lnTo>
                  <a:pt x="2708422" y="347931"/>
                </a:lnTo>
                <a:lnTo>
                  <a:pt x="2672588" y="321115"/>
                </a:lnTo>
                <a:lnTo>
                  <a:pt x="2636031" y="295239"/>
                </a:lnTo>
                <a:lnTo>
                  <a:pt x="2598769" y="270322"/>
                </a:lnTo>
                <a:lnTo>
                  <a:pt x="2560819" y="246380"/>
                </a:lnTo>
                <a:lnTo>
                  <a:pt x="2522199" y="223432"/>
                </a:lnTo>
                <a:lnTo>
                  <a:pt x="2482927" y="201496"/>
                </a:lnTo>
                <a:lnTo>
                  <a:pt x="2443020" y="180590"/>
                </a:lnTo>
                <a:lnTo>
                  <a:pt x="2402497" y="160731"/>
                </a:lnTo>
                <a:lnTo>
                  <a:pt x="2361375" y="141937"/>
                </a:lnTo>
                <a:lnTo>
                  <a:pt x="2319673" y="124226"/>
                </a:lnTo>
                <a:lnTo>
                  <a:pt x="2277407" y="107616"/>
                </a:lnTo>
                <a:lnTo>
                  <a:pt x="2234595" y="92125"/>
                </a:lnTo>
                <a:lnTo>
                  <a:pt x="2191256" y="77770"/>
                </a:lnTo>
                <a:lnTo>
                  <a:pt x="2147407" y="64571"/>
                </a:lnTo>
                <a:lnTo>
                  <a:pt x="2103066" y="52543"/>
                </a:lnTo>
                <a:lnTo>
                  <a:pt x="2058250" y="41706"/>
                </a:lnTo>
                <a:lnTo>
                  <a:pt x="2012978" y="32077"/>
                </a:lnTo>
                <a:lnTo>
                  <a:pt x="1967267" y="23674"/>
                </a:lnTo>
                <a:lnTo>
                  <a:pt x="1921135" y="16514"/>
                </a:lnTo>
                <a:lnTo>
                  <a:pt x="1874600" y="10617"/>
                </a:lnTo>
                <a:lnTo>
                  <a:pt x="1827679" y="5998"/>
                </a:lnTo>
                <a:lnTo>
                  <a:pt x="1780391" y="2678"/>
                </a:lnTo>
                <a:lnTo>
                  <a:pt x="1732752" y="672"/>
                </a:lnTo>
                <a:lnTo>
                  <a:pt x="1684782" y="0"/>
                </a:lnTo>
                <a:close/>
              </a:path>
            </a:pathLst>
          </a:custGeom>
          <a:solidFill>
            <a:srgbClr val="41526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DF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415263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33"/>
              </a:spcBef>
            </a:pPr>
            <a:r>
              <a:rPr lang="it-IT"/>
              <a:t>Uso</a:t>
            </a:r>
            <a:r>
              <a:rPr lang="it-IT" spc="-73"/>
              <a:t> </a:t>
            </a:r>
            <a:r>
              <a:rPr lang="it-IT" spc="-7"/>
              <a:t>interno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415063"/>
                </a:solidFill>
                <a:latin typeface="Arial"/>
                <a:cs typeface="Arial"/>
              </a:defRPr>
            </a:lvl1pPr>
          </a:lstStyle>
          <a:p>
            <a:pPr marL="191342">
              <a:spcBef>
                <a:spcPts val="33"/>
              </a:spcBef>
            </a:pPr>
            <a:fld id="{81D60167-4931-47E6-BA6A-407CBD079E47}" type="slidenum">
              <a:rPr lang="it-IT" smtClean="0"/>
              <a:pPr marL="191342">
                <a:spcBef>
                  <a:spcPts val="33"/>
                </a:spcBef>
              </a:pPr>
              <a:t>‹N›</a:t>
            </a:fld>
            <a:endParaRPr lang="it-IT"/>
          </a:p>
          <a:p>
            <a:pPr marL="16933">
              <a:spcBef>
                <a:spcPts val="700"/>
              </a:spcBef>
            </a:pPr>
            <a:r>
              <a:rPr lang="it-IT">
                <a:solidFill>
                  <a:srgbClr val="415263"/>
                </a:solidFill>
              </a:rPr>
              <a:t>Uso</a:t>
            </a:r>
            <a:r>
              <a:rPr lang="it-IT" spc="-73">
                <a:solidFill>
                  <a:srgbClr val="415263"/>
                </a:solidFill>
              </a:rPr>
              <a:t> </a:t>
            </a:r>
            <a:r>
              <a:rPr lang="it-IT" spc="-7">
                <a:solidFill>
                  <a:srgbClr val="415263"/>
                </a:solidFill>
              </a:rPr>
              <a:t>interno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80" y="6300057"/>
            <a:ext cx="812841" cy="5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48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FDF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67" b="0" i="0">
                <a:solidFill>
                  <a:srgbClr val="41526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415263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33"/>
              </a:spcBef>
            </a:pPr>
            <a:r>
              <a:rPr lang="it-IT"/>
              <a:t>Uso</a:t>
            </a:r>
            <a:r>
              <a:rPr lang="it-IT" spc="-73"/>
              <a:t> </a:t>
            </a:r>
            <a:r>
              <a:rPr lang="it-IT" spc="-7"/>
              <a:t>interno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0" i="0">
                <a:solidFill>
                  <a:srgbClr val="415063"/>
                </a:solidFill>
                <a:latin typeface="Arial"/>
                <a:cs typeface="Arial"/>
              </a:defRPr>
            </a:lvl1pPr>
          </a:lstStyle>
          <a:p>
            <a:pPr marL="191342">
              <a:spcBef>
                <a:spcPts val="33"/>
              </a:spcBef>
            </a:pPr>
            <a:fld id="{81D60167-4931-47E6-BA6A-407CBD079E47}" type="slidenum">
              <a:rPr lang="it-IT" smtClean="0"/>
              <a:pPr marL="191342">
                <a:spcBef>
                  <a:spcPts val="33"/>
                </a:spcBef>
              </a:pPr>
              <a:t>‹N›</a:t>
            </a:fld>
            <a:endParaRPr lang="it-IT"/>
          </a:p>
          <a:p>
            <a:pPr marL="16933">
              <a:spcBef>
                <a:spcPts val="700"/>
              </a:spcBef>
            </a:pPr>
            <a:r>
              <a:rPr lang="it-IT">
                <a:solidFill>
                  <a:srgbClr val="415263"/>
                </a:solidFill>
              </a:rPr>
              <a:t>Uso</a:t>
            </a:r>
            <a:r>
              <a:rPr lang="it-IT" spc="-73">
                <a:solidFill>
                  <a:srgbClr val="415263"/>
                </a:solidFill>
              </a:rPr>
              <a:t> </a:t>
            </a:r>
            <a:r>
              <a:rPr lang="it-IT" spc="-7">
                <a:solidFill>
                  <a:srgbClr val="415263"/>
                </a:solidFill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423949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1433" y="1412777"/>
            <a:ext cx="11235267" cy="4713388"/>
          </a:xfrm>
        </p:spPr>
        <p:txBody>
          <a:bodyPr>
            <a:normAutofit/>
          </a:bodyPr>
          <a:lstStyle>
            <a:lvl1pPr marL="243411" indent="-243411" algn="l">
              <a:lnSpc>
                <a:spcPct val="120000"/>
              </a:lnSpc>
              <a:defRPr sz="1867"/>
            </a:lvl1pPr>
            <a:lvl2pPr marL="836063" indent="-226478" algn="l">
              <a:lnSpc>
                <a:spcPct val="120000"/>
              </a:lnSpc>
              <a:defRPr sz="1600"/>
            </a:lvl2pPr>
            <a:lvl3pPr marL="1430831" indent="-211661" algn="l">
              <a:lnSpc>
                <a:spcPct val="120000"/>
              </a:lnSpc>
              <a:defRPr sz="1467"/>
            </a:lvl3pPr>
            <a:lvl4pPr marL="2034066" indent="-205312" algn="l">
              <a:lnSpc>
                <a:spcPct val="120000"/>
              </a:lnSpc>
              <a:defRPr sz="1400"/>
            </a:lvl4pPr>
            <a:lvl5pPr marL="2626718" indent="-188379" algn="l">
              <a:lnSpc>
                <a:spcPct val="120000"/>
              </a:lnSpc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80485" y="740702"/>
            <a:ext cx="11221231" cy="338554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600">
                <a:solidFill>
                  <a:schemeClr val="accent3"/>
                </a:solidFill>
              </a:defRPr>
            </a:lvl1pPr>
            <a:lvl2pPr>
              <a:defRPr lang="it-IT" sz="2400"/>
            </a:lvl2pPr>
            <a:lvl3pPr>
              <a:defRPr lang="it-IT"/>
            </a:lvl3pPr>
            <a:lvl4pPr>
              <a:defRPr lang="it-IT" sz="2400"/>
            </a:lvl4pPr>
            <a:lvl5pPr>
              <a:defRPr lang="it-IT" sz="2400"/>
            </a:lvl5pPr>
          </a:lstStyle>
          <a:p>
            <a:pPr marL="0"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7328" y="6371319"/>
            <a:ext cx="5396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accent3"/>
                </a:solidFill>
              </a:defRPr>
            </a:lvl1pPr>
          </a:lstStyle>
          <a:p>
            <a:r>
              <a:rPr lang="it-IT" err="1"/>
              <a:t>Buyer’s</a:t>
            </a:r>
            <a:r>
              <a:rPr lang="it-IT"/>
              <a:t> Credit Policy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615946" y="6371319"/>
            <a:ext cx="118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3"/>
                </a:solidFill>
              </a:defRPr>
            </a:lvl1pPr>
          </a:lstStyle>
          <a:p>
            <a:fld id="{2FC0DA8F-5333-404C-B1A3-89924F4629A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8979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_fondo_foto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D6B46F30-E079-C745-B514-45D731712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FA351D0D-C5E8-2C40-B67D-5444E8A31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4" y="2476183"/>
            <a:ext cx="7040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C1BEF581-0368-7E47-8725-4EC7D5354C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/>
              <a:t>Corporate Presentation | 2021</a:t>
            </a:r>
          </a:p>
        </p:txBody>
      </p:sp>
    </p:spTree>
    <p:extLst>
      <p:ext uri="{BB962C8B-B14F-4D97-AF65-F5344CB8AC3E}">
        <p14:creationId xmlns:p14="http://schemas.microsoft.com/office/powerpoint/2010/main" val="234022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597933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INA TESTO E TABELLA copia">
    <p:bg>
      <p:bgPr>
        <a:solidFill>
          <a:schemeClr val="accent6">
            <a:hueOff val="6055814"/>
            <a:satOff val="-12036"/>
            <a:lumOff val="-2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mmagine"/>
          <p:cNvSpPr>
            <a:spLocks noGrp="1"/>
          </p:cNvSpPr>
          <p:nvPr>
            <p:ph type="pic" idx="21"/>
          </p:nvPr>
        </p:nvSpPr>
        <p:spPr>
          <a:xfrm>
            <a:off x="-2505893" y="-2593979"/>
            <a:ext cx="14869261" cy="95822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44" y="4012367"/>
            <a:ext cx="4155457" cy="284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74" y="6050688"/>
            <a:ext cx="1125103" cy="45996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olo Testo"/>
          <p:cNvSpPr txBox="1">
            <a:spLocks noGrp="1"/>
          </p:cNvSpPr>
          <p:nvPr>
            <p:ph type="title"/>
          </p:nvPr>
        </p:nvSpPr>
        <p:spPr>
          <a:xfrm>
            <a:off x="901700" y="1462087"/>
            <a:ext cx="10972800" cy="1143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70000"/>
              </a:lnSpc>
              <a:defRPr sz="7000">
                <a:latin typeface="+mj-lt"/>
                <a:ea typeface="+mj-ea"/>
                <a:cs typeface="+mj-cs"/>
                <a:sym typeface="Exo 2 Regular Extra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2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04753" y="2742221"/>
            <a:ext cx="6829547" cy="17880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13853" y="609002"/>
            <a:ext cx="235743" cy="243801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5002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5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accent6">
              <a:hueOff val="487814"/>
              <a:satOff val="-7723"/>
              <a:lumOff val="33137"/>
            </a:schemeClr>
          </a:solidFill>
          <a:uFillTx/>
          <a:latin typeface="+mn-lt"/>
          <a:ea typeface="+mn-ea"/>
          <a:cs typeface="+mn-cs"/>
          <a:sym typeface="Exo 2 Regular Semi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5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5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95303433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D169102C-A27F-4BDD-9331-F0E1C6300846}"/>
              </a:ext>
            </a:extLst>
          </p:cNvPr>
          <p:cNvSpPr txBox="1"/>
          <p:nvPr userDrawn="1"/>
        </p:nvSpPr>
        <p:spPr>
          <a:xfrm>
            <a:off x="0" y="6640354"/>
            <a:ext cx="761993" cy="2176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15364"/>
                </a:solidFill>
                <a:latin typeface="arial" panose="020B060402020202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301218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myareasacesimest.it/Assicurazione?_ga=2.222061788.550592286.1636982948-875640335.161667320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7A0747-08AD-1346-9FA0-C34D37E04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770" y="955065"/>
            <a:ext cx="11615419" cy="422842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it-IT" sz="3900" b="0" i="1" dirty="0">
                <a:latin typeface="Exo 2 SemiBold" pitchFamily="2" charset="0"/>
              </a:rPr>
              <a:t>SACE:  servizi a misura di PMI del settore vitivinicolo </a:t>
            </a:r>
          </a:p>
          <a:p>
            <a:pPr>
              <a:spcBef>
                <a:spcPts val="0"/>
              </a:spcBef>
            </a:pPr>
            <a:r>
              <a:rPr lang="it-IT" sz="3900" b="0" i="1" dirty="0">
                <a:latin typeface="Exo 2 SemiBold" pitchFamily="2" charset="0"/>
              </a:rPr>
              <a:t>per favorire lo sviluppo del business in Italia e all’estero</a:t>
            </a:r>
          </a:p>
          <a:p>
            <a:pPr>
              <a:spcBef>
                <a:spcPts val="0"/>
              </a:spcBef>
            </a:pPr>
            <a:endParaRPr lang="it-IT" i="1" dirty="0"/>
          </a:p>
          <a:p>
            <a:pPr>
              <a:spcBef>
                <a:spcPts val="0"/>
              </a:spcBef>
            </a:pPr>
            <a:endParaRPr lang="it-IT" i="1" dirty="0"/>
          </a:p>
          <a:p>
            <a:pPr>
              <a:spcBef>
                <a:spcPts val="0"/>
              </a:spcBef>
            </a:pPr>
            <a:r>
              <a:rPr lang="it-IT" sz="2800" i="1" dirty="0">
                <a:latin typeface="Exo 2 SemiBold" pitchFamily="2" charset="0"/>
              </a:rPr>
              <a:t>Roberto Allara - SACE</a:t>
            </a:r>
          </a:p>
          <a:p>
            <a:pPr>
              <a:spcBef>
                <a:spcPts val="0"/>
              </a:spcBef>
            </a:pPr>
            <a:endParaRPr lang="it-IT" sz="2800" i="1" dirty="0"/>
          </a:p>
          <a:p>
            <a:pPr>
              <a:spcBef>
                <a:spcPts val="0"/>
              </a:spcBef>
            </a:pPr>
            <a:r>
              <a:rPr lang="it-IT" sz="2400" b="0" i="1" dirty="0">
                <a:latin typeface="Exo 2 SemiBold" pitchFamily="2" charset="0"/>
              </a:rPr>
              <a:t>25 NOVEMBRE 2024</a:t>
            </a:r>
          </a:p>
          <a:p>
            <a:pPr>
              <a:spcBef>
                <a:spcPts val="0"/>
              </a:spcBef>
            </a:pPr>
            <a:endParaRPr lang="it-IT" sz="3200" i="1" dirty="0"/>
          </a:p>
          <a:p>
            <a:pPr>
              <a:spcBef>
                <a:spcPts val="0"/>
              </a:spcBef>
            </a:pPr>
            <a:endParaRPr lang="it-IT" sz="3200" i="1" dirty="0"/>
          </a:p>
          <a:p>
            <a:pPr>
              <a:spcBef>
                <a:spcPts val="0"/>
              </a:spcBef>
            </a:pPr>
            <a:endParaRPr lang="it-IT" sz="3200" i="1" dirty="0"/>
          </a:p>
          <a:p>
            <a:pPr>
              <a:spcBef>
                <a:spcPts val="0"/>
              </a:spcBef>
            </a:pPr>
            <a:endParaRPr lang="it-IT" sz="32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252122-723F-A4B3-6503-24DFFC07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0" y="5325194"/>
            <a:ext cx="2272447" cy="11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6A94EBD-A2A8-A3FA-189A-ABB8BF1D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200" y="611395"/>
            <a:ext cx="3867617" cy="564433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54739CB-A4DB-24DA-F314-67E1381A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11" y="611395"/>
            <a:ext cx="3867617" cy="563937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4892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29860D-6B9D-01E8-3543-52FE7532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98" y="660400"/>
            <a:ext cx="3773659" cy="552268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92ABC5-7716-2F85-42C6-1A69A3D7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63" y="660400"/>
            <a:ext cx="3822586" cy="552268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9077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DC9D685-1D34-4172-B0B1-B7AF40D931D6}"/>
              </a:ext>
            </a:extLst>
          </p:cNvPr>
          <p:cNvSpPr/>
          <p:nvPr/>
        </p:nvSpPr>
        <p:spPr>
          <a:xfrm>
            <a:off x="456273" y="4173917"/>
            <a:ext cx="3057272" cy="10247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COPERTURE SELETTIVE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EBC0577-A1E8-4D29-8573-59F1D702E050}"/>
              </a:ext>
            </a:extLst>
          </p:cNvPr>
          <p:cNvSpPr/>
          <p:nvPr/>
        </p:nvSpPr>
        <p:spPr>
          <a:xfrm>
            <a:off x="456273" y="925287"/>
            <a:ext cx="3063087" cy="10247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SERVIZI DI ANALISI DEL RISCHIO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6430E22-248C-4F2A-A51A-9CCC867B8943}"/>
              </a:ext>
            </a:extLst>
          </p:cNvPr>
          <p:cNvSpPr/>
          <p:nvPr/>
        </p:nvSpPr>
        <p:spPr>
          <a:xfrm>
            <a:off x="456533" y="2526755"/>
            <a:ext cx="3057012" cy="10704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COPERTURE GLOBALI</a:t>
            </a:r>
          </a:p>
        </p:txBody>
      </p:sp>
      <p:cxnSp>
        <p:nvCxnSpPr>
          <p:cNvPr id="21" name="Connettore 1 22">
            <a:extLst>
              <a:ext uri="{FF2B5EF4-FFF2-40B4-BE49-F238E27FC236}">
                <a16:creationId xmlns:a16="http://schemas.microsoft.com/office/drawing/2014/main" id="{D062F77B-C33F-4BBA-A652-7E4F8FBDE382}"/>
              </a:ext>
            </a:extLst>
          </p:cNvPr>
          <p:cNvCxnSpPr/>
          <p:nvPr/>
        </p:nvCxnSpPr>
        <p:spPr>
          <a:xfrm flipH="1" flipV="1">
            <a:off x="4013286" y="3867035"/>
            <a:ext cx="7569620" cy="1851"/>
          </a:xfrm>
          <a:prstGeom prst="line">
            <a:avLst/>
          </a:prstGeom>
          <a:ln w="57150" cap="rnd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2">
            <a:extLst>
              <a:ext uri="{FF2B5EF4-FFF2-40B4-BE49-F238E27FC236}">
                <a16:creationId xmlns:a16="http://schemas.microsoft.com/office/drawing/2014/main" id="{4C7E7D74-A468-440E-8CEE-2207228531A6}"/>
              </a:ext>
            </a:extLst>
          </p:cNvPr>
          <p:cNvCxnSpPr/>
          <p:nvPr/>
        </p:nvCxnSpPr>
        <p:spPr>
          <a:xfrm flipH="1" flipV="1">
            <a:off x="4013286" y="2235186"/>
            <a:ext cx="7569620" cy="1851"/>
          </a:xfrm>
          <a:prstGeom prst="line">
            <a:avLst/>
          </a:prstGeom>
          <a:ln w="57150" cap="rnd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460C4104-0581-404A-A7C0-C93DB70CB2E3}"/>
              </a:ext>
            </a:extLst>
          </p:cNvPr>
          <p:cNvSpPr/>
          <p:nvPr/>
        </p:nvSpPr>
        <p:spPr>
          <a:xfrm>
            <a:off x="6636453" y="817640"/>
            <a:ext cx="2742272" cy="1104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VALUTAZIONE AZIENDA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Offre una valutazione sull’affidabilità di un cliente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sia in Italia che all’estero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65B863F-C8FA-4068-9269-350616CADDF3}"/>
              </a:ext>
            </a:extLst>
          </p:cNvPr>
          <p:cNvSpPr/>
          <p:nvPr/>
        </p:nvSpPr>
        <p:spPr>
          <a:xfrm>
            <a:off x="8559191" y="2516282"/>
            <a:ext cx="2439533" cy="1154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BT 360°</a:t>
            </a:r>
          </a:p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Copertura globale:</a:t>
            </a:r>
          </a:p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Assicurazione dell’intero fatturato o sui segmenti omogenei verso clienti italiani ed esteri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4C70D5F6-EAFA-448D-8F7C-07AABBBB30C1}"/>
              </a:ext>
            </a:extLst>
          </p:cNvPr>
          <p:cNvSpPr/>
          <p:nvPr/>
        </p:nvSpPr>
        <p:spPr>
          <a:xfrm>
            <a:off x="5084599" y="2516283"/>
            <a:ext cx="2489405" cy="1154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BT FACILE PMI</a:t>
            </a:r>
          </a:p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" b="1" i="0" u="none" strike="noStrike" kern="1200" cap="none" spc="0" normalizeH="0" baseline="0" noProof="0" dirty="0">
              <a:ln>
                <a:noFill/>
              </a:ln>
              <a:solidFill>
                <a:srgbClr val="FFFEFD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Copertura Globale dedicata </a:t>
            </a:r>
            <a:b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alle micro e piccole imprese con un fatturato fino a 5 mln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DAB6FDE-29CA-4BD7-8E5F-BFE005D59DB5}"/>
              </a:ext>
            </a:extLst>
          </p:cNvPr>
          <p:cNvSpPr/>
          <p:nvPr/>
        </p:nvSpPr>
        <p:spPr>
          <a:xfrm>
            <a:off x="4063297" y="4085401"/>
            <a:ext cx="2365684" cy="11132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BT EXPORT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Copertura dedicata all’impresa che esporta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beni prodotti su commessa 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(operatività SACE BT sotto i 24 mesi)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7BEB5D20-C8AE-4D9D-85A5-B1A91CD591E8}"/>
              </a:ext>
            </a:extLst>
          </p:cNvPr>
          <p:cNvSpPr/>
          <p:nvPr/>
        </p:nvSpPr>
        <p:spPr>
          <a:xfrm>
            <a:off x="6522716" y="4103581"/>
            <a:ext cx="2521709" cy="10950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BT SVILUPPO EXPORT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Copertura dedicata all’impresa che esporta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beni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di consumo e fornisce servizi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969E5FF9-7AB2-4106-B632-CB81D415B34C}"/>
              </a:ext>
            </a:extLst>
          </p:cNvPr>
          <p:cNvSpPr/>
          <p:nvPr/>
        </p:nvSpPr>
        <p:spPr>
          <a:xfrm>
            <a:off x="9142843" y="4105312"/>
            <a:ext cx="2440063" cy="10588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BT TOP UP</a:t>
            </a:r>
          </a:p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  <a:p>
            <a:pPr marL="0" marR="0" lvl="0" indent="0" algn="ctr" defTabSz="6095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Copertura di II livello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su singolo debitore o sull’intero portafoglio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ABF94DF-25F7-A574-CCCA-046125590CC6}"/>
              </a:ext>
            </a:extLst>
          </p:cNvPr>
          <p:cNvSpPr/>
          <p:nvPr/>
        </p:nvSpPr>
        <p:spPr>
          <a:xfrm>
            <a:off x="6317141" y="3911602"/>
            <a:ext cx="2848634" cy="1522148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1382327-C1B0-00EC-383B-3D4DA107A8B9}"/>
              </a:ext>
            </a:extLst>
          </p:cNvPr>
          <p:cNvSpPr/>
          <p:nvPr/>
        </p:nvSpPr>
        <p:spPr>
          <a:xfrm>
            <a:off x="6520340" y="558819"/>
            <a:ext cx="3001032" cy="1531237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8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1">
            <a:extLst>
              <a:ext uri="{FF2B5EF4-FFF2-40B4-BE49-F238E27FC236}">
                <a16:creationId xmlns:a16="http://schemas.microsoft.com/office/drawing/2014/main" id="{3A48DA7F-EF08-43B8-A150-791A8C4B16A6}"/>
              </a:ext>
            </a:extLst>
          </p:cNvPr>
          <p:cNvSpPr txBox="1">
            <a:spLocks/>
          </p:cNvSpPr>
          <p:nvPr/>
        </p:nvSpPr>
        <p:spPr>
          <a:xfrm>
            <a:off x="1394190" y="368522"/>
            <a:ext cx="3984625" cy="755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21152">
                    <a:lumMod val="90000"/>
                    <a:lumOff val="10000"/>
                  </a:srgbClr>
                </a:solidFill>
                <a:effectLst/>
                <a:uLnTx/>
                <a:uFillTx/>
                <a:latin typeface="Exo 2 Regular ExtraLight"/>
              </a:rPr>
              <a:t>I Paesi in copertura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421152">
                  <a:lumMod val="90000"/>
                  <a:lumOff val="10000"/>
                </a:srgbClr>
              </a:solidFill>
              <a:effectLst/>
              <a:uLnTx/>
              <a:uFillTx/>
              <a:latin typeface="Exo 2 Regular ExtraLight"/>
            </a:endParaRPr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3DB1F774-1C04-4E55-9840-1B65CD622E73}"/>
              </a:ext>
            </a:extLst>
          </p:cNvPr>
          <p:cNvSpPr txBox="1">
            <a:spLocks/>
          </p:cNvSpPr>
          <p:nvPr/>
        </p:nvSpPr>
        <p:spPr>
          <a:xfrm>
            <a:off x="802791" y="2818531"/>
            <a:ext cx="4205727" cy="10171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421152"/>
                </a:solidFill>
                <a:latin typeface="Exo 2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21152">
                    <a:lumMod val="90000"/>
                    <a:lumOff val="10000"/>
                  </a:srgbClr>
                </a:solidFill>
                <a:effectLst/>
                <a:uLnTx/>
                <a:uFillTx/>
                <a:latin typeface="Exo 2 SemiBold" pitchFamily="2" charset="0"/>
              </a:rPr>
              <a:t>Accompagniamo le PMI italiane nella maggior parte dei mercati internazionali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D6ECDF1-8DEA-4B0F-BF1D-5C6467EC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20" y="0"/>
            <a:ext cx="5155284" cy="66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89EE8C6-8E62-B2D0-D2F6-ADA2DB77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691172"/>
            <a:ext cx="10372847" cy="755621"/>
          </a:xfrm>
        </p:spPr>
        <p:txBody>
          <a:bodyPr/>
          <a:lstStyle/>
          <a:p>
            <a:r>
              <a:rPr lang="it-IT" sz="2400" b="1" dirty="0">
                <a:solidFill>
                  <a:srgbClr val="415064"/>
                </a:solidFill>
                <a:ea typeface="Arial" panose="020B0604020202020204" pitchFamily="34" charset="0"/>
                <a:cs typeface="Calibri Light" panose="020F0302020204030204" pitchFamily="34" charset="0"/>
              </a:rPr>
              <a:t>COPERTURE GLOBALI 1/2: </a:t>
            </a:r>
            <a:r>
              <a:rPr lang="it-IT" dirty="0">
                <a:solidFill>
                  <a:srgbClr val="415064"/>
                </a:solidFill>
                <a:cs typeface="Calibri Light" panose="020F0302020204030204" pitchFamily="34" charset="0"/>
              </a:rPr>
              <a:t>BT 360° 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22A27C-ED7F-EC08-1E4D-DF293B316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219200"/>
            <a:ext cx="10753847" cy="755621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b="1" dirty="0">
                <a:solidFill>
                  <a:srgbClr val="011548"/>
                </a:solidFill>
                <a:cs typeface="Calibri Light" panose="020F0302020204030204" pitchFamily="34" charset="0"/>
              </a:rPr>
              <a:t>Prodotto tipico dell’assicurazione del credito consente una protezione elevata del proprio business e una copertura studiata sulle specifiche esigenze delle imprese</a:t>
            </a:r>
          </a:p>
          <a:p>
            <a:pPr algn="ctr"/>
            <a:endParaRPr lang="it-IT" dirty="0"/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8EBDCB9C-368F-1B64-1CEC-45A58BCC52EC}"/>
              </a:ext>
            </a:extLst>
          </p:cNvPr>
          <p:cNvSpPr txBox="1">
            <a:spLocks/>
          </p:cNvSpPr>
          <p:nvPr/>
        </p:nvSpPr>
        <p:spPr>
          <a:xfrm>
            <a:off x="1066800" y="2064123"/>
            <a:ext cx="4398433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t-IT" sz="1200" b="0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A CHI E’ RIVOLTA?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F9F579-4B9E-38E9-CB76-71AA108AB503}"/>
              </a:ext>
            </a:extLst>
          </p:cNvPr>
          <p:cNvSpPr txBox="1"/>
          <p:nvPr/>
        </p:nvSpPr>
        <p:spPr>
          <a:xfrm>
            <a:off x="1037122" y="2750829"/>
            <a:ext cx="3458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BT 360° si rivolge a tutte le imprese che vendono prodotti o servizi in Italia e all’estero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e permette di assicurare l’intero fatturato dilazionato o sue sezioni omogenee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32D427-4D72-86E7-4877-614EC408D75F}"/>
              </a:ext>
            </a:extLst>
          </p:cNvPr>
          <p:cNvSpPr txBox="1"/>
          <p:nvPr/>
        </p:nvSpPr>
        <p:spPr>
          <a:xfrm>
            <a:off x="7162800" y="2057400"/>
            <a:ext cx="2887895" cy="547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SemiBold"/>
                <a:ea typeface="Arial" panose="020B0604020202020204" pitchFamily="34" charset="0"/>
                <a:cs typeface="Calibri Light" panose="020F0302020204030204" pitchFamily="34" charset="0"/>
              </a:rPr>
              <a:t>CARATTERISTICHE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A40BC46-BEAA-CB69-EBF7-47A400E08850}"/>
              </a:ext>
            </a:extLst>
          </p:cNvPr>
          <p:cNvSpPr/>
          <p:nvPr/>
        </p:nvSpPr>
        <p:spPr>
          <a:xfrm>
            <a:off x="6091176" y="2592153"/>
            <a:ext cx="5261866" cy="24405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 pitchFamily="2" charset="0"/>
                <a:ea typeface="+mn-ea"/>
                <a:cs typeface="Calibri Light" panose="020F0302020204030204" pitchFamily="34" charset="0"/>
              </a:rPr>
              <a:t>Assicura vendite di merci e/o servizi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 pitchFamily="2" charset="0"/>
                <a:ea typeface="+mn-ea"/>
                <a:cs typeface="Calibri Light" panose="020F0302020204030204" pitchFamily="34" charset="0"/>
              </a:rPr>
              <a:t>con pagamento dilazionato fino a 12 mesi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 pitchFamily="2" charset="0"/>
                <a:ea typeface="+mn-ea"/>
                <a:cs typeface="Calibri Light" panose="020F0302020204030204" pitchFamily="34" charset="0"/>
              </a:rPr>
              <a:t>Copre il rischio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 pitchFamily="2" charset="0"/>
                <a:ea typeface="+mn-ea"/>
                <a:cs typeface="Calibri Light" panose="020F0302020204030204" pitchFamily="34" charset="0"/>
              </a:rPr>
              <a:t>commerciale o, in abbinamento anche il rischio politico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 pitchFamily="2" charset="0"/>
                <a:ea typeface="+mn-ea"/>
                <a:cs typeface="Calibri Light" panose="020F0302020204030204" pitchFamily="34" charset="0"/>
              </a:rPr>
              <a:t>Indennizzo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 pitchFamily="2" charset="0"/>
                <a:ea typeface="+mn-ea"/>
                <a:cs typeface="Calibri Light" panose="020F0302020204030204" pitchFamily="34" charset="0"/>
              </a:rPr>
              <a:t>a data certa della perdita in caso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 pitchFamily="2" charset="0"/>
                <a:ea typeface="+mn-ea"/>
                <a:cs typeface="Calibri Light" panose="020F0302020204030204" pitchFamily="34" charset="0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 pitchFamily="2" charset="0"/>
                <a:ea typeface="+mn-ea"/>
                <a:cs typeface="Calibri Light" panose="020F0302020204030204" pitchFamily="34" charset="0"/>
              </a:rPr>
              <a:t>di mancato pagamento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 pitchFamily="2" charset="0"/>
                <a:ea typeface="+mn-ea"/>
                <a:cs typeface="Calibri Light" panose="020F0302020204030204" pitchFamily="34" charset="0"/>
              </a:rPr>
              <a:t>La flessibilità di una polizza “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 pitchFamily="2" charset="0"/>
                <a:ea typeface="+mn-ea"/>
                <a:cs typeface="Calibri Light" panose="020F0302020204030204" pitchFamily="34" charset="0"/>
              </a:rPr>
              <a:t>tagliata” sulle effettive esigenze assicurative dei nostri Clienti</a:t>
            </a:r>
          </a:p>
        </p:txBody>
      </p:sp>
    </p:spTree>
    <p:extLst>
      <p:ext uri="{BB962C8B-B14F-4D97-AF65-F5344CB8AC3E}">
        <p14:creationId xmlns:p14="http://schemas.microsoft.com/office/powerpoint/2010/main" val="166336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D13090E2-379A-8843-3418-04EB7884E772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904874" y="690563"/>
            <a:ext cx="9991725" cy="528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solidFill>
                  <a:srgbClr val="415064"/>
                </a:solidFill>
                <a:latin typeface="Exo 2 SemiBold" pitchFamily="2" charset="0"/>
                <a:cs typeface="Calibri Light" panose="020F0302020204030204" pitchFamily="34" charset="0"/>
              </a:rPr>
              <a:t>COPERTURE GLOBALI 2/2: BT FACILE PMI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b="1" dirty="0">
              <a:solidFill>
                <a:srgbClr val="415064"/>
              </a:solidFill>
              <a:ea typeface="Arial" panose="020B06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C136AF-1A05-BE9F-E196-6641E66BA442}"/>
              </a:ext>
            </a:extLst>
          </p:cNvPr>
          <p:cNvSpPr/>
          <p:nvPr/>
        </p:nvSpPr>
        <p:spPr>
          <a:xfrm>
            <a:off x="6172200" y="1902892"/>
            <a:ext cx="5261866" cy="24405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Gestione semplificata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grazie alle procedure standardizzate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Assicura vendite di merci e/o servizi con pagamento dilazionato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fino a 6 mesi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Copre il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rischio commerciale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o,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in abbinamento anche  il rischio politico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Indennizzo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 a data certa della perdita in caso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di mancato pagamento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Premio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flat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11548"/>
              </a:solidFill>
              <a:effectLst/>
              <a:uLnTx/>
              <a:uFillTx/>
              <a:latin typeface="Exo 2 SemiBold"/>
              <a:ea typeface="+mn-ea"/>
              <a:cs typeface="Calibri Light" panose="020F03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21152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Gestione degli affidamenti basata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sulla positiva esperienza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5A0B35-1186-5E7D-2CA7-F8148F3EC98B}"/>
              </a:ext>
            </a:extLst>
          </p:cNvPr>
          <p:cNvSpPr txBox="1"/>
          <p:nvPr/>
        </p:nvSpPr>
        <p:spPr>
          <a:xfrm>
            <a:off x="898456" y="2059564"/>
            <a:ext cx="36735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BT FACILE PMI si rivolge a tutte le PMI con fatturati assicurabile fino a 5 milioni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ExtraLight"/>
                <a:ea typeface="+mn-ea"/>
                <a:cs typeface="Calibri Light" panose="020F0302020204030204" pitchFamily="34" charset="0"/>
              </a:rPr>
              <a:t>che vendono prodotti o servizi in Italia e all’estero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D9F4E550-0E57-5C99-7AB9-48B24CD1FBDF}"/>
              </a:ext>
            </a:extLst>
          </p:cNvPr>
          <p:cNvSpPr txBox="1">
            <a:spLocks/>
          </p:cNvSpPr>
          <p:nvPr/>
        </p:nvSpPr>
        <p:spPr>
          <a:xfrm>
            <a:off x="1048352" y="1257335"/>
            <a:ext cx="4398433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t-IT" sz="1200" b="0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SemiBold"/>
                <a:ea typeface="+mn-ea"/>
                <a:cs typeface="Calibri Light" panose="020F0302020204030204" pitchFamily="34" charset="0"/>
              </a:rPr>
              <a:t>A CHI E’ RIVOLTA?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69CF76-5B78-63AE-D4D3-5BEB760F89B8}"/>
              </a:ext>
            </a:extLst>
          </p:cNvPr>
          <p:cNvSpPr txBox="1"/>
          <p:nvPr/>
        </p:nvSpPr>
        <p:spPr>
          <a:xfrm>
            <a:off x="7278161" y="1257335"/>
            <a:ext cx="2887895" cy="547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SemiBold"/>
                <a:ea typeface="Arial" panose="020B0604020202020204" pitchFamily="34" charset="0"/>
                <a:cs typeface="Calibri Light" panose="020F0302020204030204" pitchFamily="34" charset="0"/>
              </a:rPr>
              <a:t>CARATTERISTICHE</a:t>
            </a:r>
          </a:p>
        </p:txBody>
      </p:sp>
    </p:spTree>
    <p:extLst>
      <p:ext uri="{BB962C8B-B14F-4D97-AF65-F5344CB8AC3E}">
        <p14:creationId xmlns:p14="http://schemas.microsoft.com/office/powerpoint/2010/main" val="99254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52391" y="1037125"/>
            <a:ext cx="9746979" cy="1362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-200" normalizeH="0" baseline="0" noProof="0" dirty="0">
                <a:ln>
                  <a:noFill/>
                </a:ln>
                <a:solidFill>
                  <a:srgbClr val="25B4B1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OFFERTA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-200" normalizeH="0" baseline="0" noProof="0" dirty="0">
                <a:ln>
                  <a:noFill/>
                </a:ln>
                <a:solidFill>
                  <a:srgbClr val="25B4B1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Principali condizioni economiche e contrattuali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74194" y="2502134"/>
            <a:ext cx="9406776" cy="13623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Decorrenza Polizza: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01/01/2023- 31/12/2023 con tacito rinnovo;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Fatturato totale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4 MLN;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Premio annuo fisso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EUR 23,000,00 (comprensivo di imposta al 12,5%;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Modalità di pagamento premio minimo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3 rate quadrimestrali;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Costo istruttoria sui debitori: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pagamento a consumo;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Percentuale di copertura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90%  per tutti i Gruppi Paese;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Massimale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limite massimo di affidamento stabilito da SACE BT per ogni debitore soggetto a pagamento dilazionato;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Max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indennizzo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annuale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in valore EUR 500,000,00;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Franchigia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minima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EUR 300,00;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Verifica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Credito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EUR 10.000,00;</a:t>
            </a:r>
          </a:p>
          <a:p>
            <a:pPr marL="228594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2115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Clausole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inserite di default in polizza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" pitchFamily="2" charset="0"/>
                <a:ea typeface="+mn-ea"/>
                <a:cs typeface="Arial" panose="020B0604020202020204" pitchFamily="34" charset="0"/>
              </a:rPr>
              <a:t>: positiva esperienza, ordini confermati, proroga autorizzata.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274194" y="69006"/>
            <a:ext cx="848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Arial" panose="020B0604020202020204" pitchFamily="34" charset="0"/>
              </a:rPr>
              <a:t>FACILE PMI: Case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274194" y="671912"/>
            <a:ext cx="10441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LA casa del Mobile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+mn-cs"/>
              </a:rPr>
              <a:t>Srl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 pitchFamily="2" charset="0"/>
              <a:ea typeface="+mn-ea"/>
              <a:cs typeface="+mn-cs"/>
            </a:endParaRPr>
          </a:p>
        </p:txBody>
      </p:sp>
      <p:sp>
        <p:nvSpPr>
          <p:cNvPr id="24" name="Mezza cornice 23">
            <a:extLst>
              <a:ext uri="{FF2B5EF4-FFF2-40B4-BE49-F238E27FC236}">
                <a16:creationId xmlns:a16="http://schemas.microsoft.com/office/drawing/2014/main" id="{69C7596F-737D-4C90-9B4D-59961D34E7C8}"/>
              </a:ext>
            </a:extLst>
          </p:cNvPr>
          <p:cNvSpPr/>
          <p:nvPr/>
        </p:nvSpPr>
        <p:spPr>
          <a:xfrm>
            <a:off x="427493" y="1558087"/>
            <a:ext cx="564468" cy="2541721"/>
          </a:xfrm>
          <a:prstGeom prst="halfFrame">
            <a:avLst/>
          </a:prstGeom>
          <a:solidFill>
            <a:srgbClr val="ADDB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25" name="Mezza cornice 24">
            <a:extLst>
              <a:ext uri="{FF2B5EF4-FFF2-40B4-BE49-F238E27FC236}">
                <a16:creationId xmlns:a16="http://schemas.microsoft.com/office/drawing/2014/main" id="{15DBF371-150B-4E02-AC39-C2DC0CCCB6F0}"/>
              </a:ext>
            </a:extLst>
          </p:cNvPr>
          <p:cNvSpPr/>
          <p:nvPr/>
        </p:nvSpPr>
        <p:spPr>
          <a:xfrm rot="10800000">
            <a:off x="10635572" y="3527953"/>
            <a:ext cx="564468" cy="2584834"/>
          </a:xfrm>
          <a:prstGeom prst="halfFrame">
            <a:avLst/>
          </a:prstGeom>
          <a:solidFill>
            <a:srgbClr val="ADDBE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3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957C82-56F0-7968-02EC-CD539361A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3514847" cy="1838325"/>
          </a:xfrm>
        </p:spPr>
        <p:txBody>
          <a:bodyPr/>
          <a:lstStyle/>
          <a:p>
            <a:pPr marL="0" algn="ctr"/>
            <a:r>
              <a:rPr lang="it-IT" sz="1600" b="1" dirty="0">
                <a:solidFill>
                  <a:srgbClr val="011548"/>
                </a:solidFill>
                <a:latin typeface="+mj-lt"/>
                <a:cs typeface="Calibri Light" panose="020F0302020204030204" pitchFamily="34" charset="0"/>
              </a:rPr>
              <a:t>BT Sviluppo Export </a:t>
            </a:r>
            <a:r>
              <a:rPr lang="it-IT" sz="1600" dirty="0">
                <a:solidFill>
                  <a:srgbClr val="011548"/>
                </a:solidFill>
                <a:cs typeface="Calibri Light" panose="020F0302020204030204" pitchFamily="34" charset="0"/>
              </a:rPr>
              <a:t>è rivolto a tutte le aziende che esportano beni o servizi all’ estero </a:t>
            </a:r>
            <a:r>
              <a:rPr lang="it-IT" sz="1600" dirty="0">
                <a:solidFill>
                  <a:srgbClr val="011548"/>
                </a:solidFill>
                <a:latin typeface="+mj-lt"/>
                <a:cs typeface="Calibri Light" panose="020F0302020204030204" pitchFamily="34" charset="0"/>
              </a:rPr>
              <a:t>con focus sulle micro e piccole imprese </a:t>
            </a:r>
            <a:r>
              <a:rPr lang="it-IT" sz="1600" dirty="0">
                <a:solidFill>
                  <a:srgbClr val="011548"/>
                </a:solidFill>
                <a:cs typeface="Calibri Light" panose="020F0302020204030204" pitchFamily="34" charset="0"/>
              </a:rPr>
              <a:t>che hanno bisogno di supporto nel processo di internazionalizzazione.</a:t>
            </a:r>
          </a:p>
          <a:p>
            <a:endParaRPr lang="it-IT" dirty="0"/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E3F8E22C-E85F-C529-9AD2-658F89AB635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904874" y="690563"/>
            <a:ext cx="9610725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t-IT" sz="1200" b="0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  <a:defRPr/>
            </a:pPr>
            <a:r>
              <a:rPr lang="it-IT" sz="2400" b="1" dirty="0">
                <a:solidFill>
                  <a:srgbClr val="415064"/>
                </a:solidFill>
                <a:latin typeface="Exo 2 SemiBold" pitchFamily="2" charset="0"/>
                <a:cs typeface="Calibri Light" panose="020F0302020204030204" pitchFamily="34" charset="0"/>
              </a:rPr>
              <a:t>COPERTURE SELETTIVE 1/3</a:t>
            </a: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C5457A22-92BC-68B5-4FD6-56B184EF560D}"/>
              </a:ext>
            </a:extLst>
          </p:cNvPr>
          <p:cNvSpPr txBox="1">
            <a:spLocks/>
          </p:cNvSpPr>
          <p:nvPr/>
        </p:nvSpPr>
        <p:spPr>
          <a:xfrm>
            <a:off x="990600" y="1600200"/>
            <a:ext cx="4398433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t-IT" sz="1200" b="0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BT SVILUPPO EXPORT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AD1CEF8-F000-58E6-0CF1-7B7A89F2191C}"/>
              </a:ext>
            </a:extLst>
          </p:cNvPr>
          <p:cNvSpPr/>
          <p:nvPr/>
        </p:nvSpPr>
        <p:spPr>
          <a:xfrm>
            <a:off x="5943600" y="2055708"/>
            <a:ext cx="5486400" cy="30496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900"/>
              </a:spcAft>
              <a:buClr>
                <a:srgbClr val="A7A7A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Copertura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su singoli clienti esteri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selezionati dall’assicurato (numero illimitato)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900"/>
              </a:spcAft>
              <a:buClr>
                <a:srgbClr val="A7A7A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Copertura estesa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a tutti i mercati esteri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(esclusi Paesi chiusi o in sospensiva)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con percentuale del 90%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900"/>
              </a:spcAft>
              <a:buClr>
                <a:srgbClr val="A7A7A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Rischio Politico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automaticamente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incluso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900"/>
              </a:spcAft>
              <a:buClr>
                <a:srgbClr val="A7A7A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Pagamento sul fido concesso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e non sul fatturato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900"/>
              </a:spcAft>
              <a:buClr>
                <a:srgbClr val="A7A7A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Pagamento del premio sul massimale concesso e non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11548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sul fatturato per ciascun debitore in copertura</a:t>
            </a:r>
          </a:p>
          <a:p>
            <a:pPr marL="285750" marR="0" lvl="0" indent="-285750" algn="l" defTabSz="914377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15064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Exo 2 Regular SemiBold"/>
              <a:cs typeface="Calibri Light" panose="020F03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83D0F8-F992-4A76-BDF5-E47E1A1FBEA4}"/>
              </a:ext>
            </a:extLst>
          </p:cNvPr>
          <p:cNvSpPr txBox="1"/>
          <p:nvPr/>
        </p:nvSpPr>
        <p:spPr>
          <a:xfrm>
            <a:off x="7086600" y="1482358"/>
            <a:ext cx="3014816" cy="415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PUNTI DI FORZA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3338C5-8B72-4A4D-8A4F-80CA45B93C66}"/>
              </a:ext>
            </a:extLst>
          </p:cNvPr>
          <p:cNvSpPr txBox="1"/>
          <p:nvPr/>
        </p:nvSpPr>
        <p:spPr>
          <a:xfrm>
            <a:off x="758792" y="4251698"/>
            <a:ext cx="4398433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L’assicurato decide quali clienti, per quanto tempo e quindi anche il costo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Regular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428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61D65B1-BA46-41AA-8C79-D37667419F2E}"/>
              </a:ext>
            </a:extLst>
          </p:cNvPr>
          <p:cNvSpPr txBox="1">
            <a:spLocks/>
          </p:cNvSpPr>
          <p:nvPr/>
        </p:nvSpPr>
        <p:spPr>
          <a:xfrm>
            <a:off x="1153884" y="1175459"/>
            <a:ext cx="10653388" cy="1061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Simulatore di costo / premi copertura (indicativo e non vincolante)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Esempio: assicurazione del credito commerciale – settore agroalimentare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Paese: Francia	Dilazione: 3 mesi	Fattura: € 100.000		Costo polizza: € 1.310€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97225FB5-31F6-468F-AE99-E94CFDE596B5}"/>
              </a:ext>
            </a:extLst>
          </p:cNvPr>
          <p:cNvSpPr txBox="1">
            <a:spLocks/>
          </p:cNvSpPr>
          <p:nvPr/>
        </p:nvSpPr>
        <p:spPr>
          <a:xfrm>
            <a:off x="336162" y="6150633"/>
            <a:ext cx="10653389" cy="503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  <a:hlinkClick r:id="rId2"/>
              </a:rPr>
              <a:t>SACE - Coperture Assicurative per l'Export (myareasacesimest.it)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F065B4D-6241-44DE-93F8-92C61037FE43}"/>
              </a:ext>
            </a:extLst>
          </p:cNvPr>
          <p:cNvSpPr txBox="1">
            <a:spLocks/>
          </p:cNvSpPr>
          <p:nvPr/>
        </p:nvSpPr>
        <p:spPr>
          <a:xfrm>
            <a:off x="1099459" y="377951"/>
            <a:ext cx="8321675" cy="360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COPERTURE SELETTIVE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0FC811-A19E-5709-4C28-64E20492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62" y="2361184"/>
            <a:ext cx="11653865" cy="33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7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00F7BFE-CB71-1CA4-BFCE-6F10C3A0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55" y="606879"/>
            <a:ext cx="4024014" cy="58531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CF9B5D-1FA2-2E38-60E1-DA90FAC4E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606879"/>
            <a:ext cx="4037408" cy="585311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668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D8F86E52-3CDE-99A1-CED3-3982037DE703}"/>
              </a:ext>
            </a:extLst>
          </p:cNvPr>
          <p:cNvSpPr txBox="1">
            <a:spLocks/>
          </p:cNvSpPr>
          <p:nvPr/>
        </p:nvSpPr>
        <p:spPr>
          <a:xfrm>
            <a:off x="302446" y="275846"/>
            <a:ext cx="12545169" cy="9652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>
                <a:solidFill>
                  <a:srgbClr val="421152"/>
                </a:solidFill>
                <a:latin typeface="Exo 2 SemiBold" pitchFamily="2" charset="0"/>
              </a:rPr>
              <a:t>Crescere di più: le leve strategiche per le PMI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C13EFAF-D5FE-ECAF-CD5A-19EAA4AF2AAB}"/>
              </a:ext>
            </a:extLst>
          </p:cNvPr>
          <p:cNvSpPr/>
          <p:nvPr/>
        </p:nvSpPr>
        <p:spPr>
          <a:xfrm>
            <a:off x="5638257" y="1420622"/>
            <a:ext cx="2480153" cy="130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8DE3E03D-0B4C-1AB1-34A4-95C0EA8D6655}"/>
              </a:ext>
            </a:extLst>
          </p:cNvPr>
          <p:cNvSpPr txBox="1">
            <a:spLocks/>
          </p:cNvSpPr>
          <p:nvPr/>
        </p:nvSpPr>
        <p:spPr>
          <a:xfrm>
            <a:off x="1069734" y="1156983"/>
            <a:ext cx="10607916" cy="135815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EXPORT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Più export più redditività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Le PMI esportatrici mostrano un divario di oltre 4 punti percentuali del ROE rispetto alle PMI con bassa vocazione internazionale (13,9% vs. 9,6%)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35A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F2428F9B-BC60-197C-D428-E2579223F1DE}"/>
              </a:ext>
            </a:extLst>
          </p:cNvPr>
          <p:cNvSpPr txBox="1">
            <a:spLocks/>
          </p:cNvSpPr>
          <p:nvPr/>
        </p:nvSpPr>
        <p:spPr>
          <a:xfrm>
            <a:off x="1069734" y="2158862"/>
            <a:ext cx="10449476" cy="134739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TRASFORMAZIONE TECNOLOGICA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Più innovazione 4.0 più export capability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Le imprese che investono in questa direzione aumentano del 15% l’export capability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35A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35E1C99F-3952-19B5-7706-25DA1976D9C4}"/>
              </a:ext>
            </a:extLst>
          </p:cNvPr>
          <p:cNvSpPr txBox="1">
            <a:spLocks/>
          </p:cNvSpPr>
          <p:nvPr/>
        </p:nvSpPr>
        <p:spPr>
          <a:xfrm>
            <a:off x="1069734" y="4276859"/>
            <a:ext cx="10904425" cy="181713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APPROCCIO MULTI-FILIERA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Più filiere più opportunità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Le imprese integrate in filiera controllano più fasi del processo produttivo, migliorando l’efficienza e la qualità; espandono la portata del business a livello nazionale e internazionale; sfruttano sinergie e competenze complementari: riducono i rischi di concentrazione e migliorano il proprio profilo ESG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35A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B93D49D-3DC5-45CE-B87C-DD7F3383CBC6}"/>
              </a:ext>
            </a:extLst>
          </p:cNvPr>
          <p:cNvSpPr/>
          <p:nvPr/>
        </p:nvSpPr>
        <p:spPr>
          <a:xfrm>
            <a:off x="423746" y="1066351"/>
            <a:ext cx="11476270" cy="149339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B202747-3FB1-5C6D-EFEC-B686CA29F15F}"/>
              </a:ext>
            </a:extLst>
          </p:cNvPr>
          <p:cNvSpPr/>
          <p:nvPr/>
        </p:nvSpPr>
        <p:spPr>
          <a:xfrm>
            <a:off x="145846" y="1420621"/>
            <a:ext cx="923888" cy="965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3" name="Picture 2" descr="Global shipping ">
            <a:extLst>
              <a:ext uri="{FF2B5EF4-FFF2-40B4-BE49-F238E27FC236}">
                <a16:creationId xmlns:a16="http://schemas.microsoft.com/office/drawing/2014/main" id="{BC965356-5262-F79B-804D-F2539BD2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6" y="1526443"/>
            <a:ext cx="703300" cy="7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D20E3D1-9F50-5F04-D630-A1FE9A118FD4}"/>
              </a:ext>
            </a:extLst>
          </p:cNvPr>
          <p:cNvSpPr/>
          <p:nvPr/>
        </p:nvSpPr>
        <p:spPr>
          <a:xfrm>
            <a:off x="455536" y="2757530"/>
            <a:ext cx="11476270" cy="13684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2EC4DC5-A935-87C9-6ACB-DF19D63D50F9}"/>
              </a:ext>
            </a:extLst>
          </p:cNvPr>
          <p:cNvSpPr/>
          <p:nvPr/>
        </p:nvSpPr>
        <p:spPr>
          <a:xfrm>
            <a:off x="32010" y="2928284"/>
            <a:ext cx="923888" cy="1053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028" name="Picture 4" descr="Innovation ">
            <a:extLst>
              <a:ext uri="{FF2B5EF4-FFF2-40B4-BE49-F238E27FC236}">
                <a16:creationId xmlns:a16="http://schemas.microsoft.com/office/drawing/2014/main" id="{7F8758E0-DEB7-ED1A-D326-778166E4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" y="3028253"/>
            <a:ext cx="911294" cy="9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47CA8FE-523E-0A17-25A4-CFB0E0553413}"/>
              </a:ext>
            </a:extLst>
          </p:cNvPr>
          <p:cNvSpPr/>
          <p:nvPr/>
        </p:nvSpPr>
        <p:spPr>
          <a:xfrm>
            <a:off x="423746" y="4274121"/>
            <a:ext cx="11476270" cy="16717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E2C7DAA-1A07-425F-12F0-66CD772694BF}"/>
              </a:ext>
            </a:extLst>
          </p:cNvPr>
          <p:cNvSpPr/>
          <p:nvPr/>
        </p:nvSpPr>
        <p:spPr>
          <a:xfrm>
            <a:off x="66176" y="4519946"/>
            <a:ext cx="923888" cy="1053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030" name="Picture 6" descr="Supply chain ">
            <a:extLst>
              <a:ext uri="{FF2B5EF4-FFF2-40B4-BE49-F238E27FC236}">
                <a16:creationId xmlns:a16="http://schemas.microsoft.com/office/drawing/2014/main" id="{6216C73F-3126-D685-F923-F7B18ADF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" y="4620591"/>
            <a:ext cx="851893" cy="8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FAE7508-FDFE-902C-885C-A627EBD27339}"/>
              </a:ext>
            </a:extLst>
          </p:cNvPr>
          <p:cNvSpPr/>
          <p:nvPr/>
        </p:nvSpPr>
        <p:spPr>
          <a:xfrm>
            <a:off x="32010" y="6220918"/>
            <a:ext cx="1789295" cy="534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1513BE7-9EAD-3305-B32E-5AE2FDDF9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870" y="6091003"/>
            <a:ext cx="1257309" cy="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4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306E602-A175-C77E-0071-39FC6DA6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41" y="490516"/>
            <a:ext cx="4267231" cy="5876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424A1D-6A61-F93D-8C3B-FFBF58F2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10" y="490516"/>
            <a:ext cx="4193711" cy="58769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30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6EC24E61-773A-4C8C-A311-64A9EF41619F}"/>
              </a:ext>
            </a:extLst>
          </p:cNvPr>
          <p:cNvSpPr txBox="1">
            <a:spLocks/>
          </p:cNvSpPr>
          <p:nvPr/>
        </p:nvSpPr>
        <p:spPr>
          <a:xfrm>
            <a:off x="233815" y="-279334"/>
            <a:ext cx="1079148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rgbClr val="421152"/>
                </a:solidFill>
                <a:latin typeface="Exo 2 Black" pitchFamily="2" charset="0"/>
                <a:ea typeface="+mj-ea"/>
                <a:cs typeface="+mj-cs"/>
              </a:rPr>
              <a:t>SACE ESG Hub</a:t>
            </a:r>
          </a:p>
        </p:txBody>
      </p:sp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BA35E69D-ACB9-1594-7AC4-9A540F5A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544" y="4012367"/>
            <a:ext cx="4155457" cy="28456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tangolo">
            <a:extLst>
              <a:ext uri="{FF2B5EF4-FFF2-40B4-BE49-F238E27FC236}">
                <a16:creationId xmlns:a16="http://schemas.microsoft.com/office/drawing/2014/main" id="{ADCB8C10-6087-4A1D-933C-274C4CD863E9}"/>
              </a:ext>
            </a:extLst>
          </p:cNvPr>
          <p:cNvSpPr/>
          <p:nvPr/>
        </p:nvSpPr>
        <p:spPr>
          <a:xfrm rot="16200000">
            <a:off x="862465" y="2254667"/>
            <a:ext cx="12701" cy="1270001"/>
          </a:xfrm>
          <a:prstGeom prst="rect">
            <a:avLst/>
          </a:prstGeom>
          <a:gradFill>
            <a:gsLst>
              <a:gs pos="0">
                <a:schemeClr val="accent6">
                  <a:hueOff val="6055814"/>
                  <a:satOff val="-12036"/>
                  <a:lumOff val="-24117"/>
                  <a:alpha val="0"/>
                </a:schemeClr>
              </a:gs>
              <a:gs pos="100000">
                <a:schemeClr val="accent6">
                  <a:hueOff val="6055814"/>
                  <a:satOff val="-12036"/>
                  <a:lumOff val="-24117"/>
                </a:schemeClr>
              </a:gs>
            </a:gsLst>
            <a:path>
              <a:fillToRect l="47419" t="94574" r="52580" b="5425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5B6B4">
                    <a:hueOff val="6055814"/>
                    <a:satOff val="-12036"/>
                    <a:lumOff val="-24117"/>
                  </a:srgbClr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5B6B4">
                  <a:hueOff val="6055814"/>
                  <a:satOff val="-12036"/>
                  <a:lumOff val="-24117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313;p12">
            <a:extLst>
              <a:ext uri="{FF2B5EF4-FFF2-40B4-BE49-F238E27FC236}">
                <a16:creationId xmlns:a16="http://schemas.microsoft.com/office/drawing/2014/main" id="{62C14855-E408-A35E-AC3E-6208D0805C1B}"/>
              </a:ext>
            </a:extLst>
          </p:cNvPr>
          <p:cNvSpPr txBox="1"/>
          <p:nvPr/>
        </p:nvSpPr>
        <p:spPr>
          <a:xfrm>
            <a:off x="345214" y="2427652"/>
            <a:ext cx="5404565" cy="306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rgbClr val="35B6B4"/>
                </a:solidFill>
                <a:latin typeface="Exo 2 Regular SemiBold"/>
                <a:ea typeface="Exo 2 Regular SemiBold"/>
                <a:cs typeface="Exo 2 Regular SemiBold"/>
                <a:sym typeface="Exo 2 Regular SemiBold"/>
              </a:defRPr>
            </a:pPr>
            <a:r>
              <a:rPr kumimoji="0" lang="it-IT" sz="2500" b="0" i="0" u="none" strike="noStrike" kern="0" cap="none" spc="0" normalizeH="0" baseline="0" noProof="0" dirty="0">
                <a:ln>
                  <a:noFill/>
                </a:ln>
                <a:solidFill>
                  <a:srgbClr val="35B6B4"/>
                </a:solidFill>
                <a:effectLst/>
                <a:uLnTx/>
                <a:uFillTx/>
                <a:latin typeface="Exo 2 Medium" pitchFamily="2" charset="0"/>
                <a:sym typeface="Exo 2 Regular SemiBold"/>
              </a:rPr>
              <a:t>Obiettivi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35B6B4"/>
              </a:solidFill>
              <a:effectLst/>
              <a:uLnTx/>
              <a:uFillTx/>
              <a:latin typeface="Exo 2 Medium" pitchFamily="2" charset="0"/>
              <a:sym typeface="Exo 2 Regular SemiBold"/>
            </a:endParaRPr>
          </a:p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5B6B4"/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35B6B4"/>
              </a:solidFill>
              <a:effectLst/>
              <a:uLnTx/>
              <a:uFillTx/>
              <a:latin typeface="Exo 2 Medium" pitchFamily="2" charset="0"/>
              <a:sym typeface="Exo 2 Regular Light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35B6B4"/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P</a:t>
            </a:r>
            <a:r>
              <a:rPr lang="it-IT" sz="1400" kern="0" dirty="0" err="1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romuovere</a:t>
            </a: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 lo </a:t>
            </a:r>
            <a:r>
              <a:rPr lang="it-IT" sz="1400" b="1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sviluppo sostenibile </a:t>
            </a: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e supportare le PMI nel loro </a:t>
            </a:r>
            <a:r>
              <a:rPr lang="it-IT" sz="1400" b="1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percorso verso la sostenibilità</a:t>
            </a: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, con un </a:t>
            </a:r>
            <a:r>
              <a:rPr lang="it-IT" sz="1400" b="1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ecosistema </a:t>
            </a: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a loro dedicato;</a:t>
            </a:r>
          </a:p>
          <a:p>
            <a:pPr marL="171450" marR="0" lvl="0" indent="-17145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35B6B4"/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Offrire alle imprese informazioni e </a:t>
            </a:r>
            <a:r>
              <a:rPr lang="it-IT" sz="1400" b="1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conoscenze in ambito ESG </a:t>
            </a: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per avviare o accelerare la loro transizione sostenibile;</a:t>
            </a:r>
          </a:p>
          <a:p>
            <a:pPr marL="171450" indent="-171450" hangingPunct="0">
              <a:lnSpc>
                <a:spcPct val="110000"/>
              </a:lnSpc>
              <a:buFont typeface="Arial" panose="020B0604020202020204" pitchFamily="34" charset="0"/>
              <a:buChar char="•"/>
              <a:defRPr sz="1200">
                <a:solidFill>
                  <a:srgbClr val="35B6B4"/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r>
              <a:rPr lang="it-IT" sz="1400" kern="0" dirty="0">
                <a:solidFill>
                  <a:srgbClr val="421152"/>
                </a:solidFill>
                <a:latin typeface="Exo 2 Light" pitchFamily="2" charset="0"/>
                <a:sym typeface="Exo 2 Regular Light"/>
              </a:rPr>
              <a:t>Rafforzare la competitività delle imprese in Italia e nel mondo, con soluzioni dedicate, strumenti digitali, iniziative di business matching, community e business partner.</a:t>
            </a:r>
          </a:p>
          <a:p>
            <a:pPr marL="171450" marR="0" lvl="0" indent="-17145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35B6B4"/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endParaRPr lang="it-IT" sz="1400" kern="0" dirty="0">
              <a:solidFill>
                <a:srgbClr val="35B6B4">
                  <a:hueOff val="6055814"/>
                  <a:satOff val="-12036"/>
                  <a:lumOff val="-24117"/>
                </a:srgbClr>
              </a:solidFill>
              <a:latin typeface="Exo 2 Medium" pitchFamily="2" charset="0"/>
              <a:sym typeface="Exo 2 Regular Light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35B6B4"/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5B6B4">
                  <a:hueOff val="6055814"/>
                  <a:satOff val="-12036"/>
                  <a:lumOff val="-24117"/>
                </a:srgbClr>
              </a:solidFill>
              <a:effectLst/>
              <a:uLnTx/>
              <a:uFillTx/>
              <a:latin typeface="Exo 2 Medium" pitchFamily="2" charset="0"/>
              <a:sym typeface="Exo 2 Regular Light"/>
            </a:endParaRPr>
          </a:p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35B6B4">
                    <a:hueOff val="6055814"/>
                    <a:satOff val="-12036"/>
                    <a:lumOff val="-24117"/>
                  </a:srgbClr>
                </a:solidFill>
                <a:latin typeface="Exo 2 Regular Light"/>
                <a:ea typeface="Exo 2 Regular Light"/>
                <a:cs typeface="Exo 2 Regular Light"/>
                <a:sym typeface="Exo 2 Regular Light"/>
              </a:defRPr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5B6B4">
                  <a:hueOff val="6055814"/>
                  <a:satOff val="-12036"/>
                  <a:lumOff val="-24117"/>
                </a:srgbClr>
              </a:solidFill>
              <a:effectLst/>
              <a:uLnTx/>
              <a:uFillTx/>
              <a:latin typeface="Exo 2 Medium" pitchFamily="2" charset="0"/>
              <a:sym typeface="Exo 2 Regular Light"/>
            </a:endParaRPr>
          </a:p>
        </p:txBody>
      </p:sp>
      <p:sp>
        <p:nvSpPr>
          <p:cNvPr id="9" name="Training &amp; Advisory services">
            <a:extLst>
              <a:ext uri="{FF2B5EF4-FFF2-40B4-BE49-F238E27FC236}">
                <a16:creationId xmlns:a16="http://schemas.microsoft.com/office/drawing/2014/main" id="{FED8F199-E619-0F72-D5AB-68D6DC857D63}"/>
              </a:ext>
            </a:extLst>
          </p:cNvPr>
          <p:cNvSpPr txBox="1"/>
          <p:nvPr/>
        </p:nvSpPr>
        <p:spPr>
          <a:xfrm>
            <a:off x="345214" y="1292098"/>
            <a:ext cx="5124553" cy="840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10000"/>
              </a:lnSpc>
              <a:defRPr sz="1200">
                <a:solidFill>
                  <a:schemeClr val="accent6">
                    <a:hueOff val="487814"/>
                    <a:satOff val="-7723"/>
                    <a:lumOff val="33137"/>
                  </a:schemeClr>
                </a:solidFill>
                <a:latin typeface="Exo 2 Regular SemiBold"/>
                <a:ea typeface="Exo 2 Regular SemiBold"/>
                <a:cs typeface="Exo 2 Regular SemiBold"/>
                <a:sym typeface="Exo 2 Regular Semi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421152"/>
                </a:solidFill>
                <a:latin typeface="Exo 2 Light" pitchFamily="2" charset="0"/>
              </a:rPr>
              <a:t>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Light" pitchFamily="2" charset="0"/>
                <a:sym typeface="Exo 2 Regular SemiBold"/>
              </a:rPr>
              <a:t>a nuova piattaforma dove trovare informazioni, prodotti e servizi per crescere in modo sostenibile.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D4CEDC4-5B40-061C-0AD8-20726A0EF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082" y="3490037"/>
            <a:ext cx="5018753" cy="2701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0FEFDF5-1680-D558-6BAB-B13B14F44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081" y="1401554"/>
            <a:ext cx="5018754" cy="1970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0" descr="New - Free signs icons">
            <a:extLst>
              <a:ext uri="{FF2B5EF4-FFF2-40B4-BE49-F238E27FC236}">
                <a16:creationId xmlns:a16="http://schemas.microsoft.com/office/drawing/2014/main" id="{AB067A24-7FFE-D77C-9415-4696575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10" y="0"/>
            <a:ext cx="2271090" cy="22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4FD078-0666-FEF3-9C9D-9CD761F7BCFC}"/>
              </a:ext>
            </a:extLst>
          </p:cNvPr>
          <p:cNvSpPr txBox="1"/>
          <p:nvPr/>
        </p:nvSpPr>
        <p:spPr>
          <a:xfrm>
            <a:off x="641131" y="5696607"/>
            <a:ext cx="3626069" cy="1161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26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7D410827-E504-485F-828A-57BFAA246FE8}"/>
              </a:ext>
            </a:extLst>
          </p:cNvPr>
          <p:cNvGrpSpPr/>
          <p:nvPr/>
        </p:nvGrpSpPr>
        <p:grpSpPr>
          <a:xfrm>
            <a:off x="587204" y="5518491"/>
            <a:ext cx="5625058" cy="1226676"/>
            <a:chOff x="361756" y="4985719"/>
            <a:chExt cx="4435555" cy="261102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A79C82B-D6E5-4C28-8E0A-D0EE10985785}"/>
                </a:ext>
              </a:extLst>
            </p:cNvPr>
            <p:cNvSpPr/>
            <p:nvPr/>
          </p:nvSpPr>
          <p:spPr>
            <a:xfrm>
              <a:off x="361756" y="4985719"/>
              <a:ext cx="4435555" cy="26110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3FBE04D-571B-4973-9886-AA0F5D9EAB2F}"/>
                </a:ext>
              </a:extLst>
            </p:cNvPr>
            <p:cNvSpPr txBox="1"/>
            <p:nvPr/>
          </p:nvSpPr>
          <p:spPr>
            <a:xfrm>
              <a:off x="649483" y="5143676"/>
              <a:ext cx="3874101" cy="2067061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Le</a:t>
              </a:r>
              <a:r>
                <a:rPr kumimoji="0" sz="800" b="0" i="1" u="none" strike="noStrike" kern="1200" cap="none" spc="2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informazioni</a:t>
              </a:r>
              <a:r>
                <a:rPr kumimoji="0" sz="800" b="0" i="1" u="none" strike="noStrike" kern="1200" cap="none" spc="114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contenute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nel</a:t>
              </a:r>
              <a:r>
                <a:rPr kumimoji="0" sz="800" b="0" i="1" u="none" strike="noStrike" kern="1200" cap="none" spc="2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presente</a:t>
              </a:r>
              <a:r>
                <a:rPr kumimoji="0" sz="800" b="0" i="1" u="none" strike="noStrike" kern="1200" cap="none" spc="7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documento</a:t>
              </a:r>
              <a:r>
                <a:rPr kumimoji="0" sz="800" b="0" i="1" u="none" strike="noStrike" kern="1200" cap="none" spc="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sono</a:t>
              </a:r>
              <a:r>
                <a:rPr kumimoji="0" sz="800" b="0" i="1" u="none" strike="noStrike" kern="1200" cap="none" spc="509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strettamente</a:t>
              </a:r>
              <a:r>
                <a:rPr kumimoji="0" sz="800" b="0" i="1" u="none" strike="noStrike" kern="1200" cap="none" spc="1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riservate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.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Arial"/>
              </a:endParaRPr>
            </a:p>
            <a:p>
              <a:pPr marL="12700" marR="10795" lvl="0" indent="0" algn="just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Questa</a:t>
              </a:r>
              <a:r>
                <a:rPr kumimoji="0" sz="800" b="0" i="1" u="none" strike="noStrike" kern="1200" cap="none" spc="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presentazione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è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stata</a:t>
              </a:r>
              <a:r>
                <a:rPr kumimoji="0" sz="800" b="0" i="1" u="none" strike="noStrike" kern="1200" cap="none" spc="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redatta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da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SACE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S.p.A.</a:t>
              </a:r>
              <a:r>
                <a:rPr kumimoji="0" sz="800" b="0" i="1" u="none" strike="noStrike" kern="1200" cap="none" spc="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a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solo</a:t>
              </a:r>
              <a:r>
                <a:rPr kumimoji="0" sz="800" b="0" i="1" u="none" strike="noStrike" kern="1200" cap="none" spc="43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scopo</a:t>
              </a:r>
              <a:r>
                <a:rPr kumimoji="0" sz="800" b="0" i="1" u="none" strike="noStrike" kern="1200" cap="none" spc="434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informativo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.</a:t>
              </a:r>
              <a:r>
                <a:rPr kumimoji="0" sz="800" b="0" i="1" u="none" strike="noStrike" kern="1200" cap="none" spc="44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In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nessun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caso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questo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documento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deve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essere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utilizzato</a:t>
              </a:r>
              <a:r>
                <a:rPr kumimoji="0" sz="800" b="0" i="1" u="none" strike="noStrike" kern="1200" cap="none" spc="-1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o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considerato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come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un’offerta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di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vendita</a:t>
              </a:r>
              <a:r>
                <a:rPr kumimoji="0" sz="800" b="0" i="1" u="none" strike="noStrike" kern="1200" cap="none" spc="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o</a:t>
              </a:r>
              <a:r>
                <a:rPr kumimoji="0" sz="800" b="0" i="1" u="none" strike="noStrike" kern="1200" cap="none" spc="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come</a:t>
              </a:r>
              <a:r>
                <a:rPr kumimoji="0" sz="800" b="0" i="1" u="none" strike="noStrike" kern="1200" cap="none" spc="4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proposta</a:t>
              </a:r>
              <a:r>
                <a:rPr kumimoji="0" sz="800" b="0" i="1" u="none" strike="noStrike" kern="1200" cap="none" spc="2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di</a:t>
              </a:r>
              <a:r>
                <a:rPr kumimoji="0" sz="800" b="0" i="1" u="none" strike="noStrike" kern="1200" cap="none" spc="-1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acquisto</a:t>
              </a:r>
              <a:r>
                <a:rPr kumimoji="0" sz="800" b="0" i="1" u="none" strike="noStrike" kern="1200" cap="none" spc="4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dei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prodotti</a:t>
              </a:r>
              <a:r>
                <a:rPr kumimoji="0" sz="800" b="0" i="1" u="none" strike="noStrike" kern="1200" cap="none" spc="1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assicurativo-finanziari</a:t>
              </a:r>
              <a:r>
                <a:rPr kumimoji="0" sz="800" b="0" i="1" u="none" strike="noStrike" kern="1200" cap="none" spc="8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descritti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.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Arial"/>
              </a:endParaRPr>
            </a:p>
            <a:p>
              <a:pPr marL="12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SACE</a:t>
              </a:r>
              <a:r>
                <a:rPr kumimoji="0" sz="800" b="0" i="1" u="none" strike="noStrike" kern="1200" cap="none" spc="7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S.p.A.</a:t>
              </a:r>
              <a:r>
                <a:rPr kumimoji="0" sz="800" b="0" i="1" u="none" strike="noStrike" kern="1200" cap="none" spc="8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si</a:t>
              </a:r>
              <a:r>
                <a:rPr kumimoji="0" sz="800" b="0" i="1" u="none" strike="noStrike" kern="1200" cap="none" spc="9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riserva</a:t>
              </a:r>
              <a:r>
                <a:rPr kumimoji="0" sz="800" b="0" i="1" u="none" strike="noStrike" kern="1200" cap="none" spc="8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la</a:t>
              </a:r>
              <a:r>
                <a:rPr kumimoji="0" sz="800" b="0" i="1" u="none" strike="noStrike" kern="1200" cap="none" spc="7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facoltà</a:t>
              </a:r>
              <a:r>
                <a:rPr kumimoji="0" sz="800" b="0" i="1" u="none" strike="noStrike" kern="1200" cap="none" spc="8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di</a:t>
              </a:r>
              <a:r>
                <a:rPr kumimoji="0" sz="800" b="0" i="1" u="none" strike="noStrike" kern="1200" cap="none" spc="9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modificare</a:t>
              </a:r>
              <a:r>
                <a:rPr kumimoji="0" sz="800" b="0" i="1" u="none" strike="noStrike" kern="1200" cap="none" spc="7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in</a:t>
              </a:r>
              <a:r>
                <a:rPr kumimoji="0" sz="800" b="0" i="1" u="none" strike="noStrike" kern="1200" cap="none" spc="8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qualunque</a:t>
              </a:r>
              <a:r>
                <a:rPr kumimoji="0" sz="800" b="0" i="1" u="none" strike="noStrike" kern="1200" cap="none" spc="7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momento</a:t>
              </a:r>
              <a:r>
                <a:rPr kumimoji="0" sz="800" b="0" i="1" u="none" strike="noStrike" kern="1200" cap="none" spc="7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e</a:t>
              </a:r>
              <a:r>
                <a:rPr kumimoji="0" sz="800" b="0" i="1" u="none" strike="noStrike" kern="1200" cap="none" spc="8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senza</a:t>
              </a:r>
              <a:r>
                <a:rPr kumimoji="0" sz="800" b="0" i="1" u="none" strike="noStrike" kern="1200" cap="none" spc="9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preavviso</a:t>
              </a:r>
              <a:r>
                <a:rPr kumimoji="0" sz="800" b="0" i="1" u="none" strike="noStrike" kern="1200" cap="none" spc="6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</a:t>
              </a:r>
              <a:r>
                <a: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prodotti</a:t>
              </a:r>
              <a:r>
                <a:rPr kumimoji="0" sz="800" b="0" i="1" u="none" strike="noStrike" kern="1200" cap="none" spc="6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ed</a:t>
              </a:r>
              <a:r>
                <a:rPr kumimoji="0" sz="800" b="0" i="1" u="none" strike="noStrike" kern="1200" cap="none" spc="2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</a:t>
              </a:r>
              <a:r>
                <a:rPr kumimoji="0" sz="800" b="0" i="1" u="none" strike="noStrike" kern="1200" cap="none" spc="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servizi</a:t>
              </a:r>
              <a:r>
                <a:rPr kumimoji="0" sz="800" b="0" i="1" u="none" strike="noStrike" kern="1200" cap="none" spc="9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descritti</a:t>
              </a:r>
              <a:r>
                <a:rPr kumimoji="0" sz="800" b="0" i="1" u="none" strike="noStrike" kern="1200" cap="none" spc="7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in</a:t>
              </a:r>
              <a:r>
                <a:rPr kumimoji="0" sz="800" b="0" i="1" u="none" strike="noStrike" kern="1200" cap="none" spc="45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questo</a:t>
              </a:r>
              <a:r>
                <a:rPr kumimoji="0" sz="800" b="0" i="1" u="none" strike="noStrike" kern="1200" cap="none" spc="3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documento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.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Arial"/>
              </a:endParaRPr>
            </a:p>
            <a:p>
              <a:pPr marL="12700" marR="17145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Le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informazioni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qui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riportate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non</a:t>
              </a:r>
              <a:r>
                <a:rPr kumimoji="0" sz="800" b="0" i="1" u="none" strike="noStrike" kern="1200" cap="none" spc="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possono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essere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riprodotte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o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pubblicate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in</a:t>
              </a:r>
              <a:r>
                <a:rPr kumimoji="0" sz="800" b="0" i="1" u="none" strike="noStrike" kern="1200" cap="none" spc="44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nessuna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misura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, per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nessuna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finalità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, o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distribuite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a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terzi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senza</a:t>
              </a:r>
              <a:r>
                <a:rPr kumimoji="0" sz="800" b="0" i="1" u="none" strike="noStrike" kern="1200" cap="none" spc="409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il </a:t>
              </a:r>
              <a:r>
                <a:rPr kumimoji="0" sz="800" b="0" i="1" u="none" strike="noStrike" kern="1200" cap="none" spc="-5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consenso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espresso </a:t>
              </a:r>
              <a:r>
                <a:rPr kumimoji="0" sz="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scritto</a:t>
              </a:r>
              <a:r>
                <a:rPr kumimoji="0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1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di </a:t>
              </a:r>
              <a:r>
                <a:rPr kumimoji="0" sz="800" b="0" i="1" u="none" strike="noStrike" kern="1200" cap="none" spc="-10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SACE</a:t>
              </a:r>
              <a:r>
                <a:rPr kumimoji="0" sz="800" b="0" i="1" u="none" strike="noStrike" kern="1200" cap="none" spc="-1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 </a:t>
              </a:r>
              <a:r>
                <a:rPr kumimoji="0" sz="800" b="0" i="1" u="none" strike="noStrike" kern="1200" cap="none" spc="-5" normalizeH="0" baseline="0" noProof="0" dirty="0">
                  <a:ln>
                    <a:noFill/>
                  </a:ln>
                  <a:solidFill>
                    <a:srgbClr val="421152"/>
                  </a:solidFill>
                  <a:effectLst/>
                  <a:uLnTx/>
                  <a:uFillTx/>
                  <a:latin typeface="Exo 2 ExtraLight"/>
                  <a:ea typeface="+mn-ea"/>
                  <a:cs typeface="Arial"/>
                </a:rPr>
                <a:t>S.p.A.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Arial"/>
              </a:endParaRPr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0B083B28-EBAB-4015-BB51-AC2B3C87EA8C}"/>
              </a:ext>
            </a:extLst>
          </p:cNvPr>
          <p:cNvSpPr/>
          <p:nvPr/>
        </p:nvSpPr>
        <p:spPr>
          <a:xfrm>
            <a:off x="0" y="6637154"/>
            <a:ext cx="704088" cy="22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CasellaDiTesto 9">
            <a:extLst>
              <a:ext uri="{FF2B5EF4-FFF2-40B4-BE49-F238E27FC236}">
                <a16:creationId xmlns:a16="http://schemas.microsoft.com/office/drawing/2014/main" id="{B79C3899-E86D-432E-A358-49D6EAEF2E62}"/>
              </a:ext>
            </a:extLst>
          </p:cNvPr>
          <p:cNvSpPr txBox="1"/>
          <p:nvPr/>
        </p:nvSpPr>
        <p:spPr>
          <a:xfrm>
            <a:off x="2257432" y="1370990"/>
            <a:ext cx="318399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Roberto Allara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Head of Sales PMI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rPr>
              <a:t>SACE S.p.A.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ExtraLight"/>
                <a:ea typeface="+mn-ea"/>
                <a:cs typeface="+mn-cs"/>
              </a:rPr>
              <a:t>r.allara@sace.it</a:t>
            </a:r>
          </a:p>
        </p:txBody>
      </p:sp>
      <p:pic>
        <p:nvPicPr>
          <p:cNvPr id="4099" name="Picture 3" descr="Roberto Allara - Head of Sales PMI - SACE | LinkedIn">
            <a:extLst>
              <a:ext uri="{FF2B5EF4-FFF2-40B4-BE49-F238E27FC236}">
                <a16:creationId xmlns:a16="http://schemas.microsoft.com/office/drawing/2014/main" id="{150558FE-7AB1-4E0C-AF8E-62BF3A9D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7" y="965353"/>
            <a:ext cx="1720186" cy="17201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920ACD9-620B-D5D0-835F-847BBF16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4" y="4166582"/>
            <a:ext cx="1219773" cy="11584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35B29A-94C6-C781-8CFC-9B7850BB5A72}"/>
              </a:ext>
            </a:extLst>
          </p:cNvPr>
          <p:cNvSpPr txBox="1"/>
          <p:nvPr/>
        </p:nvSpPr>
        <p:spPr>
          <a:xfrm>
            <a:off x="1961828" y="4172461"/>
            <a:ext cx="1545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Arial"/>
              </a:rPr>
              <a:t>Iscriviti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 pitchFamily="2" charset="0"/>
                <a:ea typeface="+mn-ea"/>
                <a:cs typeface="Arial"/>
              </a:rPr>
              <a:t>SACE EDUCATION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7C2B957-1BFD-3629-F598-27179F26EF92}"/>
              </a:ext>
            </a:extLst>
          </p:cNvPr>
          <p:cNvSpPr/>
          <p:nvPr/>
        </p:nvSpPr>
        <p:spPr>
          <a:xfrm>
            <a:off x="1303361" y="3166280"/>
            <a:ext cx="425276" cy="378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776849C-A75F-3D91-64E2-380E85225259}"/>
              </a:ext>
            </a:extLst>
          </p:cNvPr>
          <p:cNvSpPr/>
          <p:nvPr/>
        </p:nvSpPr>
        <p:spPr>
          <a:xfrm>
            <a:off x="1182596" y="3070860"/>
            <a:ext cx="296840" cy="3133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4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D8F86E52-3CDE-99A1-CED3-3982037DE703}"/>
              </a:ext>
            </a:extLst>
          </p:cNvPr>
          <p:cNvSpPr txBox="1">
            <a:spLocks/>
          </p:cNvSpPr>
          <p:nvPr/>
        </p:nvSpPr>
        <p:spPr>
          <a:xfrm>
            <a:off x="134511" y="194135"/>
            <a:ext cx="12057489" cy="9652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Export e PMI, un connubio vincente con ampio potenziale di crescita…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995E3E-291C-E799-1670-C5092ADD4C17}"/>
              </a:ext>
            </a:extLst>
          </p:cNvPr>
          <p:cNvSpPr txBox="1"/>
          <p:nvPr/>
        </p:nvSpPr>
        <p:spPr>
          <a:xfrm>
            <a:off x="433015" y="1672430"/>
            <a:ext cx="10785969" cy="43143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Le oltre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200 mila PMI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italiane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producono un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giro di affari di oltre 1.400 miliardi di euro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, generano quasi il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40% del valore aggiunto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nazionale e impiegano 5,6 milioni di persone.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Un traino importante deriva dalla proiezione internazionale: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le PMI realizzano all’estero circa un terzo del proprio fatturato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(7 p.p. sopra alle tedesche) e contribuiscono 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quasi la metà dell’export nazionale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Exo 2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45%, rispetto al 20% delle tedesche e delle francesi e al 32% delle spagnole).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Quasi un terzo delle medie imprese esporta più del 50% del proprio fatturato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, simile alla performance delle grandi; meno proiettate all’estero le piccole.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35A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183C60-43CE-848F-D345-A474ECCADC0E}"/>
              </a:ext>
            </a:extLst>
          </p:cNvPr>
          <p:cNvSpPr/>
          <p:nvPr/>
        </p:nvSpPr>
        <p:spPr>
          <a:xfrm>
            <a:off x="32010" y="6220918"/>
            <a:ext cx="1789295" cy="534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131068-3434-950F-02EC-FF36B362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870" y="6091003"/>
            <a:ext cx="1257309" cy="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5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D8F86E52-3CDE-99A1-CED3-3982037DE703}"/>
              </a:ext>
            </a:extLst>
          </p:cNvPr>
          <p:cNvSpPr txBox="1">
            <a:spLocks/>
          </p:cNvSpPr>
          <p:nvPr/>
        </p:nvSpPr>
        <p:spPr>
          <a:xfrm>
            <a:off x="216719" y="275836"/>
            <a:ext cx="12545169" cy="9652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421152"/>
                </a:solidFill>
                <a:latin typeface="Exo 2 SemiBold" pitchFamily="2" charset="0"/>
              </a:rPr>
              <a:t>La leva strategica della digitalizzazione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CE21D7-A177-A9CB-549B-378224C8031A}"/>
              </a:ext>
            </a:extLst>
          </p:cNvPr>
          <p:cNvSpPr txBox="1"/>
          <p:nvPr/>
        </p:nvSpPr>
        <p:spPr>
          <a:xfrm>
            <a:off x="399599" y="1563997"/>
            <a:ext cx="11248450" cy="46171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1 impresa su 5 ha investito sia su innovazione di prodotto 4.0 che su formazione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negli ultimi tre anni.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     Il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potenziale di miglioramento è ampio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, specie per le piccole imprese.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35A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Questo approccio aiuta le imprese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non solo a esportare in maniera piuttosto consolidata ma anche a far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diventare esportatrici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quelle che non lo sono.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35A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Di tutte le imprese che non hanno mai esportato nel periodo 2013-2022, quelle che hanno innovato i propri prodotti in chiave 4.0 e investito nella formazione hanno una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probabilità maggiore del 15% di iniziare a esportare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35A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rispetto alle aziende che non vi hanno investito.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ACDF6ED-001A-DAF1-B2CA-52DB7ED55691}"/>
              </a:ext>
            </a:extLst>
          </p:cNvPr>
          <p:cNvSpPr/>
          <p:nvPr/>
        </p:nvSpPr>
        <p:spPr>
          <a:xfrm>
            <a:off x="32010" y="6220918"/>
            <a:ext cx="1789295" cy="534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2548B1-A728-8B74-5DBA-EDDD35ED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870" y="6091003"/>
            <a:ext cx="1257309" cy="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7BC28A-FA29-0D6B-D36F-3942160BB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8506" y="1142713"/>
            <a:ext cx="9925640" cy="394442"/>
          </a:xfrm>
        </p:spPr>
        <p:txBody>
          <a:bodyPr/>
          <a:lstStyle/>
          <a:p>
            <a:r>
              <a:rPr lang="it-IT" sz="1800" dirty="0"/>
              <a:t>Alcune caratteristiche evolutive connesse all’approccio di </a:t>
            </a:r>
            <a:r>
              <a:rPr lang="it-IT" sz="1800" dirty="0" err="1"/>
              <a:t>fileira</a:t>
            </a:r>
            <a:endParaRPr lang="it-IT" sz="18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CF64E44-2E05-A4F7-65E6-C9181A7C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762816"/>
            <a:ext cx="9376349" cy="4078500"/>
          </a:xfrm>
          <a:prstGeom prst="rect">
            <a:avLst/>
          </a:prstGeom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B3276AD6-484F-8FFC-BE5A-FE82620B0881}"/>
              </a:ext>
            </a:extLst>
          </p:cNvPr>
          <p:cNvSpPr txBox="1">
            <a:spLocks/>
          </p:cNvSpPr>
          <p:nvPr/>
        </p:nvSpPr>
        <p:spPr>
          <a:xfrm>
            <a:off x="1288506" y="374734"/>
            <a:ext cx="7240897" cy="9652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421152"/>
                </a:solidFill>
                <a:latin typeface="Exo 2 SemiBold" pitchFamily="2" charset="0"/>
              </a:rPr>
              <a:t>L’approccio MULTIFILIERA</a:t>
            </a:r>
          </a:p>
        </p:txBody>
      </p:sp>
    </p:spTree>
    <p:extLst>
      <p:ext uri="{BB962C8B-B14F-4D97-AF65-F5344CB8AC3E}">
        <p14:creationId xmlns:p14="http://schemas.microsoft.com/office/powerpoint/2010/main" val="224795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40E939-D06B-D807-ED16-365DEFAE9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7B3B0A2-DD5F-B94C-1756-F30230B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5DB0A13-218D-EB37-7546-9E278E21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1" t="9089" r="5085"/>
          <a:stretch/>
        </p:blipFill>
        <p:spPr>
          <a:xfrm>
            <a:off x="762000" y="514350"/>
            <a:ext cx="11258550" cy="62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6A713117-A1F8-428C-B913-303183371A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" y="636338"/>
            <a:ext cx="4812037" cy="61582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latin typeface="+mj-lt"/>
              </a:rPr>
              <a:t>BISOGNI DELLE AZIENDE</a:t>
            </a:r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32017BCD-EE98-4387-90AB-95B1B6C8BA55}"/>
              </a:ext>
            </a:extLst>
          </p:cNvPr>
          <p:cNvSpPr txBox="1">
            <a:spLocks/>
          </p:cNvSpPr>
          <p:nvPr/>
        </p:nvSpPr>
        <p:spPr>
          <a:xfrm>
            <a:off x="6441858" y="636338"/>
            <a:ext cx="4759541" cy="755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ExtraLight"/>
              </a:rPr>
              <a:t>PERCHE’ STIPULARE UNA POLIZZA CREDITO</a:t>
            </a:r>
          </a:p>
        </p:txBody>
      </p:sp>
      <p:sp>
        <p:nvSpPr>
          <p:cNvPr id="8" name="Segnaposto testo 13">
            <a:extLst>
              <a:ext uri="{FF2B5EF4-FFF2-40B4-BE49-F238E27FC236}">
                <a16:creationId xmlns:a16="http://schemas.microsoft.com/office/drawing/2014/main" id="{BCF51EF9-7D2C-4AB0-B4A0-56DE39F6E682}"/>
              </a:ext>
            </a:extLst>
          </p:cNvPr>
          <p:cNvSpPr txBox="1">
            <a:spLocks/>
          </p:cNvSpPr>
          <p:nvPr/>
        </p:nvSpPr>
        <p:spPr>
          <a:xfrm>
            <a:off x="6441858" y="2037273"/>
            <a:ext cx="4759541" cy="32809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</a:rPr>
              <a:t>Per far crescere il valore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</a:rPr>
              <a:t> della propria azienda e dei propri prodotti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</a:rPr>
              <a:t>Per migliorare la competitività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</a:rPr>
              <a:t>rispetto ai propri concorrenti offrendo un servizio migliore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</a:rPr>
              <a:t>Per rilanciare l’impresa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</a:rPr>
              <a:t> non rinunciando a nessuna opportunità commerciale avendo le spalle coperte</a:t>
            </a:r>
          </a:p>
        </p:txBody>
      </p:sp>
      <p:graphicFrame>
        <p:nvGraphicFramePr>
          <p:cNvPr id="12" name="Segnaposto testo 10">
            <a:extLst>
              <a:ext uri="{FF2B5EF4-FFF2-40B4-BE49-F238E27FC236}">
                <a16:creationId xmlns:a16="http://schemas.microsoft.com/office/drawing/2014/main" id="{D0452082-F23E-18B0-DF40-125A582EF7B9}"/>
              </a:ext>
            </a:extLst>
          </p:cNvPr>
          <p:cNvGraphicFramePr/>
          <p:nvPr/>
        </p:nvGraphicFramePr>
        <p:xfrm>
          <a:off x="990601" y="2037273"/>
          <a:ext cx="4949416" cy="371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893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9EF5112-7ABA-A490-AD3B-7D237D4D112C}"/>
              </a:ext>
            </a:extLst>
          </p:cNvPr>
          <p:cNvSpPr/>
          <p:nvPr/>
        </p:nvSpPr>
        <p:spPr>
          <a:xfrm>
            <a:off x="484632" y="2314719"/>
            <a:ext cx="3309776" cy="3964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Regular SemiBold"/>
            </a:endParaRP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7FBA3FC1-4DCF-45D1-8069-8D7E4AAE5ADA}"/>
              </a:ext>
            </a:extLst>
          </p:cNvPr>
          <p:cNvSpPr txBox="1">
            <a:spLocks/>
          </p:cNvSpPr>
          <p:nvPr/>
        </p:nvSpPr>
        <p:spPr>
          <a:xfrm>
            <a:off x="1143000" y="579119"/>
            <a:ext cx="8321675" cy="360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ExtraLight"/>
              </a:rPr>
              <a:t>L’ASSICURAZIONE DEL CREDITO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3379AD8-4AB2-4B11-86F2-40841D9B440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69426" y="2679404"/>
            <a:ext cx="338899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b="1" dirty="0">
                <a:latin typeface="+mj-lt"/>
                <a:cs typeface="Calibri Light" panose="020F0302020204030204" pitchFamily="34" charset="0"/>
              </a:rPr>
              <a:t>INSOLVENZA DI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b="1" dirty="0">
                <a:latin typeface="+mj-lt"/>
                <a:cs typeface="Calibri Light" panose="020F0302020204030204" pitchFamily="34" charset="0"/>
              </a:rPr>
              <a:t>DIRITTO</a:t>
            </a:r>
            <a:endParaRPr lang="it-IT" dirty="0">
              <a:latin typeface="+mj-lt"/>
              <a:cs typeface="Calibri Light" panose="020F0302020204030204" pitchFamily="34" charset="0"/>
            </a:endParaRPr>
          </a:p>
          <a:p>
            <a:pPr marL="285744" indent="-28574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2000" b="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Fallimento o concordato preventivo; </a:t>
            </a:r>
          </a:p>
          <a:p>
            <a:pPr marL="285744" indent="-28574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2000" b="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concordato stragiudiziale o equivalenti che il debitore può opporre ai creditori.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36F2303-D1DB-8BE9-9F6B-3B4C1A5D4A5D}"/>
              </a:ext>
            </a:extLst>
          </p:cNvPr>
          <p:cNvSpPr/>
          <p:nvPr/>
        </p:nvSpPr>
        <p:spPr>
          <a:xfrm>
            <a:off x="7452080" y="2294102"/>
            <a:ext cx="3184517" cy="3964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Regular SemiBold"/>
            </a:endParaRP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25001100-DA83-4AC8-868D-B9E70AD4B94C}"/>
              </a:ext>
            </a:extLst>
          </p:cNvPr>
          <p:cNvSpPr txBox="1">
            <a:spLocks noChangeAspect="1"/>
          </p:cNvSpPr>
          <p:nvPr/>
        </p:nvSpPr>
        <p:spPr>
          <a:xfrm>
            <a:off x="7452080" y="2404712"/>
            <a:ext cx="3042475" cy="2923877"/>
          </a:xfrm>
          <a:prstGeom prst="rect">
            <a:avLst/>
          </a:prstGeom>
          <a:noFill/>
        </p:spPr>
        <p:txBody>
          <a:bodyPr wrap="square" lIns="240000" tIns="0" rIns="240000" bIns="0" anchor="ctr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Regular ExtraLight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RISCHIO POLITICO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Insieme di eventi di natura non economica derivanti da: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conflitti,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atti unilaterali dei governi,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sanzioni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Regular SemiBold"/>
              <a:cs typeface="Calibri Light" panose="020F0302020204030204" pitchFamily="34" charset="0"/>
            </a:endParaRPr>
          </a:p>
        </p:txBody>
      </p:sp>
      <p:sp>
        <p:nvSpPr>
          <p:cNvPr id="8" name="Segnaposto testo 11">
            <a:extLst>
              <a:ext uri="{FF2B5EF4-FFF2-40B4-BE49-F238E27FC236}">
                <a16:creationId xmlns:a16="http://schemas.microsoft.com/office/drawing/2014/main" id="{91AAF1F8-8E91-433F-ACE5-38E959DE9ACB}"/>
              </a:ext>
            </a:extLst>
          </p:cNvPr>
          <p:cNvSpPr txBox="1">
            <a:spLocks/>
          </p:cNvSpPr>
          <p:nvPr/>
        </p:nvSpPr>
        <p:spPr>
          <a:xfrm>
            <a:off x="1143000" y="1179672"/>
            <a:ext cx="10606588" cy="984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L'assicurazione del credito tutela l’azienda assicurata nel caso di insolvenza da parte dei propri clienti debitori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. 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3A5BEB4-9AA5-E832-92F0-5848FE625383}"/>
              </a:ext>
            </a:extLst>
          </p:cNvPr>
          <p:cNvSpPr/>
          <p:nvPr/>
        </p:nvSpPr>
        <p:spPr>
          <a:xfrm>
            <a:off x="3978670" y="2314719"/>
            <a:ext cx="3309776" cy="39641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 Regular SemiBold"/>
            </a:endParaRP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5A59DA0A-DCD4-4D7D-8A9F-84A7D2BE6CFB}"/>
              </a:ext>
            </a:extLst>
          </p:cNvPr>
          <p:cNvSpPr txBox="1">
            <a:spLocks/>
          </p:cNvSpPr>
          <p:nvPr/>
        </p:nvSpPr>
        <p:spPr>
          <a:xfrm>
            <a:off x="3966478" y="2472149"/>
            <a:ext cx="3388989" cy="3964162"/>
          </a:xfrm>
          <a:prstGeom prst="rect">
            <a:avLst/>
          </a:prstGeom>
          <a:noFill/>
        </p:spPr>
        <p:txBody>
          <a:bodyPr wrap="square" lIns="240000" tIns="0" rIns="240000" bIns="0" anchor="ctr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  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ExtraLight"/>
                <a:cs typeface="Calibri Light" panose="020F0302020204030204" pitchFamily="34" charset="0"/>
              </a:rPr>
              <a:t>INSOLVENZA DI FATTO </a:t>
            </a:r>
          </a:p>
          <a:p>
            <a:pPr marL="228594" marR="0" lvl="0" indent="-228594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Assenza di beni assoggettabili a misure esecutive;</a:t>
            </a:r>
          </a:p>
          <a:p>
            <a:pPr marL="228594" marR="0" lvl="0" indent="-228594" algn="l" defTabSz="6095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Regular SemiBold"/>
                <a:cs typeface="Calibri Light" panose="020F0302020204030204" pitchFamily="34" charset="0"/>
              </a:rPr>
              <a:t>pagamento o esecuzione poco rilevanti in relazione all'ammontare delle spese giudiziarie da sostenere.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Regular SemiBold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Regular SemiBold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2">
            <a:extLst>
              <a:ext uri="{FF2B5EF4-FFF2-40B4-BE49-F238E27FC236}">
                <a16:creationId xmlns:a16="http://schemas.microsoft.com/office/drawing/2014/main" id="{BD62D5A5-C0A7-4EC4-A9C7-80C781774CB9}"/>
              </a:ext>
            </a:extLst>
          </p:cNvPr>
          <p:cNvSpPr/>
          <p:nvPr/>
        </p:nvSpPr>
        <p:spPr>
          <a:xfrm>
            <a:off x="0" y="1248230"/>
            <a:ext cx="2414016" cy="5108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5928F1C-ECA3-4B6C-832F-AA9B419B0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053" y="551472"/>
            <a:ext cx="10169647" cy="755621"/>
          </a:xfrm>
        </p:spPr>
        <p:txBody>
          <a:bodyPr/>
          <a:lstStyle/>
          <a:p>
            <a:r>
              <a:rPr lang="it-IT" sz="2800" dirty="0"/>
              <a:t>UNA GESTIONE COMUNE A TUTTI I PRODOTTI ASSICURATIVI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EA91C4F-27F5-4EB5-9113-477C8D30876E}"/>
              </a:ext>
            </a:extLst>
          </p:cNvPr>
          <p:cNvSpPr/>
          <p:nvPr/>
        </p:nvSpPr>
        <p:spPr>
          <a:xfrm>
            <a:off x="9710128" y="1288897"/>
            <a:ext cx="2414016" cy="4477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1E93014-E690-4BBD-B352-EE6AF7858B39}"/>
              </a:ext>
            </a:extLst>
          </p:cNvPr>
          <p:cNvSpPr/>
          <p:nvPr/>
        </p:nvSpPr>
        <p:spPr>
          <a:xfrm>
            <a:off x="4923641" y="1157300"/>
            <a:ext cx="2414016" cy="4477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D8D0399-ECB4-47C9-89AF-4CE05249FCB6}"/>
              </a:ext>
            </a:extLst>
          </p:cNvPr>
          <p:cNvSpPr txBox="1"/>
          <p:nvPr/>
        </p:nvSpPr>
        <p:spPr>
          <a:xfrm>
            <a:off x="184842" y="3439724"/>
            <a:ext cx="2259093" cy="384823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933" marR="240441" lvl="0" indent="0" algn="l" defTabSz="121914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SACE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valuta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la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clientela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consolidata</a:t>
            </a:r>
            <a:r>
              <a:rPr kumimoji="0" sz="1200" b="1" i="0" u="none" strike="noStrike" kern="1200" cap="none" spc="-18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e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potenziale</a:t>
            </a:r>
            <a:r>
              <a:rPr kumimoji="0" sz="1200" b="1" i="0" u="none" strike="noStrike" kern="1200" cap="none" spc="-12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dell’assicurato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attraverso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la</a:t>
            </a:r>
            <a:r>
              <a:rPr kumimoji="0" sz="1200" b="1" i="0" u="none" strike="noStrike" kern="1200" cap="none" spc="-33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propria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banca dati </a:t>
            </a: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e</a:t>
            </a:r>
            <a:r>
              <a:rPr kumimoji="0" sz="1200" b="1" i="0" u="none" strike="noStrike" kern="1200" cap="none" spc="-6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offre: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Prevenzione e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gestione  </a:t>
            </a:r>
            <a:r>
              <a:rPr kumimoji="0" sz="1200" b="0" i="0" u="none" strike="noStrike" kern="1200" cap="none" spc="-7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dei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rischi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Analisi 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della solvibilità  dei</a:t>
            </a:r>
            <a:r>
              <a:rPr kumimoji="0" lang="it-IT" sz="1200" b="0" i="0" u="none" strike="noStrike" kern="1200" cap="none" spc="-2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clienti</a:t>
            </a: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Analisi 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dei</a:t>
            </a:r>
            <a:r>
              <a:rPr kumimoji="0" lang="it-IT" sz="1200" b="0" i="0" u="none" strike="noStrike" kern="1200" cap="none" spc="-12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settori Merceologici</a:t>
            </a: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Analisi 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della</a:t>
            </a:r>
            <a:r>
              <a:rPr kumimoji="0" lang="it-IT" sz="1200" b="0" i="0" u="none" strike="noStrike" kern="1200" cap="none" spc="-8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situazione  economica/politica del 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paese</a:t>
            </a: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Monitoraggio proattivo  del portafoglio</a:t>
            </a:r>
            <a:r>
              <a:rPr kumimoji="0" lang="it-IT" sz="1200" b="0" i="0" u="none" strike="noStrike" kern="1200" cap="none" spc="-73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clienti</a:t>
            </a: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6933" marR="0" lvl="0" indent="0" algn="l" defTabSz="1219140" rtl="0" eaLnBrk="1" fontAlgn="auto" latinLnBrk="0" hangingPunct="1">
              <a:lnSpc>
                <a:spcPts val="12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267533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91313DE-1048-429C-8689-D0F5A58A8D82}"/>
              </a:ext>
            </a:extLst>
          </p:cNvPr>
          <p:cNvSpPr txBox="1"/>
          <p:nvPr/>
        </p:nvSpPr>
        <p:spPr>
          <a:xfrm>
            <a:off x="5310502" y="3573736"/>
            <a:ext cx="1909233" cy="504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40" rtl="0" eaLnBrk="1" fontAlgn="auto" latinLnBrk="0" hangingPunct="1">
              <a:lnSpc>
                <a:spcPts val="1292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SACE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garantisce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6933" marR="0" lvl="0" indent="0" algn="l" defTabSz="1219140" rtl="0" eaLnBrk="1" fontAlgn="auto" latinLnBrk="0" hangingPunct="1">
              <a:lnSpc>
                <a:spcPts val="11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un costante</a:t>
            </a:r>
            <a:r>
              <a:rPr kumimoji="0" sz="1200" b="1" i="0" u="none" strike="noStrike" kern="1200" cap="none" spc="-12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monitoraggio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6933" marR="0" lvl="0" indent="0" algn="l" defTabSz="1219140" rtl="0" eaLnBrk="1" fontAlgn="auto" latinLnBrk="0" hangingPunct="1">
              <a:lnSpc>
                <a:spcPts val="12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della</a:t>
            </a:r>
            <a:r>
              <a:rPr kumimoji="0" sz="1200" b="1" i="0" u="none" strike="noStrike" kern="1200" cap="none" spc="-13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clientela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E08FC22-AD06-4D62-8386-D5DF8F191CC2}"/>
              </a:ext>
            </a:extLst>
          </p:cNvPr>
          <p:cNvSpPr txBox="1"/>
          <p:nvPr/>
        </p:nvSpPr>
        <p:spPr>
          <a:xfrm>
            <a:off x="3166366" y="1288900"/>
            <a:ext cx="121337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40" rtl="0" eaLnBrk="1" fontAlgn="auto" latinLnBrk="0" hangingPunct="1">
              <a:lnSpc>
                <a:spcPts val="136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</a:t>
            </a:r>
            <a:r>
              <a:rPr kumimoji="0" sz="14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SUN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ZI</a:t>
            </a:r>
            <a:r>
              <a:rPr kumimoji="0" sz="14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ON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24553" marR="0" lvl="0" indent="0" algn="l" defTabSz="1219140" rtl="0" eaLnBrk="1" fontAlgn="auto" latinLnBrk="0" hangingPunct="1">
              <a:lnSpc>
                <a:spcPts val="13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</a:t>
            </a:r>
            <a:r>
              <a:rPr kumimoji="0" sz="1400" b="1" i="0" u="none" strike="noStrike" kern="1200" cap="none" spc="-12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RISCHIO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ED8528B8-4D98-43DC-84D2-9634F9F73099}"/>
              </a:ext>
            </a:extLst>
          </p:cNvPr>
          <p:cNvSpPr txBox="1"/>
          <p:nvPr/>
        </p:nvSpPr>
        <p:spPr>
          <a:xfrm>
            <a:off x="7397495" y="1288899"/>
            <a:ext cx="2661054" cy="3889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ts val="136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RECUPERO</a:t>
            </a:r>
            <a:r>
              <a:rPr kumimoji="0" sz="1400" b="1" i="0" u="none" strike="noStrike" kern="1200" cap="none" spc="-18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</a:t>
            </a:r>
            <a:r>
              <a:rPr kumimoji="0" sz="1400" b="1" i="0" u="none" strike="noStrike" kern="1200" cap="none" spc="-213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CREDITO/</a:t>
            </a:r>
            <a:endParaRPr kumimoji="0" lang="it-IT" sz="1400" b="1" i="0" u="none" strike="noStrike" kern="1200" cap="none" spc="-8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ts val="136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AZIONI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73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LEGALI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97E762E3-14E2-475E-8DAE-6BB0FF520C11}"/>
              </a:ext>
            </a:extLst>
          </p:cNvPr>
          <p:cNvSpPr txBox="1"/>
          <p:nvPr/>
        </p:nvSpPr>
        <p:spPr>
          <a:xfrm>
            <a:off x="5360587" y="1288900"/>
            <a:ext cx="168895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ts val="136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MONITORAGGIO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ts val="13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DELLA</a:t>
            </a:r>
            <a:r>
              <a:rPr kumimoji="0" sz="1400" b="1" i="0" u="none" strike="noStrike" kern="1200" cap="none" spc="-14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CLIENTELA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07FB831C-20E5-4291-8342-FF5A4E4983B3}"/>
              </a:ext>
            </a:extLst>
          </p:cNvPr>
          <p:cNvSpPr txBox="1"/>
          <p:nvPr/>
        </p:nvSpPr>
        <p:spPr>
          <a:xfrm>
            <a:off x="10454640" y="1367125"/>
            <a:ext cx="113660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4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INDENNIZZO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46EA6AC0-BF2E-4D74-8E4B-2BBA98CBBF81}"/>
              </a:ext>
            </a:extLst>
          </p:cNvPr>
          <p:cNvGrpSpPr/>
          <p:nvPr/>
        </p:nvGrpSpPr>
        <p:grpSpPr>
          <a:xfrm>
            <a:off x="2952496" y="1794256"/>
            <a:ext cx="1358053" cy="1359747"/>
            <a:chOff x="2214372" y="1345691"/>
            <a:chExt cx="1018540" cy="1019810"/>
          </a:xfrm>
          <a:solidFill>
            <a:schemeClr val="bg1"/>
          </a:solidFill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8D18F9DA-F26D-49DA-B9C1-953DEDF60E10}"/>
                </a:ext>
              </a:extLst>
            </p:cNvPr>
            <p:cNvSpPr/>
            <p:nvPr/>
          </p:nvSpPr>
          <p:spPr>
            <a:xfrm>
              <a:off x="2214372" y="1345691"/>
              <a:ext cx="1018540" cy="1019810"/>
            </a:xfrm>
            <a:custGeom>
              <a:avLst/>
              <a:gdLst/>
              <a:ahLst/>
              <a:cxnLst/>
              <a:rect l="l" t="t" r="r" b="b"/>
              <a:pathLst>
                <a:path w="1018539" h="1019810">
                  <a:moveTo>
                    <a:pt x="1018032" y="509790"/>
                  </a:moveTo>
                  <a:lnTo>
                    <a:pt x="1015695" y="460692"/>
                  </a:lnTo>
                  <a:lnTo>
                    <a:pt x="1008849" y="412915"/>
                  </a:lnTo>
                  <a:lnTo>
                    <a:pt x="997699" y="366674"/>
                  </a:lnTo>
                  <a:lnTo>
                    <a:pt x="982459" y="322173"/>
                  </a:lnTo>
                  <a:lnTo>
                    <a:pt x="963333" y="279641"/>
                  </a:lnTo>
                  <a:lnTo>
                    <a:pt x="940549" y="239280"/>
                  </a:lnTo>
                  <a:lnTo>
                    <a:pt x="914323" y="201320"/>
                  </a:lnTo>
                  <a:lnTo>
                    <a:pt x="884847" y="165950"/>
                  </a:lnTo>
                  <a:lnTo>
                    <a:pt x="852347" y="133400"/>
                  </a:lnTo>
                  <a:lnTo>
                    <a:pt x="817029" y="103886"/>
                  </a:lnTo>
                  <a:lnTo>
                    <a:pt x="779119" y="77609"/>
                  </a:lnTo>
                  <a:lnTo>
                    <a:pt x="738822" y="54787"/>
                  </a:lnTo>
                  <a:lnTo>
                    <a:pt x="696353" y="35636"/>
                  </a:lnTo>
                  <a:lnTo>
                    <a:pt x="651929" y="20370"/>
                  </a:lnTo>
                  <a:lnTo>
                    <a:pt x="605751" y="9194"/>
                  </a:lnTo>
                  <a:lnTo>
                    <a:pt x="558038" y="2336"/>
                  </a:lnTo>
                  <a:lnTo>
                    <a:pt x="509016" y="0"/>
                  </a:lnTo>
                  <a:lnTo>
                    <a:pt x="459981" y="2336"/>
                  </a:lnTo>
                  <a:lnTo>
                    <a:pt x="412267" y="9194"/>
                  </a:lnTo>
                  <a:lnTo>
                    <a:pt x="366090" y="20370"/>
                  </a:lnTo>
                  <a:lnTo>
                    <a:pt x="321665" y="35636"/>
                  </a:lnTo>
                  <a:lnTo>
                    <a:pt x="279196" y="54787"/>
                  </a:lnTo>
                  <a:lnTo>
                    <a:pt x="238899" y="77609"/>
                  </a:lnTo>
                  <a:lnTo>
                    <a:pt x="200990" y="103886"/>
                  </a:lnTo>
                  <a:lnTo>
                    <a:pt x="165671" y="133400"/>
                  </a:lnTo>
                  <a:lnTo>
                    <a:pt x="133172" y="165950"/>
                  </a:lnTo>
                  <a:lnTo>
                    <a:pt x="103695" y="201320"/>
                  </a:lnTo>
                  <a:lnTo>
                    <a:pt x="77470" y="239280"/>
                  </a:lnTo>
                  <a:lnTo>
                    <a:pt x="54686" y="279641"/>
                  </a:lnTo>
                  <a:lnTo>
                    <a:pt x="35560" y="322173"/>
                  </a:lnTo>
                  <a:lnTo>
                    <a:pt x="20320" y="366674"/>
                  </a:lnTo>
                  <a:lnTo>
                    <a:pt x="9169" y="412915"/>
                  </a:lnTo>
                  <a:lnTo>
                    <a:pt x="2324" y="460692"/>
                  </a:lnTo>
                  <a:lnTo>
                    <a:pt x="0" y="509790"/>
                  </a:lnTo>
                  <a:lnTo>
                    <a:pt x="2324" y="558876"/>
                  </a:lnTo>
                  <a:lnTo>
                    <a:pt x="9169" y="606653"/>
                  </a:lnTo>
                  <a:lnTo>
                    <a:pt x="20320" y="652894"/>
                  </a:lnTo>
                  <a:lnTo>
                    <a:pt x="35560" y="697395"/>
                  </a:lnTo>
                  <a:lnTo>
                    <a:pt x="54686" y="739927"/>
                  </a:lnTo>
                  <a:lnTo>
                    <a:pt x="77470" y="780288"/>
                  </a:lnTo>
                  <a:lnTo>
                    <a:pt x="103695" y="818248"/>
                  </a:lnTo>
                  <a:lnTo>
                    <a:pt x="133172" y="853617"/>
                  </a:lnTo>
                  <a:lnTo>
                    <a:pt x="165671" y="886167"/>
                  </a:lnTo>
                  <a:lnTo>
                    <a:pt x="200990" y="915682"/>
                  </a:lnTo>
                  <a:lnTo>
                    <a:pt x="238899" y="941959"/>
                  </a:lnTo>
                  <a:lnTo>
                    <a:pt x="279196" y="964780"/>
                  </a:lnTo>
                  <a:lnTo>
                    <a:pt x="321665" y="983932"/>
                  </a:lnTo>
                  <a:lnTo>
                    <a:pt x="366090" y="999197"/>
                  </a:lnTo>
                  <a:lnTo>
                    <a:pt x="412267" y="1010373"/>
                  </a:lnTo>
                  <a:lnTo>
                    <a:pt x="459981" y="1017231"/>
                  </a:lnTo>
                  <a:lnTo>
                    <a:pt x="509016" y="1019556"/>
                  </a:lnTo>
                  <a:lnTo>
                    <a:pt x="558038" y="1017231"/>
                  </a:lnTo>
                  <a:lnTo>
                    <a:pt x="605751" y="1010373"/>
                  </a:lnTo>
                  <a:lnTo>
                    <a:pt x="651929" y="999197"/>
                  </a:lnTo>
                  <a:lnTo>
                    <a:pt x="696353" y="983932"/>
                  </a:lnTo>
                  <a:lnTo>
                    <a:pt x="738822" y="964780"/>
                  </a:lnTo>
                  <a:lnTo>
                    <a:pt x="779119" y="941959"/>
                  </a:lnTo>
                  <a:lnTo>
                    <a:pt x="817029" y="915682"/>
                  </a:lnTo>
                  <a:lnTo>
                    <a:pt x="852347" y="886167"/>
                  </a:lnTo>
                  <a:lnTo>
                    <a:pt x="884847" y="853617"/>
                  </a:lnTo>
                  <a:lnTo>
                    <a:pt x="914323" y="818248"/>
                  </a:lnTo>
                  <a:lnTo>
                    <a:pt x="940549" y="780288"/>
                  </a:lnTo>
                  <a:lnTo>
                    <a:pt x="963333" y="739927"/>
                  </a:lnTo>
                  <a:lnTo>
                    <a:pt x="982459" y="697395"/>
                  </a:lnTo>
                  <a:lnTo>
                    <a:pt x="997699" y="652894"/>
                  </a:lnTo>
                  <a:lnTo>
                    <a:pt x="1008849" y="606653"/>
                  </a:lnTo>
                  <a:lnTo>
                    <a:pt x="1015695" y="558876"/>
                  </a:lnTo>
                  <a:lnTo>
                    <a:pt x="1018032" y="50979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26FA66-11F9-4352-BFC8-0EEF9AB5A213}"/>
                </a:ext>
              </a:extLst>
            </p:cNvPr>
            <p:cNvSpPr/>
            <p:nvPr/>
          </p:nvSpPr>
          <p:spPr>
            <a:xfrm>
              <a:off x="2471928" y="1551266"/>
              <a:ext cx="585470" cy="587375"/>
            </a:xfrm>
            <a:custGeom>
              <a:avLst/>
              <a:gdLst/>
              <a:ahLst/>
              <a:cxnLst/>
              <a:rect l="l" t="t" r="r" b="b"/>
              <a:pathLst>
                <a:path w="585469" h="587375">
                  <a:moveTo>
                    <a:pt x="308648" y="215138"/>
                  </a:moveTo>
                  <a:lnTo>
                    <a:pt x="301015" y="207391"/>
                  </a:lnTo>
                  <a:lnTo>
                    <a:pt x="144843" y="207391"/>
                  </a:lnTo>
                  <a:lnTo>
                    <a:pt x="137121" y="215138"/>
                  </a:lnTo>
                  <a:lnTo>
                    <a:pt x="137121" y="234137"/>
                  </a:lnTo>
                  <a:lnTo>
                    <a:pt x="144843" y="241782"/>
                  </a:lnTo>
                  <a:lnTo>
                    <a:pt x="301015" y="241782"/>
                  </a:lnTo>
                  <a:lnTo>
                    <a:pt x="308648" y="234137"/>
                  </a:lnTo>
                  <a:lnTo>
                    <a:pt x="308648" y="215138"/>
                  </a:lnTo>
                  <a:close/>
                </a:path>
                <a:path w="585469" h="587375">
                  <a:moveTo>
                    <a:pt x="308648" y="146342"/>
                  </a:moveTo>
                  <a:lnTo>
                    <a:pt x="301015" y="138607"/>
                  </a:lnTo>
                  <a:lnTo>
                    <a:pt x="144843" y="138607"/>
                  </a:lnTo>
                  <a:lnTo>
                    <a:pt x="137121" y="146342"/>
                  </a:lnTo>
                  <a:lnTo>
                    <a:pt x="137121" y="165341"/>
                  </a:lnTo>
                  <a:lnTo>
                    <a:pt x="144843" y="172999"/>
                  </a:lnTo>
                  <a:lnTo>
                    <a:pt x="301015" y="172999"/>
                  </a:lnTo>
                  <a:lnTo>
                    <a:pt x="308648" y="165341"/>
                  </a:lnTo>
                  <a:lnTo>
                    <a:pt x="308648" y="146342"/>
                  </a:lnTo>
                  <a:close/>
                </a:path>
                <a:path w="585469" h="587375">
                  <a:moveTo>
                    <a:pt x="411556" y="283921"/>
                  </a:moveTo>
                  <a:lnTo>
                    <a:pt x="403923" y="276174"/>
                  </a:lnTo>
                  <a:lnTo>
                    <a:pt x="144843" y="276174"/>
                  </a:lnTo>
                  <a:lnTo>
                    <a:pt x="137121" y="283921"/>
                  </a:lnTo>
                  <a:lnTo>
                    <a:pt x="137121" y="302920"/>
                  </a:lnTo>
                  <a:lnTo>
                    <a:pt x="144843" y="310578"/>
                  </a:lnTo>
                  <a:lnTo>
                    <a:pt x="403923" y="310578"/>
                  </a:lnTo>
                  <a:lnTo>
                    <a:pt x="411556" y="302920"/>
                  </a:lnTo>
                  <a:lnTo>
                    <a:pt x="411556" y="283921"/>
                  </a:lnTo>
                  <a:close/>
                </a:path>
                <a:path w="585469" h="587375">
                  <a:moveTo>
                    <a:pt x="585266" y="290195"/>
                  </a:moveTo>
                  <a:lnTo>
                    <a:pt x="581939" y="273037"/>
                  </a:lnTo>
                  <a:lnTo>
                    <a:pt x="581571" y="271106"/>
                  </a:lnTo>
                  <a:lnTo>
                    <a:pt x="581507" y="270789"/>
                  </a:lnTo>
                  <a:lnTo>
                    <a:pt x="570217" y="253733"/>
                  </a:lnTo>
                  <a:lnTo>
                    <a:pt x="553199" y="242417"/>
                  </a:lnTo>
                  <a:lnTo>
                    <a:pt x="550951" y="241985"/>
                  </a:lnTo>
                  <a:lnTo>
                    <a:pt x="550951" y="290207"/>
                  </a:lnTo>
                  <a:lnTo>
                    <a:pt x="549706" y="296684"/>
                  </a:lnTo>
                  <a:lnTo>
                    <a:pt x="545947" y="302399"/>
                  </a:lnTo>
                  <a:lnTo>
                    <a:pt x="533933" y="314528"/>
                  </a:lnTo>
                  <a:lnTo>
                    <a:pt x="509752" y="290296"/>
                  </a:lnTo>
                  <a:lnTo>
                    <a:pt x="509752" y="338950"/>
                  </a:lnTo>
                  <a:lnTo>
                    <a:pt x="445947" y="403390"/>
                  </a:lnTo>
                  <a:lnTo>
                    <a:pt x="445947" y="452183"/>
                  </a:lnTo>
                  <a:lnTo>
                    <a:pt x="445947" y="552526"/>
                  </a:lnTo>
                  <a:lnTo>
                    <a:pt x="102819" y="552526"/>
                  </a:lnTo>
                  <a:lnTo>
                    <a:pt x="102819" y="482536"/>
                  </a:lnTo>
                  <a:lnTo>
                    <a:pt x="102819" y="104203"/>
                  </a:lnTo>
                  <a:lnTo>
                    <a:pt x="342950" y="104203"/>
                  </a:lnTo>
                  <a:lnTo>
                    <a:pt x="342950" y="199745"/>
                  </a:lnTo>
                  <a:lnTo>
                    <a:pt x="350672" y="207391"/>
                  </a:lnTo>
                  <a:lnTo>
                    <a:pt x="445871" y="207391"/>
                  </a:lnTo>
                  <a:lnTo>
                    <a:pt x="445871" y="305765"/>
                  </a:lnTo>
                  <a:lnTo>
                    <a:pt x="387362" y="364845"/>
                  </a:lnTo>
                  <a:lnTo>
                    <a:pt x="387362" y="462508"/>
                  </a:lnTo>
                  <a:lnTo>
                    <a:pt x="380771" y="469125"/>
                  </a:lnTo>
                  <a:lnTo>
                    <a:pt x="348957" y="476605"/>
                  </a:lnTo>
                  <a:lnTo>
                    <a:pt x="356501" y="444792"/>
                  </a:lnTo>
                  <a:lnTo>
                    <a:pt x="363093" y="438175"/>
                  </a:lnTo>
                  <a:lnTo>
                    <a:pt x="368338" y="440664"/>
                  </a:lnTo>
                  <a:lnTo>
                    <a:pt x="387362" y="462508"/>
                  </a:lnTo>
                  <a:lnTo>
                    <a:pt x="387362" y="364845"/>
                  </a:lnTo>
                  <a:lnTo>
                    <a:pt x="326567" y="426212"/>
                  </a:lnTo>
                  <a:lnTo>
                    <a:pt x="325031" y="429056"/>
                  </a:lnTo>
                  <a:lnTo>
                    <a:pt x="324167" y="432498"/>
                  </a:lnTo>
                  <a:lnTo>
                    <a:pt x="309156" y="495782"/>
                  </a:lnTo>
                  <a:lnTo>
                    <a:pt x="309372" y="504685"/>
                  </a:lnTo>
                  <a:lnTo>
                    <a:pt x="313690" y="511911"/>
                  </a:lnTo>
                  <a:lnTo>
                    <a:pt x="320890" y="516255"/>
                  </a:lnTo>
                  <a:lnTo>
                    <a:pt x="329742" y="516509"/>
                  </a:lnTo>
                  <a:lnTo>
                    <a:pt x="393382" y="501459"/>
                  </a:lnTo>
                  <a:lnTo>
                    <a:pt x="396544" y="500773"/>
                  </a:lnTo>
                  <a:lnTo>
                    <a:pt x="399376" y="499135"/>
                  </a:lnTo>
                  <a:lnTo>
                    <a:pt x="421728" y="476605"/>
                  </a:lnTo>
                  <a:lnTo>
                    <a:pt x="445947" y="452183"/>
                  </a:lnTo>
                  <a:lnTo>
                    <a:pt x="445947" y="403390"/>
                  </a:lnTo>
                  <a:lnTo>
                    <a:pt x="412419" y="437235"/>
                  </a:lnTo>
                  <a:lnTo>
                    <a:pt x="409232" y="432498"/>
                  </a:lnTo>
                  <a:lnTo>
                    <a:pt x="405638" y="428028"/>
                  </a:lnTo>
                  <a:lnTo>
                    <a:pt x="401612" y="423976"/>
                  </a:lnTo>
                  <a:lnTo>
                    <a:pt x="397497" y="419773"/>
                  </a:lnTo>
                  <a:lnTo>
                    <a:pt x="392950" y="416166"/>
                  </a:lnTo>
                  <a:lnTo>
                    <a:pt x="388048" y="412902"/>
                  </a:lnTo>
                  <a:lnTo>
                    <a:pt x="485482" y="314617"/>
                  </a:lnTo>
                  <a:lnTo>
                    <a:pt x="509752" y="338950"/>
                  </a:lnTo>
                  <a:lnTo>
                    <a:pt x="509752" y="290296"/>
                  </a:lnTo>
                  <a:lnTo>
                    <a:pt x="521766" y="278066"/>
                  </a:lnTo>
                  <a:lnTo>
                    <a:pt x="527431" y="274294"/>
                  </a:lnTo>
                  <a:lnTo>
                    <a:pt x="533882" y="273037"/>
                  </a:lnTo>
                  <a:lnTo>
                    <a:pt x="540321" y="274294"/>
                  </a:lnTo>
                  <a:lnTo>
                    <a:pt x="545947" y="278066"/>
                  </a:lnTo>
                  <a:lnTo>
                    <a:pt x="549706" y="283743"/>
                  </a:lnTo>
                  <a:lnTo>
                    <a:pt x="550951" y="290207"/>
                  </a:lnTo>
                  <a:lnTo>
                    <a:pt x="550951" y="241985"/>
                  </a:lnTo>
                  <a:lnTo>
                    <a:pt x="533844" y="238645"/>
                  </a:lnTo>
                  <a:lnTo>
                    <a:pt x="514464" y="242417"/>
                  </a:lnTo>
                  <a:lnTo>
                    <a:pt x="497395" y="253733"/>
                  </a:lnTo>
                  <a:lnTo>
                    <a:pt x="480161" y="271106"/>
                  </a:lnTo>
                  <a:lnTo>
                    <a:pt x="480161" y="172999"/>
                  </a:lnTo>
                  <a:lnTo>
                    <a:pt x="480161" y="170078"/>
                  </a:lnTo>
                  <a:lnTo>
                    <a:pt x="479183" y="159943"/>
                  </a:lnTo>
                  <a:lnTo>
                    <a:pt x="476288" y="150329"/>
                  </a:lnTo>
                  <a:lnTo>
                    <a:pt x="471589" y="141478"/>
                  </a:lnTo>
                  <a:lnTo>
                    <a:pt x="465162" y="133616"/>
                  </a:lnTo>
                  <a:lnTo>
                    <a:pt x="445947" y="114363"/>
                  </a:lnTo>
                  <a:lnTo>
                    <a:pt x="445947" y="165430"/>
                  </a:lnTo>
                  <a:lnTo>
                    <a:pt x="445947" y="172999"/>
                  </a:lnTo>
                  <a:lnTo>
                    <a:pt x="377342" y="172999"/>
                  </a:lnTo>
                  <a:lnTo>
                    <a:pt x="377342" y="104203"/>
                  </a:lnTo>
                  <a:lnTo>
                    <a:pt x="384797" y="104203"/>
                  </a:lnTo>
                  <a:lnTo>
                    <a:pt x="389077" y="106019"/>
                  </a:lnTo>
                  <a:lnTo>
                    <a:pt x="444157" y="161137"/>
                  </a:lnTo>
                  <a:lnTo>
                    <a:pt x="445947" y="165430"/>
                  </a:lnTo>
                  <a:lnTo>
                    <a:pt x="445947" y="114363"/>
                  </a:lnTo>
                  <a:lnTo>
                    <a:pt x="435825" y="104203"/>
                  </a:lnTo>
                  <a:lnTo>
                    <a:pt x="416623" y="84950"/>
                  </a:lnTo>
                  <a:lnTo>
                    <a:pt x="415074" y="83312"/>
                  </a:lnTo>
                  <a:lnTo>
                    <a:pt x="413346" y="81851"/>
                  </a:lnTo>
                  <a:lnTo>
                    <a:pt x="411556" y="80556"/>
                  </a:lnTo>
                  <a:lnTo>
                    <a:pt x="411556" y="34302"/>
                  </a:lnTo>
                  <a:lnTo>
                    <a:pt x="411556" y="7556"/>
                  </a:lnTo>
                  <a:lnTo>
                    <a:pt x="403923" y="0"/>
                  </a:lnTo>
                  <a:lnTo>
                    <a:pt x="377253" y="0"/>
                  </a:lnTo>
                  <a:lnTo>
                    <a:pt x="377253" y="34302"/>
                  </a:lnTo>
                  <a:lnTo>
                    <a:pt x="377253" y="69824"/>
                  </a:lnTo>
                  <a:lnTo>
                    <a:pt x="76238" y="69824"/>
                  </a:lnTo>
                  <a:lnTo>
                    <a:pt x="68516" y="77558"/>
                  </a:lnTo>
                  <a:lnTo>
                    <a:pt x="68516" y="482536"/>
                  </a:lnTo>
                  <a:lnTo>
                    <a:pt x="34213" y="482536"/>
                  </a:lnTo>
                  <a:lnTo>
                    <a:pt x="34213" y="34302"/>
                  </a:lnTo>
                  <a:lnTo>
                    <a:pt x="377253" y="34302"/>
                  </a:lnTo>
                  <a:lnTo>
                    <a:pt x="377253" y="0"/>
                  </a:lnTo>
                  <a:lnTo>
                    <a:pt x="7632" y="0"/>
                  </a:lnTo>
                  <a:lnTo>
                    <a:pt x="0" y="7556"/>
                  </a:lnTo>
                  <a:lnTo>
                    <a:pt x="0" y="509282"/>
                  </a:lnTo>
                  <a:lnTo>
                    <a:pt x="7632" y="516940"/>
                  </a:lnTo>
                  <a:lnTo>
                    <a:pt x="68516" y="516940"/>
                  </a:lnTo>
                  <a:lnTo>
                    <a:pt x="68516" y="579183"/>
                  </a:lnTo>
                  <a:lnTo>
                    <a:pt x="76238" y="586930"/>
                  </a:lnTo>
                  <a:lnTo>
                    <a:pt x="472541" y="586930"/>
                  </a:lnTo>
                  <a:lnTo>
                    <a:pt x="480161" y="579183"/>
                  </a:lnTo>
                  <a:lnTo>
                    <a:pt x="480161" y="552526"/>
                  </a:lnTo>
                  <a:lnTo>
                    <a:pt x="480161" y="452183"/>
                  </a:lnTo>
                  <a:lnTo>
                    <a:pt x="480161" y="438175"/>
                  </a:lnTo>
                  <a:lnTo>
                    <a:pt x="480161" y="437235"/>
                  </a:lnTo>
                  <a:lnTo>
                    <a:pt x="480161" y="417537"/>
                  </a:lnTo>
                  <a:lnTo>
                    <a:pt x="570217" y="326644"/>
                  </a:lnTo>
                  <a:lnTo>
                    <a:pt x="578180" y="314617"/>
                  </a:lnTo>
                  <a:lnTo>
                    <a:pt x="581507" y="309600"/>
                  </a:lnTo>
                  <a:lnTo>
                    <a:pt x="585266" y="290195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BE2034F-D16C-4F1E-AB12-6CA9CE282167}"/>
                </a:ext>
              </a:extLst>
            </p:cNvPr>
            <p:cNvSpPr/>
            <p:nvPr/>
          </p:nvSpPr>
          <p:spPr>
            <a:xfrm>
              <a:off x="2609103" y="1930660"/>
              <a:ext cx="171520" cy="13757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</p:grpSp>
      <p:sp>
        <p:nvSpPr>
          <p:cNvPr id="22" name="object 20">
            <a:extLst>
              <a:ext uri="{FF2B5EF4-FFF2-40B4-BE49-F238E27FC236}">
                <a16:creationId xmlns:a16="http://schemas.microsoft.com/office/drawing/2014/main" id="{013C0BA2-224F-47A9-9404-9F10A1C07552}"/>
              </a:ext>
            </a:extLst>
          </p:cNvPr>
          <p:cNvSpPr txBox="1"/>
          <p:nvPr/>
        </p:nvSpPr>
        <p:spPr>
          <a:xfrm>
            <a:off x="519920" y="1288899"/>
            <a:ext cx="168895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ts val="1367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VALUTAZIONE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ts val="13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DELLA</a:t>
            </a:r>
            <a:r>
              <a:rPr kumimoji="0" sz="1400" b="1" i="0" u="none" strike="noStrike" kern="1200" cap="none" spc="-14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CLIENTELA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grpSp>
        <p:nvGrpSpPr>
          <p:cNvPr id="24" name="object 23">
            <a:extLst>
              <a:ext uri="{FF2B5EF4-FFF2-40B4-BE49-F238E27FC236}">
                <a16:creationId xmlns:a16="http://schemas.microsoft.com/office/drawing/2014/main" id="{B89D2C74-1600-411A-B654-3195CC579699}"/>
              </a:ext>
            </a:extLst>
          </p:cNvPr>
          <p:cNvGrpSpPr/>
          <p:nvPr/>
        </p:nvGrpSpPr>
        <p:grpSpPr>
          <a:xfrm>
            <a:off x="512064" y="1794256"/>
            <a:ext cx="1358053" cy="1359747"/>
            <a:chOff x="384047" y="1345691"/>
            <a:chExt cx="1018540" cy="1019810"/>
          </a:xfrm>
          <a:solidFill>
            <a:schemeClr val="bg1"/>
          </a:solidFill>
        </p:grpSpPr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6AAB475-C7EA-4BD8-B997-264EAB548FA7}"/>
                </a:ext>
              </a:extLst>
            </p:cNvPr>
            <p:cNvSpPr/>
            <p:nvPr/>
          </p:nvSpPr>
          <p:spPr>
            <a:xfrm>
              <a:off x="384048" y="1345691"/>
              <a:ext cx="1018540" cy="1019810"/>
            </a:xfrm>
            <a:custGeom>
              <a:avLst/>
              <a:gdLst/>
              <a:ahLst/>
              <a:cxnLst/>
              <a:rect l="l" t="t" r="r" b="b"/>
              <a:pathLst>
                <a:path w="1018540" h="1019810">
                  <a:moveTo>
                    <a:pt x="1018032" y="509790"/>
                  </a:moveTo>
                  <a:lnTo>
                    <a:pt x="1015695" y="460692"/>
                  </a:lnTo>
                  <a:lnTo>
                    <a:pt x="1008849" y="412915"/>
                  </a:lnTo>
                  <a:lnTo>
                    <a:pt x="997699" y="366674"/>
                  </a:lnTo>
                  <a:lnTo>
                    <a:pt x="982446" y="322173"/>
                  </a:lnTo>
                  <a:lnTo>
                    <a:pt x="963333" y="279641"/>
                  </a:lnTo>
                  <a:lnTo>
                    <a:pt x="940536" y="239280"/>
                  </a:lnTo>
                  <a:lnTo>
                    <a:pt x="914298" y="201320"/>
                  </a:lnTo>
                  <a:lnTo>
                    <a:pt x="884821" y="165950"/>
                  </a:lnTo>
                  <a:lnTo>
                    <a:pt x="852322" y="133400"/>
                  </a:lnTo>
                  <a:lnTo>
                    <a:pt x="817016" y="103886"/>
                  </a:lnTo>
                  <a:lnTo>
                    <a:pt x="779094" y="77609"/>
                  </a:lnTo>
                  <a:lnTo>
                    <a:pt x="738797" y="54787"/>
                  </a:lnTo>
                  <a:lnTo>
                    <a:pt x="696341" y="35636"/>
                  </a:lnTo>
                  <a:lnTo>
                    <a:pt x="651903" y="20370"/>
                  </a:lnTo>
                  <a:lnTo>
                    <a:pt x="605739" y="9194"/>
                  </a:lnTo>
                  <a:lnTo>
                    <a:pt x="558038" y="2336"/>
                  </a:lnTo>
                  <a:lnTo>
                    <a:pt x="509016" y="0"/>
                  </a:lnTo>
                  <a:lnTo>
                    <a:pt x="459981" y="2336"/>
                  </a:lnTo>
                  <a:lnTo>
                    <a:pt x="412280" y="9194"/>
                  </a:lnTo>
                  <a:lnTo>
                    <a:pt x="366115" y="20370"/>
                  </a:lnTo>
                  <a:lnTo>
                    <a:pt x="321678" y="35636"/>
                  </a:lnTo>
                  <a:lnTo>
                    <a:pt x="279222" y="54787"/>
                  </a:lnTo>
                  <a:lnTo>
                    <a:pt x="238925" y="77609"/>
                  </a:lnTo>
                  <a:lnTo>
                    <a:pt x="201002" y="103886"/>
                  </a:lnTo>
                  <a:lnTo>
                    <a:pt x="165696" y="133400"/>
                  </a:lnTo>
                  <a:lnTo>
                    <a:pt x="133197" y="165950"/>
                  </a:lnTo>
                  <a:lnTo>
                    <a:pt x="103720" y="201320"/>
                  </a:lnTo>
                  <a:lnTo>
                    <a:pt x="77482" y="239280"/>
                  </a:lnTo>
                  <a:lnTo>
                    <a:pt x="54686" y="279641"/>
                  </a:lnTo>
                  <a:lnTo>
                    <a:pt x="35572" y="322173"/>
                  </a:lnTo>
                  <a:lnTo>
                    <a:pt x="20320" y="366674"/>
                  </a:lnTo>
                  <a:lnTo>
                    <a:pt x="9169" y="412915"/>
                  </a:lnTo>
                  <a:lnTo>
                    <a:pt x="2324" y="460692"/>
                  </a:lnTo>
                  <a:lnTo>
                    <a:pt x="0" y="509790"/>
                  </a:lnTo>
                  <a:lnTo>
                    <a:pt x="2324" y="558876"/>
                  </a:lnTo>
                  <a:lnTo>
                    <a:pt x="9169" y="606653"/>
                  </a:lnTo>
                  <a:lnTo>
                    <a:pt x="20320" y="652894"/>
                  </a:lnTo>
                  <a:lnTo>
                    <a:pt x="35572" y="697395"/>
                  </a:lnTo>
                  <a:lnTo>
                    <a:pt x="54686" y="739927"/>
                  </a:lnTo>
                  <a:lnTo>
                    <a:pt x="77482" y="780288"/>
                  </a:lnTo>
                  <a:lnTo>
                    <a:pt x="103720" y="818248"/>
                  </a:lnTo>
                  <a:lnTo>
                    <a:pt x="133197" y="853617"/>
                  </a:lnTo>
                  <a:lnTo>
                    <a:pt x="165696" y="886167"/>
                  </a:lnTo>
                  <a:lnTo>
                    <a:pt x="201002" y="915682"/>
                  </a:lnTo>
                  <a:lnTo>
                    <a:pt x="238925" y="941959"/>
                  </a:lnTo>
                  <a:lnTo>
                    <a:pt x="279222" y="964780"/>
                  </a:lnTo>
                  <a:lnTo>
                    <a:pt x="321678" y="983932"/>
                  </a:lnTo>
                  <a:lnTo>
                    <a:pt x="366115" y="999197"/>
                  </a:lnTo>
                  <a:lnTo>
                    <a:pt x="412280" y="1010373"/>
                  </a:lnTo>
                  <a:lnTo>
                    <a:pt x="459981" y="1017231"/>
                  </a:lnTo>
                  <a:lnTo>
                    <a:pt x="509016" y="1019556"/>
                  </a:lnTo>
                  <a:lnTo>
                    <a:pt x="558038" y="1017231"/>
                  </a:lnTo>
                  <a:lnTo>
                    <a:pt x="605739" y="1010373"/>
                  </a:lnTo>
                  <a:lnTo>
                    <a:pt x="651903" y="999197"/>
                  </a:lnTo>
                  <a:lnTo>
                    <a:pt x="696341" y="983932"/>
                  </a:lnTo>
                  <a:lnTo>
                    <a:pt x="738797" y="964780"/>
                  </a:lnTo>
                  <a:lnTo>
                    <a:pt x="779094" y="941959"/>
                  </a:lnTo>
                  <a:lnTo>
                    <a:pt x="817016" y="915682"/>
                  </a:lnTo>
                  <a:lnTo>
                    <a:pt x="852322" y="886167"/>
                  </a:lnTo>
                  <a:lnTo>
                    <a:pt x="884821" y="853617"/>
                  </a:lnTo>
                  <a:lnTo>
                    <a:pt x="914298" y="818248"/>
                  </a:lnTo>
                  <a:lnTo>
                    <a:pt x="940536" y="780288"/>
                  </a:lnTo>
                  <a:lnTo>
                    <a:pt x="963333" y="739927"/>
                  </a:lnTo>
                  <a:lnTo>
                    <a:pt x="982446" y="697395"/>
                  </a:lnTo>
                  <a:lnTo>
                    <a:pt x="997699" y="652894"/>
                  </a:lnTo>
                  <a:lnTo>
                    <a:pt x="1008849" y="606653"/>
                  </a:lnTo>
                  <a:lnTo>
                    <a:pt x="1015695" y="558876"/>
                  </a:lnTo>
                  <a:lnTo>
                    <a:pt x="1018032" y="50979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3233A227-218E-409D-AC78-5A25959C567C}"/>
                </a:ext>
              </a:extLst>
            </p:cNvPr>
            <p:cNvSpPr/>
            <p:nvPr/>
          </p:nvSpPr>
          <p:spPr>
            <a:xfrm>
              <a:off x="550163" y="1559982"/>
              <a:ext cx="686435" cy="378460"/>
            </a:xfrm>
            <a:custGeom>
              <a:avLst/>
              <a:gdLst/>
              <a:ahLst/>
              <a:cxnLst/>
              <a:rect l="l" t="t" r="r" b="b"/>
              <a:pathLst>
                <a:path w="686435" h="378460">
                  <a:moveTo>
                    <a:pt x="571244" y="0"/>
                  </a:moveTo>
                  <a:lnTo>
                    <a:pt x="543807" y="0"/>
                  </a:lnTo>
                  <a:lnTo>
                    <a:pt x="520570" y="4689"/>
                  </a:lnTo>
                  <a:lnTo>
                    <a:pt x="501595" y="17471"/>
                  </a:lnTo>
                  <a:lnTo>
                    <a:pt x="488802" y="36414"/>
                  </a:lnTo>
                  <a:lnTo>
                    <a:pt x="484110" y="59588"/>
                  </a:lnTo>
                  <a:lnTo>
                    <a:pt x="484110" y="106731"/>
                  </a:lnTo>
                  <a:lnTo>
                    <a:pt x="498579" y="144216"/>
                  </a:lnTo>
                  <a:lnTo>
                    <a:pt x="516571" y="164110"/>
                  </a:lnTo>
                  <a:lnTo>
                    <a:pt x="516571" y="182704"/>
                  </a:lnTo>
                  <a:lnTo>
                    <a:pt x="487728" y="182704"/>
                  </a:lnTo>
                  <a:lnTo>
                    <a:pt x="467752" y="186210"/>
                  </a:lnTo>
                  <a:lnTo>
                    <a:pt x="450708" y="195895"/>
                  </a:lnTo>
                  <a:lnTo>
                    <a:pt x="437829" y="210517"/>
                  </a:lnTo>
                  <a:lnTo>
                    <a:pt x="430349" y="228829"/>
                  </a:lnTo>
                  <a:lnTo>
                    <a:pt x="427428" y="228428"/>
                  </a:lnTo>
                  <a:lnTo>
                    <a:pt x="424414" y="228227"/>
                  </a:lnTo>
                  <a:lnTo>
                    <a:pt x="387425" y="228227"/>
                  </a:lnTo>
                  <a:lnTo>
                    <a:pt x="387425" y="205412"/>
                  </a:lnTo>
                  <a:lnTo>
                    <a:pt x="414995" y="173604"/>
                  </a:lnTo>
                  <a:lnTo>
                    <a:pt x="424106" y="141295"/>
                  </a:lnTo>
                  <a:lnTo>
                    <a:pt x="424106" y="88231"/>
                  </a:lnTo>
                  <a:lnTo>
                    <a:pt x="418921" y="62625"/>
                  </a:lnTo>
                  <a:lnTo>
                    <a:pt x="404787" y="41663"/>
                  </a:lnTo>
                  <a:lnTo>
                    <a:pt x="383831" y="27504"/>
                  </a:lnTo>
                  <a:lnTo>
                    <a:pt x="358179" y="22305"/>
                  </a:lnTo>
                  <a:lnTo>
                    <a:pt x="352459" y="22305"/>
                  </a:lnTo>
                  <a:lnTo>
                    <a:pt x="347837" y="26927"/>
                  </a:lnTo>
                  <a:lnTo>
                    <a:pt x="347837" y="38381"/>
                  </a:lnTo>
                  <a:lnTo>
                    <a:pt x="352459" y="43003"/>
                  </a:lnTo>
                  <a:lnTo>
                    <a:pt x="358179" y="43003"/>
                  </a:lnTo>
                  <a:lnTo>
                    <a:pt x="375821" y="46566"/>
                  </a:lnTo>
                  <a:lnTo>
                    <a:pt x="390231" y="56273"/>
                  </a:lnTo>
                  <a:lnTo>
                    <a:pt x="399950" y="70651"/>
                  </a:lnTo>
                  <a:lnTo>
                    <a:pt x="403515" y="88231"/>
                  </a:lnTo>
                  <a:lnTo>
                    <a:pt x="403515" y="141295"/>
                  </a:lnTo>
                  <a:lnTo>
                    <a:pt x="371549" y="192256"/>
                  </a:lnTo>
                  <a:lnTo>
                    <a:pt x="368736" y="194065"/>
                  </a:lnTo>
                  <a:lnTo>
                    <a:pt x="366820" y="197280"/>
                  </a:lnTo>
                  <a:lnTo>
                    <a:pt x="366820" y="244209"/>
                  </a:lnTo>
                  <a:lnTo>
                    <a:pt x="371442" y="248831"/>
                  </a:lnTo>
                  <a:lnTo>
                    <a:pt x="421292" y="248831"/>
                  </a:lnTo>
                  <a:lnTo>
                    <a:pt x="438505" y="252306"/>
                  </a:lnTo>
                  <a:lnTo>
                    <a:pt x="452562" y="261784"/>
                  </a:lnTo>
                  <a:lnTo>
                    <a:pt x="462040" y="275841"/>
                  </a:lnTo>
                  <a:lnTo>
                    <a:pt x="465515" y="293053"/>
                  </a:lnTo>
                  <a:lnTo>
                    <a:pt x="465515" y="357773"/>
                  </a:lnTo>
                  <a:lnTo>
                    <a:pt x="219896" y="357773"/>
                  </a:lnTo>
                  <a:lnTo>
                    <a:pt x="219896" y="293053"/>
                  </a:lnTo>
                  <a:lnTo>
                    <a:pt x="237191" y="257992"/>
                  </a:lnTo>
                  <a:lnTo>
                    <a:pt x="250348" y="251148"/>
                  </a:lnTo>
                  <a:lnTo>
                    <a:pt x="251044" y="250747"/>
                  </a:lnTo>
                  <a:lnTo>
                    <a:pt x="255170" y="249541"/>
                  </a:lnTo>
                  <a:lnTo>
                    <a:pt x="259591" y="248831"/>
                  </a:lnTo>
                  <a:lnTo>
                    <a:pt x="313956" y="248831"/>
                  </a:lnTo>
                  <a:lnTo>
                    <a:pt x="318591" y="244209"/>
                  </a:lnTo>
                  <a:lnTo>
                    <a:pt x="318591" y="197280"/>
                  </a:lnTo>
                  <a:lnTo>
                    <a:pt x="316676" y="194065"/>
                  </a:lnTo>
                  <a:lnTo>
                    <a:pt x="313862" y="192256"/>
                  </a:lnTo>
                  <a:lnTo>
                    <a:pt x="292561" y="168839"/>
                  </a:lnTo>
                  <a:lnTo>
                    <a:pt x="288007" y="162794"/>
                  </a:lnTo>
                  <a:lnTo>
                    <a:pt x="284662" y="156082"/>
                  </a:lnTo>
                  <a:lnTo>
                    <a:pt x="282601" y="148862"/>
                  </a:lnTo>
                  <a:lnTo>
                    <a:pt x="281897" y="141295"/>
                  </a:lnTo>
                  <a:lnTo>
                    <a:pt x="281897" y="88231"/>
                  </a:lnTo>
                  <a:lnTo>
                    <a:pt x="285475" y="70651"/>
                  </a:lnTo>
                  <a:lnTo>
                    <a:pt x="295216" y="56273"/>
                  </a:lnTo>
                  <a:lnTo>
                    <a:pt x="309631" y="46566"/>
                  </a:lnTo>
                  <a:lnTo>
                    <a:pt x="327232" y="43003"/>
                  </a:lnTo>
                  <a:lnTo>
                    <a:pt x="332953" y="43003"/>
                  </a:lnTo>
                  <a:lnTo>
                    <a:pt x="337575" y="38381"/>
                  </a:lnTo>
                  <a:lnTo>
                    <a:pt x="337575" y="26927"/>
                  </a:lnTo>
                  <a:lnTo>
                    <a:pt x="332953" y="22305"/>
                  </a:lnTo>
                  <a:lnTo>
                    <a:pt x="327232" y="22305"/>
                  </a:lnTo>
                  <a:lnTo>
                    <a:pt x="301626" y="27504"/>
                  </a:lnTo>
                  <a:lnTo>
                    <a:pt x="280665" y="41663"/>
                  </a:lnTo>
                  <a:lnTo>
                    <a:pt x="266506" y="62625"/>
                  </a:lnTo>
                  <a:lnTo>
                    <a:pt x="261306" y="88231"/>
                  </a:lnTo>
                  <a:lnTo>
                    <a:pt x="261306" y="141295"/>
                  </a:lnTo>
                  <a:lnTo>
                    <a:pt x="277275" y="182704"/>
                  </a:lnTo>
                  <a:lnTo>
                    <a:pt x="297987" y="205412"/>
                  </a:lnTo>
                  <a:lnTo>
                    <a:pt x="297987" y="228227"/>
                  </a:lnTo>
                  <a:lnTo>
                    <a:pt x="261199" y="228227"/>
                  </a:lnTo>
                  <a:lnTo>
                    <a:pt x="258386" y="228428"/>
                  </a:lnTo>
                  <a:lnTo>
                    <a:pt x="255666" y="228736"/>
                  </a:lnTo>
                  <a:lnTo>
                    <a:pt x="248185" y="210432"/>
                  </a:lnTo>
                  <a:lnTo>
                    <a:pt x="235306" y="195843"/>
                  </a:lnTo>
                  <a:lnTo>
                    <a:pt x="218262" y="186193"/>
                  </a:lnTo>
                  <a:lnTo>
                    <a:pt x="198287" y="182704"/>
                  </a:lnTo>
                  <a:lnTo>
                    <a:pt x="169336" y="182704"/>
                  </a:lnTo>
                  <a:lnTo>
                    <a:pt x="169336" y="164110"/>
                  </a:lnTo>
                  <a:lnTo>
                    <a:pt x="198172" y="126830"/>
                  </a:lnTo>
                  <a:lnTo>
                    <a:pt x="201904" y="106731"/>
                  </a:lnTo>
                  <a:lnTo>
                    <a:pt x="201904" y="59588"/>
                  </a:lnTo>
                  <a:lnTo>
                    <a:pt x="197213" y="36414"/>
                  </a:lnTo>
                  <a:lnTo>
                    <a:pt x="184420" y="17471"/>
                  </a:lnTo>
                  <a:lnTo>
                    <a:pt x="165444" y="4689"/>
                  </a:lnTo>
                  <a:lnTo>
                    <a:pt x="142208" y="0"/>
                  </a:lnTo>
                  <a:lnTo>
                    <a:pt x="114771" y="0"/>
                  </a:lnTo>
                  <a:lnTo>
                    <a:pt x="91536" y="4689"/>
                  </a:lnTo>
                  <a:lnTo>
                    <a:pt x="72561" y="17471"/>
                  </a:lnTo>
                  <a:lnTo>
                    <a:pt x="59766" y="36414"/>
                  </a:lnTo>
                  <a:lnTo>
                    <a:pt x="55074" y="59588"/>
                  </a:lnTo>
                  <a:lnTo>
                    <a:pt x="55074" y="106731"/>
                  </a:lnTo>
                  <a:lnTo>
                    <a:pt x="69546" y="144216"/>
                  </a:lnTo>
                  <a:lnTo>
                    <a:pt x="87635" y="164110"/>
                  </a:lnTo>
                  <a:lnTo>
                    <a:pt x="87635" y="182704"/>
                  </a:lnTo>
                  <a:lnTo>
                    <a:pt x="58691" y="182704"/>
                  </a:lnTo>
                  <a:lnTo>
                    <a:pt x="35869" y="187327"/>
                  </a:lnTo>
                  <a:lnTo>
                    <a:pt x="17210" y="199931"/>
                  </a:lnTo>
                  <a:lnTo>
                    <a:pt x="4619" y="218621"/>
                  </a:lnTo>
                  <a:lnTo>
                    <a:pt x="0" y="241503"/>
                  </a:lnTo>
                  <a:lnTo>
                    <a:pt x="0" y="313765"/>
                  </a:lnTo>
                  <a:lnTo>
                    <a:pt x="4522" y="318387"/>
                  </a:lnTo>
                  <a:lnTo>
                    <a:pt x="176477" y="318387"/>
                  </a:lnTo>
                  <a:lnTo>
                    <a:pt x="181099" y="313765"/>
                  </a:lnTo>
                  <a:lnTo>
                    <a:pt x="181099" y="302404"/>
                  </a:lnTo>
                  <a:lnTo>
                    <a:pt x="176477" y="297783"/>
                  </a:lnTo>
                  <a:lnTo>
                    <a:pt x="20603" y="297783"/>
                  </a:lnTo>
                  <a:lnTo>
                    <a:pt x="20603" y="241503"/>
                  </a:lnTo>
                  <a:lnTo>
                    <a:pt x="23600" y="226628"/>
                  </a:lnTo>
                  <a:lnTo>
                    <a:pt x="31771" y="214488"/>
                  </a:lnTo>
                  <a:lnTo>
                    <a:pt x="43879" y="206307"/>
                  </a:lnTo>
                  <a:lnTo>
                    <a:pt x="58691" y="203309"/>
                  </a:lnTo>
                  <a:lnTo>
                    <a:pt x="103615" y="203309"/>
                  </a:lnTo>
                  <a:lnTo>
                    <a:pt x="108239" y="198687"/>
                  </a:lnTo>
                  <a:lnTo>
                    <a:pt x="108239" y="156072"/>
                  </a:lnTo>
                  <a:lnTo>
                    <a:pt x="106430" y="152950"/>
                  </a:lnTo>
                  <a:lnTo>
                    <a:pt x="103615" y="151048"/>
                  </a:lnTo>
                  <a:lnTo>
                    <a:pt x="84822" y="130444"/>
                  </a:lnTo>
                  <a:lnTo>
                    <a:pt x="80891" y="125209"/>
                  </a:lnTo>
                  <a:lnTo>
                    <a:pt x="78025" y="119411"/>
                  </a:lnTo>
                  <a:lnTo>
                    <a:pt x="76271" y="113202"/>
                  </a:lnTo>
                  <a:lnTo>
                    <a:pt x="75676" y="106731"/>
                  </a:lnTo>
                  <a:lnTo>
                    <a:pt x="75676" y="59588"/>
                  </a:lnTo>
                  <a:lnTo>
                    <a:pt x="78746" y="44424"/>
                  </a:lnTo>
                  <a:lnTo>
                    <a:pt x="87120" y="32026"/>
                  </a:lnTo>
                  <a:lnTo>
                    <a:pt x="99546" y="23660"/>
                  </a:lnTo>
                  <a:lnTo>
                    <a:pt x="114771" y="20590"/>
                  </a:lnTo>
                  <a:lnTo>
                    <a:pt x="142208" y="20590"/>
                  </a:lnTo>
                  <a:lnTo>
                    <a:pt x="157387" y="23660"/>
                  </a:lnTo>
                  <a:lnTo>
                    <a:pt x="169817" y="32026"/>
                  </a:lnTo>
                  <a:lnTo>
                    <a:pt x="178215" y="44424"/>
                  </a:lnTo>
                  <a:lnTo>
                    <a:pt x="181300" y="59588"/>
                  </a:lnTo>
                  <a:lnTo>
                    <a:pt x="181300" y="115466"/>
                  </a:lnTo>
                  <a:lnTo>
                    <a:pt x="177991" y="123906"/>
                  </a:lnTo>
                  <a:lnTo>
                    <a:pt x="172163" y="130350"/>
                  </a:lnTo>
                  <a:lnTo>
                    <a:pt x="153367" y="151048"/>
                  </a:lnTo>
                  <a:lnTo>
                    <a:pt x="150554" y="152950"/>
                  </a:lnTo>
                  <a:lnTo>
                    <a:pt x="148745" y="156072"/>
                  </a:lnTo>
                  <a:lnTo>
                    <a:pt x="148745" y="198687"/>
                  </a:lnTo>
                  <a:lnTo>
                    <a:pt x="153367" y="203309"/>
                  </a:lnTo>
                  <a:lnTo>
                    <a:pt x="198287" y="203309"/>
                  </a:lnTo>
                  <a:lnTo>
                    <a:pt x="211576" y="205707"/>
                  </a:lnTo>
                  <a:lnTo>
                    <a:pt x="222832" y="212318"/>
                  </a:lnTo>
                  <a:lnTo>
                    <a:pt x="231186" y="222265"/>
                  </a:lnTo>
                  <a:lnTo>
                    <a:pt x="235772" y="234670"/>
                  </a:lnTo>
                  <a:lnTo>
                    <a:pt x="220955" y="244637"/>
                  </a:lnTo>
                  <a:lnTo>
                    <a:pt x="209428" y="258205"/>
                  </a:lnTo>
                  <a:lnTo>
                    <a:pt x="201953" y="274602"/>
                  </a:lnTo>
                  <a:lnTo>
                    <a:pt x="199292" y="293053"/>
                  </a:lnTo>
                  <a:lnTo>
                    <a:pt x="199292" y="373756"/>
                  </a:lnTo>
                  <a:lnTo>
                    <a:pt x="203914" y="378377"/>
                  </a:lnTo>
                  <a:lnTo>
                    <a:pt x="481592" y="378377"/>
                  </a:lnTo>
                  <a:lnTo>
                    <a:pt x="486227" y="373756"/>
                  </a:lnTo>
                  <a:lnTo>
                    <a:pt x="486227" y="293053"/>
                  </a:lnTo>
                  <a:lnTo>
                    <a:pt x="483585" y="274748"/>
                  </a:lnTo>
                  <a:lnTo>
                    <a:pt x="476174" y="258468"/>
                  </a:lnTo>
                  <a:lnTo>
                    <a:pt x="464767" y="244959"/>
                  </a:lnTo>
                  <a:lnTo>
                    <a:pt x="450136" y="234965"/>
                  </a:lnTo>
                  <a:lnTo>
                    <a:pt x="454683" y="222429"/>
                  </a:lnTo>
                  <a:lnTo>
                    <a:pt x="463054" y="212390"/>
                  </a:lnTo>
                  <a:lnTo>
                    <a:pt x="474363" y="205725"/>
                  </a:lnTo>
                  <a:lnTo>
                    <a:pt x="487728" y="203309"/>
                  </a:lnTo>
                  <a:lnTo>
                    <a:pt x="532647" y="203309"/>
                  </a:lnTo>
                  <a:lnTo>
                    <a:pt x="537269" y="198687"/>
                  </a:lnTo>
                  <a:lnTo>
                    <a:pt x="537269" y="156072"/>
                  </a:lnTo>
                  <a:lnTo>
                    <a:pt x="535367" y="152950"/>
                  </a:lnTo>
                  <a:lnTo>
                    <a:pt x="532647" y="151048"/>
                  </a:lnTo>
                  <a:lnTo>
                    <a:pt x="513851" y="130350"/>
                  </a:lnTo>
                  <a:lnTo>
                    <a:pt x="507930" y="123906"/>
                  </a:lnTo>
                  <a:lnTo>
                    <a:pt x="504715" y="115466"/>
                  </a:lnTo>
                  <a:lnTo>
                    <a:pt x="504715" y="59588"/>
                  </a:lnTo>
                  <a:lnTo>
                    <a:pt x="507784" y="44424"/>
                  </a:lnTo>
                  <a:lnTo>
                    <a:pt x="516157" y="32026"/>
                  </a:lnTo>
                  <a:lnTo>
                    <a:pt x="528582" y="23660"/>
                  </a:lnTo>
                  <a:lnTo>
                    <a:pt x="543807" y="20590"/>
                  </a:lnTo>
                  <a:lnTo>
                    <a:pt x="571244" y="20590"/>
                  </a:lnTo>
                  <a:lnTo>
                    <a:pt x="586423" y="23660"/>
                  </a:lnTo>
                  <a:lnTo>
                    <a:pt x="598853" y="32026"/>
                  </a:lnTo>
                  <a:lnTo>
                    <a:pt x="607252" y="44424"/>
                  </a:lnTo>
                  <a:lnTo>
                    <a:pt x="610336" y="59588"/>
                  </a:lnTo>
                  <a:lnTo>
                    <a:pt x="610336" y="115466"/>
                  </a:lnTo>
                  <a:lnTo>
                    <a:pt x="607027" y="123906"/>
                  </a:lnTo>
                  <a:lnTo>
                    <a:pt x="601092" y="130350"/>
                  </a:lnTo>
                  <a:lnTo>
                    <a:pt x="582403" y="151048"/>
                  </a:lnTo>
                  <a:lnTo>
                    <a:pt x="579590" y="152950"/>
                  </a:lnTo>
                  <a:lnTo>
                    <a:pt x="577782" y="156072"/>
                  </a:lnTo>
                  <a:lnTo>
                    <a:pt x="577782" y="198687"/>
                  </a:lnTo>
                  <a:lnTo>
                    <a:pt x="582403" y="203309"/>
                  </a:lnTo>
                  <a:lnTo>
                    <a:pt x="627216" y="203309"/>
                  </a:lnTo>
                  <a:lnTo>
                    <a:pt x="642091" y="206306"/>
                  </a:lnTo>
                  <a:lnTo>
                    <a:pt x="654231" y="214475"/>
                  </a:lnTo>
                  <a:lnTo>
                    <a:pt x="662412" y="226583"/>
                  </a:lnTo>
                  <a:lnTo>
                    <a:pt x="665411" y="241396"/>
                  </a:lnTo>
                  <a:lnTo>
                    <a:pt x="665411" y="297783"/>
                  </a:lnTo>
                  <a:lnTo>
                    <a:pt x="511346" y="297783"/>
                  </a:lnTo>
                  <a:lnTo>
                    <a:pt x="506724" y="302404"/>
                  </a:lnTo>
                  <a:lnTo>
                    <a:pt x="506724" y="313765"/>
                  </a:lnTo>
                  <a:lnTo>
                    <a:pt x="511346" y="318387"/>
                  </a:lnTo>
                  <a:lnTo>
                    <a:pt x="681393" y="318387"/>
                  </a:lnTo>
                  <a:lnTo>
                    <a:pt x="686015" y="313765"/>
                  </a:lnTo>
                  <a:lnTo>
                    <a:pt x="686015" y="241396"/>
                  </a:lnTo>
                  <a:lnTo>
                    <a:pt x="681395" y="218576"/>
                  </a:lnTo>
                  <a:lnTo>
                    <a:pt x="668793" y="199918"/>
                  </a:lnTo>
                  <a:lnTo>
                    <a:pt x="650104" y="187325"/>
                  </a:lnTo>
                  <a:lnTo>
                    <a:pt x="627216" y="182704"/>
                  </a:lnTo>
                  <a:lnTo>
                    <a:pt x="598373" y="182704"/>
                  </a:lnTo>
                  <a:lnTo>
                    <a:pt x="598373" y="164110"/>
                  </a:lnTo>
                  <a:lnTo>
                    <a:pt x="627194" y="126830"/>
                  </a:lnTo>
                  <a:lnTo>
                    <a:pt x="630941" y="106731"/>
                  </a:lnTo>
                  <a:lnTo>
                    <a:pt x="630941" y="59588"/>
                  </a:lnTo>
                  <a:lnTo>
                    <a:pt x="626234" y="36414"/>
                  </a:lnTo>
                  <a:lnTo>
                    <a:pt x="613416" y="17471"/>
                  </a:lnTo>
                  <a:lnTo>
                    <a:pt x="594435" y="4689"/>
                  </a:lnTo>
                  <a:lnTo>
                    <a:pt x="57124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1819D171-ACD2-4873-9CFD-41943A693D0B}"/>
                </a:ext>
              </a:extLst>
            </p:cNvPr>
            <p:cNvSpPr/>
            <p:nvPr/>
          </p:nvSpPr>
          <p:spPr>
            <a:xfrm>
              <a:off x="795983" y="1996555"/>
              <a:ext cx="202105" cy="192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861E096E-77DD-406D-8EE6-01084C616F0F}"/>
                </a:ext>
              </a:extLst>
            </p:cNvPr>
            <p:cNvSpPr/>
            <p:nvPr/>
          </p:nvSpPr>
          <p:spPr>
            <a:xfrm>
              <a:off x="1021708" y="1920676"/>
              <a:ext cx="202105" cy="192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12EBE4BD-CC2A-48EC-87C3-6C25CB827E74}"/>
                </a:ext>
              </a:extLst>
            </p:cNvPr>
            <p:cNvSpPr/>
            <p:nvPr/>
          </p:nvSpPr>
          <p:spPr>
            <a:xfrm>
              <a:off x="570162" y="1920676"/>
              <a:ext cx="202108" cy="19255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</p:grpSp>
      <p:grpSp>
        <p:nvGrpSpPr>
          <p:cNvPr id="30" name="object 29">
            <a:extLst>
              <a:ext uri="{FF2B5EF4-FFF2-40B4-BE49-F238E27FC236}">
                <a16:creationId xmlns:a16="http://schemas.microsoft.com/office/drawing/2014/main" id="{8392890D-AB0B-40A9-BC99-2BEA8C1B7D6B}"/>
              </a:ext>
            </a:extLst>
          </p:cNvPr>
          <p:cNvGrpSpPr/>
          <p:nvPr/>
        </p:nvGrpSpPr>
        <p:grpSpPr>
          <a:xfrm>
            <a:off x="7833361" y="1794256"/>
            <a:ext cx="1359747" cy="1359747"/>
            <a:chOff x="5875020" y="1345691"/>
            <a:chExt cx="1019810" cy="1019810"/>
          </a:xfrm>
          <a:solidFill>
            <a:schemeClr val="bg1"/>
          </a:solidFill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BBB74DD0-3862-4FDF-BAE9-D7976FF26F8C}"/>
                </a:ext>
              </a:extLst>
            </p:cNvPr>
            <p:cNvSpPr/>
            <p:nvPr/>
          </p:nvSpPr>
          <p:spPr>
            <a:xfrm>
              <a:off x="5875020" y="1345691"/>
              <a:ext cx="1019810" cy="1019810"/>
            </a:xfrm>
            <a:custGeom>
              <a:avLst/>
              <a:gdLst/>
              <a:ahLst/>
              <a:cxnLst/>
              <a:rect l="l" t="t" r="r" b="b"/>
              <a:pathLst>
                <a:path w="1019809" h="1019810">
                  <a:moveTo>
                    <a:pt x="1019556" y="509790"/>
                  </a:moveTo>
                  <a:lnTo>
                    <a:pt x="1017219" y="460692"/>
                  </a:lnTo>
                  <a:lnTo>
                    <a:pt x="1010361" y="412915"/>
                  </a:lnTo>
                  <a:lnTo>
                    <a:pt x="999185" y="366674"/>
                  </a:lnTo>
                  <a:lnTo>
                    <a:pt x="983919" y="322173"/>
                  </a:lnTo>
                  <a:lnTo>
                    <a:pt x="964768" y="279641"/>
                  </a:lnTo>
                  <a:lnTo>
                    <a:pt x="941946" y="239280"/>
                  </a:lnTo>
                  <a:lnTo>
                    <a:pt x="915670" y="201320"/>
                  </a:lnTo>
                  <a:lnTo>
                    <a:pt x="886155" y="165950"/>
                  </a:lnTo>
                  <a:lnTo>
                    <a:pt x="882383" y="162179"/>
                  </a:lnTo>
                  <a:lnTo>
                    <a:pt x="882383" y="153924"/>
                  </a:lnTo>
                  <a:lnTo>
                    <a:pt x="874128" y="153924"/>
                  </a:lnTo>
                  <a:lnTo>
                    <a:pt x="853605" y="133400"/>
                  </a:lnTo>
                  <a:lnTo>
                    <a:pt x="818235" y="103886"/>
                  </a:lnTo>
                  <a:lnTo>
                    <a:pt x="780275" y="77609"/>
                  </a:lnTo>
                  <a:lnTo>
                    <a:pt x="739914" y="54787"/>
                  </a:lnTo>
                  <a:lnTo>
                    <a:pt x="697382" y="35636"/>
                  </a:lnTo>
                  <a:lnTo>
                    <a:pt x="652881" y="20370"/>
                  </a:lnTo>
                  <a:lnTo>
                    <a:pt x="606640" y="9194"/>
                  </a:lnTo>
                  <a:lnTo>
                    <a:pt x="558863" y="2336"/>
                  </a:lnTo>
                  <a:lnTo>
                    <a:pt x="509778" y="0"/>
                  </a:lnTo>
                  <a:lnTo>
                    <a:pt x="460679" y="2336"/>
                  </a:lnTo>
                  <a:lnTo>
                    <a:pt x="412902" y="9194"/>
                  </a:lnTo>
                  <a:lnTo>
                    <a:pt x="366661" y="20370"/>
                  </a:lnTo>
                  <a:lnTo>
                    <a:pt x="322160" y="35636"/>
                  </a:lnTo>
                  <a:lnTo>
                    <a:pt x="279628" y="54787"/>
                  </a:lnTo>
                  <a:lnTo>
                    <a:pt x="239268" y="77609"/>
                  </a:lnTo>
                  <a:lnTo>
                    <a:pt x="201307" y="103886"/>
                  </a:lnTo>
                  <a:lnTo>
                    <a:pt x="165938" y="133400"/>
                  </a:lnTo>
                  <a:lnTo>
                    <a:pt x="133388" y="165950"/>
                  </a:lnTo>
                  <a:lnTo>
                    <a:pt x="103873" y="201320"/>
                  </a:lnTo>
                  <a:lnTo>
                    <a:pt x="77597" y="239280"/>
                  </a:lnTo>
                  <a:lnTo>
                    <a:pt x="54775" y="279641"/>
                  </a:lnTo>
                  <a:lnTo>
                    <a:pt x="35623" y="322173"/>
                  </a:lnTo>
                  <a:lnTo>
                    <a:pt x="20358" y="366674"/>
                  </a:lnTo>
                  <a:lnTo>
                    <a:pt x="9182" y="412915"/>
                  </a:lnTo>
                  <a:lnTo>
                    <a:pt x="2324" y="460692"/>
                  </a:lnTo>
                  <a:lnTo>
                    <a:pt x="0" y="509790"/>
                  </a:lnTo>
                  <a:lnTo>
                    <a:pt x="2324" y="558876"/>
                  </a:lnTo>
                  <a:lnTo>
                    <a:pt x="9182" y="606653"/>
                  </a:lnTo>
                  <a:lnTo>
                    <a:pt x="20358" y="652894"/>
                  </a:lnTo>
                  <a:lnTo>
                    <a:pt x="35623" y="697395"/>
                  </a:lnTo>
                  <a:lnTo>
                    <a:pt x="54775" y="739927"/>
                  </a:lnTo>
                  <a:lnTo>
                    <a:pt x="77597" y="780288"/>
                  </a:lnTo>
                  <a:lnTo>
                    <a:pt x="103873" y="818248"/>
                  </a:lnTo>
                  <a:lnTo>
                    <a:pt x="133388" y="853617"/>
                  </a:lnTo>
                  <a:lnTo>
                    <a:pt x="155448" y="875677"/>
                  </a:lnTo>
                  <a:lnTo>
                    <a:pt x="155448" y="880872"/>
                  </a:lnTo>
                  <a:lnTo>
                    <a:pt x="160642" y="880872"/>
                  </a:lnTo>
                  <a:lnTo>
                    <a:pt x="165938" y="886167"/>
                  </a:lnTo>
                  <a:lnTo>
                    <a:pt x="201307" y="915682"/>
                  </a:lnTo>
                  <a:lnTo>
                    <a:pt x="239268" y="941959"/>
                  </a:lnTo>
                  <a:lnTo>
                    <a:pt x="279628" y="964780"/>
                  </a:lnTo>
                  <a:lnTo>
                    <a:pt x="322160" y="983932"/>
                  </a:lnTo>
                  <a:lnTo>
                    <a:pt x="366661" y="999197"/>
                  </a:lnTo>
                  <a:lnTo>
                    <a:pt x="412902" y="1010373"/>
                  </a:lnTo>
                  <a:lnTo>
                    <a:pt x="460679" y="1017231"/>
                  </a:lnTo>
                  <a:lnTo>
                    <a:pt x="509778" y="1019556"/>
                  </a:lnTo>
                  <a:lnTo>
                    <a:pt x="558863" y="1017231"/>
                  </a:lnTo>
                  <a:lnTo>
                    <a:pt x="606640" y="1010373"/>
                  </a:lnTo>
                  <a:lnTo>
                    <a:pt x="652881" y="999197"/>
                  </a:lnTo>
                  <a:lnTo>
                    <a:pt x="697382" y="983932"/>
                  </a:lnTo>
                  <a:lnTo>
                    <a:pt x="739914" y="964780"/>
                  </a:lnTo>
                  <a:lnTo>
                    <a:pt x="780275" y="941959"/>
                  </a:lnTo>
                  <a:lnTo>
                    <a:pt x="818235" y="915682"/>
                  </a:lnTo>
                  <a:lnTo>
                    <a:pt x="853605" y="886167"/>
                  </a:lnTo>
                  <a:lnTo>
                    <a:pt x="858901" y="880872"/>
                  </a:lnTo>
                  <a:lnTo>
                    <a:pt x="882383" y="880872"/>
                  </a:lnTo>
                  <a:lnTo>
                    <a:pt x="882383" y="857389"/>
                  </a:lnTo>
                  <a:lnTo>
                    <a:pt x="886155" y="853617"/>
                  </a:lnTo>
                  <a:lnTo>
                    <a:pt x="915670" y="818248"/>
                  </a:lnTo>
                  <a:lnTo>
                    <a:pt x="941946" y="780288"/>
                  </a:lnTo>
                  <a:lnTo>
                    <a:pt x="964768" y="739927"/>
                  </a:lnTo>
                  <a:lnTo>
                    <a:pt x="983919" y="697395"/>
                  </a:lnTo>
                  <a:lnTo>
                    <a:pt x="999185" y="652894"/>
                  </a:lnTo>
                  <a:lnTo>
                    <a:pt x="1010361" y="606653"/>
                  </a:lnTo>
                  <a:lnTo>
                    <a:pt x="1017219" y="558876"/>
                  </a:lnTo>
                  <a:lnTo>
                    <a:pt x="1019556" y="50979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90ED3707-48BC-47F1-AA66-95D766A70412}"/>
                </a:ext>
              </a:extLst>
            </p:cNvPr>
            <p:cNvSpPr/>
            <p:nvPr/>
          </p:nvSpPr>
          <p:spPr>
            <a:xfrm>
              <a:off x="6127410" y="1499401"/>
              <a:ext cx="290830" cy="220345"/>
            </a:xfrm>
            <a:custGeom>
              <a:avLst/>
              <a:gdLst/>
              <a:ahLst/>
              <a:cxnLst/>
              <a:rect l="l" t="t" r="r" b="b"/>
              <a:pathLst>
                <a:path w="290829" h="220344">
                  <a:moveTo>
                    <a:pt x="145406" y="0"/>
                  </a:moveTo>
                  <a:lnTo>
                    <a:pt x="99485" y="7421"/>
                  </a:lnTo>
                  <a:lnTo>
                    <a:pt x="59574" y="28076"/>
                  </a:lnTo>
                  <a:lnTo>
                    <a:pt x="28083" y="59552"/>
                  </a:lnTo>
                  <a:lnTo>
                    <a:pt x="7422" y="99436"/>
                  </a:lnTo>
                  <a:lnTo>
                    <a:pt x="0" y="145316"/>
                  </a:lnTo>
                  <a:lnTo>
                    <a:pt x="998" y="162483"/>
                  </a:lnTo>
                  <a:lnTo>
                    <a:pt x="15980" y="211463"/>
                  </a:lnTo>
                  <a:lnTo>
                    <a:pt x="26312" y="219770"/>
                  </a:lnTo>
                  <a:lnTo>
                    <a:pt x="32278" y="216788"/>
                  </a:lnTo>
                  <a:lnTo>
                    <a:pt x="38243" y="213706"/>
                  </a:lnTo>
                  <a:lnTo>
                    <a:pt x="40588" y="206350"/>
                  </a:lnTo>
                  <a:lnTo>
                    <a:pt x="37604" y="200386"/>
                  </a:lnTo>
                  <a:lnTo>
                    <a:pt x="31777" y="187212"/>
                  </a:lnTo>
                  <a:lnTo>
                    <a:pt x="27578" y="173607"/>
                  </a:lnTo>
                  <a:lnTo>
                    <a:pt x="25036" y="159624"/>
                  </a:lnTo>
                  <a:lnTo>
                    <a:pt x="24182" y="145316"/>
                  </a:lnTo>
                  <a:lnTo>
                    <a:pt x="33731" y="98207"/>
                  </a:lnTo>
                  <a:lnTo>
                    <a:pt x="59749" y="59699"/>
                  </a:lnTo>
                  <a:lnTo>
                    <a:pt x="98290" y="33716"/>
                  </a:lnTo>
                  <a:lnTo>
                    <a:pt x="145406" y="24183"/>
                  </a:lnTo>
                  <a:lnTo>
                    <a:pt x="192578" y="33716"/>
                  </a:lnTo>
                  <a:lnTo>
                    <a:pt x="231115" y="59699"/>
                  </a:lnTo>
                  <a:lnTo>
                    <a:pt x="257105" y="98207"/>
                  </a:lnTo>
                  <a:lnTo>
                    <a:pt x="266638" y="145316"/>
                  </a:lnTo>
                  <a:lnTo>
                    <a:pt x="265801" y="159624"/>
                  </a:lnTo>
                  <a:lnTo>
                    <a:pt x="263297" y="173607"/>
                  </a:lnTo>
                  <a:lnTo>
                    <a:pt x="259137" y="187212"/>
                  </a:lnTo>
                  <a:lnTo>
                    <a:pt x="253332" y="200386"/>
                  </a:lnTo>
                  <a:lnTo>
                    <a:pt x="250236" y="206350"/>
                  </a:lnTo>
                  <a:lnTo>
                    <a:pt x="252579" y="213706"/>
                  </a:lnTo>
                  <a:lnTo>
                    <a:pt x="258544" y="216788"/>
                  </a:lnTo>
                  <a:lnTo>
                    <a:pt x="260361" y="217640"/>
                  </a:lnTo>
                  <a:lnTo>
                    <a:pt x="262165" y="218066"/>
                  </a:lnTo>
                  <a:lnTo>
                    <a:pt x="268456" y="218066"/>
                  </a:lnTo>
                  <a:lnTo>
                    <a:pt x="286828" y="179268"/>
                  </a:lnTo>
                  <a:lnTo>
                    <a:pt x="290822" y="145316"/>
                  </a:lnTo>
                  <a:lnTo>
                    <a:pt x="283400" y="99436"/>
                  </a:lnTo>
                  <a:lnTo>
                    <a:pt x="262739" y="59552"/>
                  </a:lnTo>
                  <a:lnTo>
                    <a:pt x="231248" y="28076"/>
                  </a:lnTo>
                  <a:lnTo>
                    <a:pt x="191334" y="7421"/>
                  </a:lnTo>
                  <a:lnTo>
                    <a:pt x="145406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1B03A859-4CAF-4697-BDFA-7A6ABB7B096F}"/>
                </a:ext>
              </a:extLst>
            </p:cNvPr>
            <p:cNvSpPr/>
            <p:nvPr/>
          </p:nvSpPr>
          <p:spPr>
            <a:xfrm>
              <a:off x="6424850" y="1547769"/>
              <a:ext cx="235845" cy="16969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4F833425-EA58-4792-87A9-A8D2F40480C3}"/>
                </a:ext>
              </a:extLst>
            </p:cNvPr>
            <p:cNvSpPr/>
            <p:nvPr/>
          </p:nvSpPr>
          <p:spPr>
            <a:xfrm>
              <a:off x="6418233" y="1911364"/>
              <a:ext cx="72764" cy="7275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651A20E3-08CE-4A61-9D7C-C09CDE848C31}"/>
                </a:ext>
              </a:extLst>
            </p:cNvPr>
            <p:cNvSpPr/>
            <p:nvPr/>
          </p:nvSpPr>
          <p:spPr>
            <a:xfrm>
              <a:off x="6345582" y="2020440"/>
              <a:ext cx="72650" cy="7276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6" name="object 35">
              <a:extLst>
                <a:ext uri="{FF2B5EF4-FFF2-40B4-BE49-F238E27FC236}">
                  <a16:creationId xmlns:a16="http://schemas.microsoft.com/office/drawing/2014/main" id="{C868F299-0A81-4915-AEC4-75DBC604BCE7}"/>
                </a:ext>
              </a:extLst>
            </p:cNvPr>
            <p:cNvSpPr/>
            <p:nvPr/>
          </p:nvSpPr>
          <p:spPr>
            <a:xfrm>
              <a:off x="6030468" y="1741765"/>
              <a:ext cx="727710" cy="485140"/>
            </a:xfrm>
            <a:custGeom>
              <a:avLst/>
              <a:gdLst/>
              <a:ahLst/>
              <a:cxnLst/>
              <a:rect l="l" t="t" r="r" b="b"/>
              <a:pathLst>
                <a:path w="727709" h="485139">
                  <a:moveTo>
                    <a:pt x="678595" y="0"/>
                  </a:moveTo>
                  <a:lnTo>
                    <a:pt x="48471" y="0"/>
                  </a:lnTo>
                  <a:lnTo>
                    <a:pt x="29477" y="2700"/>
                  </a:lnTo>
                  <a:lnTo>
                    <a:pt x="16365" y="9376"/>
                  </a:lnTo>
                  <a:lnTo>
                    <a:pt x="8067" y="17888"/>
                  </a:lnTo>
                  <a:lnTo>
                    <a:pt x="3515" y="26100"/>
                  </a:lnTo>
                  <a:lnTo>
                    <a:pt x="0" y="44824"/>
                  </a:lnTo>
                  <a:lnTo>
                    <a:pt x="3195" y="65463"/>
                  </a:lnTo>
                  <a:lnTo>
                    <a:pt x="12624" y="86259"/>
                  </a:lnTo>
                  <a:lnTo>
                    <a:pt x="27805" y="105454"/>
                  </a:lnTo>
                  <a:lnTo>
                    <a:pt x="266647" y="344302"/>
                  </a:lnTo>
                  <a:lnTo>
                    <a:pt x="266647" y="479276"/>
                  </a:lnTo>
                  <a:lnTo>
                    <a:pt x="272071" y="484709"/>
                  </a:lnTo>
                  <a:lnTo>
                    <a:pt x="285392" y="484709"/>
                  </a:lnTo>
                  <a:lnTo>
                    <a:pt x="290830" y="479383"/>
                  </a:lnTo>
                  <a:lnTo>
                    <a:pt x="290830" y="336102"/>
                  </a:lnTo>
                  <a:lnTo>
                    <a:pt x="289552" y="333007"/>
                  </a:lnTo>
                  <a:lnTo>
                    <a:pt x="44955" y="88314"/>
                  </a:lnTo>
                  <a:lnTo>
                    <a:pt x="34320" y="75093"/>
                  </a:lnTo>
                  <a:lnTo>
                    <a:pt x="27231" y="60798"/>
                  </a:lnTo>
                  <a:lnTo>
                    <a:pt x="24236" y="47022"/>
                  </a:lnTo>
                  <a:lnTo>
                    <a:pt x="25886" y="35359"/>
                  </a:lnTo>
                  <a:lnTo>
                    <a:pt x="28976" y="27904"/>
                  </a:lnTo>
                  <a:lnTo>
                    <a:pt x="36539" y="24183"/>
                  </a:lnTo>
                  <a:lnTo>
                    <a:pt x="690524" y="24183"/>
                  </a:lnTo>
                  <a:lnTo>
                    <a:pt x="698207" y="27904"/>
                  </a:lnTo>
                  <a:lnTo>
                    <a:pt x="701288" y="35359"/>
                  </a:lnTo>
                  <a:lnTo>
                    <a:pt x="702881" y="46076"/>
                  </a:lnTo>
                  <a:lnTo>
                    <a:pt x="700347" y="59477"/>
                  </a:lnTo>
                  <a:lnTo>
                    <a:pt x="693516" y="74059"/>
                  </a:lnTo>
                  <a:lnTo>
                    <a:pt x="682217" y="88314"/>
                  </a:lnTo>
                  <a:lnTo>
                    <a:pt x="437623" y="333007"/>
                  </a:lnTo>
                  <a:lnTo>
                    <a:pt x="436345" y="336102"/>
                  </a:lnTo>
                  <a:lnTo>
                    <a:pt x="436345" y="455094"/>
                  </a:lnTo>
                  <a:lnTo>
                    <a:pt x="441671" y="460528"/>
                  </a:lnTo>
                  <a:lnTo>
                    <a:pt x="455104" y="460528"/>
                  </a:lnTo>
                  <a:lnTo>
                    <a:pt x="460529" y="455094"/>
                  </a:lnTo>
                  <a:lnTo>
                    <a:pt x="460529" y="344302"/>
                  </a:lnTo>
                  <a:lnTo>
                    <a:pt x="699371" y="105454"/>
                  </a:lnTo>
                  <a:lnTo>
                    <a:pt x="714522" y="86259"/>
                  </a:lnTo>
                  <a:lnTo>
                    <a:pt x="723979" y="65463"/>
                  </a:lnTo>
                  <a:lnTo>
                    <a:pt x="727203" y="44824"/>
                  </a:lnTo>
                  <a:lnTo>
                    <a:pt x="723654" y="26100"/>
                  </a:lnTo>
                  <a:lnTo>
                    <a:pt x="719086" y="17888"/>
                  </a:lnTo>
                  <a:lnTo>
                    <a:pt x="710753" y="9376"/>
                  </a:lnTo>
                  <a:lnTo>
                    <a:pt x="697606" y="2700"/>
                  </a:lnTo>
                  <a:lnTo>
                    <a:pt x="678595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27AF72E2-8FF8-4104-A231-E983FE3AF0CC}"/>
                </a:ext>
              </a:extLst>
            </p:cNvPr>
            <p:cNvSpPr/>
            <p:nvPr/>
          </p:nvSpPr>
          <p:spPr>
            <a:xfrm>
              <a:off x="6369766" y="2153822"/>
              <a:ext cx="72764" cy="7265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2E27B393-754C-447B-ABB6-4261BAE0294C}"/>
                </a:ext>
              </a:extLst>
            </p:cNvPr>
            <p:cNvSpPr/>
            <p:nvPr/>
          </p:nvSpPr>
          <p:spPr>
            <a:xfrm>
              <a:off x="6199314" y="1557255"/>
              <a:ext cx="118150" cy="15765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+mn-cs"/>
              </a:endParaRPr>
            </a:p>
          </p:txBody>
        </p:sp>
      </p:grpSp>
      <p:sp>
        <p:nvSpPr>
          <p:cNvPr id="42" name="object 42">
            <a:extLst>
              <a:ext uri="{FF2B5EF4-FFF2-40B4-BE49-F238E27FC236}">
                <a16:creationId xmlns:a16="http://schemas.microsoft.com/office/drawing/2014/main" id="{619B0F69-26CB-4A24-89CE-B71B44EAE97B}"/>
              </a:ext>
            </a:extLst>
          </p:cNvPr>
          <p:cNvSpPr/>
          <p:nvPr/>
        </p:nvSpPr>
        <p:spPr>
          <a:xfrm>
            <a:off x="5392928" y="1794257"/>
            <a:ext cx="1359747" cy="1359747"/>
          </a:xfrm>
          <a:custGeom>
            <a:avLst/>
            <a:gdLst/>
            <a:ahLst/>
            <a:cxnLst/>
            <a:rect l="l" t="t" r="r" b="b"/>
            <a:pathLst>
              <a:path w="1019810" h="1019810">
                <a:moveTo>
                  <a:pt x="1019556" y="509790"/>
                </a:moveTo>
                <a:lnTo>
                  <a:pt x="1017219" y="460692"/>
                </a:lnTo>
                <a:lnTo>
                  <a:pt x="1010361" y="412915"/>
                </a:lnTo>
                <a:lnTo>
                  <a:pt x="999185" y="366674"/>
                </a:lnTo>
                <a:lnTo>
                  <a:pt x="983919" y="322173"/>
                </a:lnTo>
                <a:lnTo>
                  <a:pt x="964768" y="279641"/>
                </a:lnTo>
                <a:lnTo>
                  <a:pt x="941946" y="239280"/>
                </a:lnTo>
                <a:lnTo>
                  <a:pt x="915670" y="201320"/>
                </a:lnTo>
                <a:lnTo>
                  <a:pt x="886155" y="165950"/>
                </a:lnTo>
                <a:lnTo>
                  <a:pt x="853605" y="133400"/>
                </a:lnTo>
                <a:lnTo>
                  <a:pt x="818235" y="103886"/>
                </a:lnTo>
                <a:lnTo>
                  <a:pt x="780275" y="77609"/>
                </a:lnTo>
                <a:lnTo>
                  <a:pt x="739914" y="54787"/>
                </a:lnTo>
                <a:lnTo>
                  <a:pt x="697382" y="35636"/>
                </a:lnTo>
                <a:lnTo>
                  <a:pt x="652881" y="20370"/>
                </a:lnTo>
                <a:lnTo>
                  <a:pt x="606640" y="9194"/>
                </a:lnTo>
                <a:lnTo>
                  <a:pt x="558863" y="2336"/>
                </a:lnTo>
                <a:lnTo>
                  <a:pt x="509778" y="0"/>
                </a:lnTo>
                <a:lnTo>
                  <a:pt x="460679" y="2336"/>
                </a:lnTo>
                <a:lnTo>
                  <a:pt x="412902" y="9194"/>
                </a:lnTo>
                <a:lnTo>
                  <a:pt x="366661" y="20370"/>
                </a:lnTo>
                <a:lnTo>
                  <a:pt x="322160" y="35636"/>
                </a:lnTo>
                <a:lnTo>
                  <a:pt x="279628" y="54787"/>
                </a:lnTo>
                <a:lnTo>
                  <a:pt x="239268" y="77609"/>
                </a:lnTo>
                <a:lnTo>
                  <a:pt x="201307" y="103886"/>
                </a:lnTo>
                <a:lnTo>
                  <a:pt x="165938" y="133400"/>
                </a:lnTo>
                <a:lnTo>
                  <a:pt x="133388" y="165950"/>
                </a:lnTo>
                <a:lnTo>
                  <a:pt x="103873" y="201320"/>
                </a:lnTo>
                <a:lnTo>
                  <a:pt x="77597" y="239280"/>
                </a:lnTo>
                <a:lnTo>
                  <a:pt x="54775" y="279641"/>
                </a:lnTo>
                <a:lnTo>
                  <a:pt x="35623" y="322173"/>
                </a:lnTo>
                <a:lnTo>
                  <a:pt x="20358" y="366674"/>
                </a:lnTo>
                <a:lnTo>
                  <a:pt x="9182" y="412915"/>
                </a:lnTo>
                <a:lnTo>
                  <a:pt x="2324" y="460692"/>
                </a:lnTo>
                <a:lnTo>
                  <a:pt x="0" y="509790"/>
                </a:lnTo>
                <a:lnTo>
                  <a:pt x="2324" y="558876"/>
                </a:lnTo>
                <a:lnTo>
                  <a:pt x="9182" y="606653"/>
                </a:lnTo>
                <a:lnTo>
                  <a:pt x="20358" y="652894"/>
                </a:lnTo>
                <a:lnTo>
                  <a:pt x="35623" y="697395"/>
                </a:lnTo>
                <a:lnTo>
                  <a:pt x="54775" y="739927"/>
                </a:lnTo>
                <a:lnTo>
                  <a:pt x="77597" y="780288"/>
                </a:lnTo>
                <a:lnTo>
                  <a:pt x="103873" y="818248"/>
                </a:lnTo>
                <a:lnTo>
                  <a:pt x="133388" y="853617"/>
                </a:lnTo>
                <a:lnTo>
                  <a:pt x="165938" y="886167"/>
                </a:lnTo>
                <a:lnTo>
                  <a:pt x="201307" y="915682"/>
                </a:lnTo>
                <a:lnTo>
                  <a:pt x="239268" y="941959"/>
                </a:lnTo>
                <a:lnTo>
                  <a:pt x="279628" y="964780"/>
                </a:lnTo>
                <a:lnTo>
                  <a:pt x="322160" y="983932"/>
                </a:lnTo>
                <a:lnTo>
                  <a:pt x="366661" y="999197"/>
                </a:lnTo>
                <a:lnTo>
                  <a:pt x="412902" y="1010373"/>
                </a:lnTo>
                <a:lnTo>
                  <a:pt x="460679" y="1017231"/>
                </a:lnTo>
                <a:lnTo>
                  <a:pt x="509778" y="1019556"/>
                </a:lnTo>
                <a:lnTo>
                  <a:pt x="558863" y="1017231"/>
                </a:lnTo>
                <a:lnTo>
                  <a:pt x="606640" y="1010373"/>
                </a:lnTo>
                <a:lnTo>
                  <a:pt x="652881" y="999197"/>
                </a:lnTo>
                <a:lnTo>
                  <a:pt x="697382" y="983932"/>
                </a:lnTo>
                <a:lnTo>
                  <a:pt x="739914" y="964780"/>
                </a:lnTo>
                <a:lnTo>
                  <a:pt x="780275" y="941959"/>
                </a:lnTo>
                <a:lnTo>
                  <a:pt x="818235" y="915682"/>
                </a:lnTo>
                <a:lnTo>
                  <a:pt x="853605" y="886167"/>
                </a:lnTo>
                <a:lnTo>
                  <a:pt x="886155" y="853617"/>
                </a:lnTo>
                <a:lnTo>
                  <a:pt x="915670" y="818248"/>
                </a:lnTo>
                <a:lnTo>
                  <a:pt x="941946" y="780288"/>
                </a:lnTo>
                <a:lnTo>
                  <a:pt x="964768" y="739927"/>
                </a:lnTo>
                <a:lnTo>
                  <a:pt x="983919" y="697395"/>
                </a:lnTo>
                <a:lnTo>
                  <a:pt x="999185" y="652894"/>
                </a:lnTo>
                <a:lnTo>
                  <a:pt x="1010361" y="606653"/>
                </a:lnTo>
                <a:lnTo>
                  <a:pt x="1017219" y="558876"/>
                </a:lnTo>
                <a:lnTo>
                  <a:pt x="1019556" y="50979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6E40DC1F-D32C-4800-9766-5F45B491D152}"/>
              </a:ext>
            </a:extLst>
          </p:cNvPr>
          <p:cNvSpPr/>
          <p:nvPr/>
        </p:nvSpPr>
        <p:spPr>
          <a:xfrm>
            <a:off x="5935405" y="2215117"/>
            <a:ext cx="243573" cy="31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DE8CF461-5361-4451-B5AD-5E5B47A340B3}"/>
              </a:ext>
            </a:extLst>
          </p:cNvPr>
          <p:cNvSpPr/>
          <p:nvPr/>
        </p:nvSpPr>
        <p:spPr>
          <a:xfrm>
            <a:off x="6265119" y="2610113"/>
            <a:ext cx="282253" cy="281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E3CC5C71-211A-4432-9503-25454FB55068}"/>
              </a:ext>
            </a:extLst>
          </p:cNvPr>
          <p:cNvSpPr/>
          <p:nvPr/>
        </p:nvSpPr>
        <p:spPr>
          <a:xfrm>
            <a:off x="5705111" y="2051242"/>
            <a:ext cx="699347" cy="697654"/>
          </a:xfrm>
          <a:custGeom>
            <a:avLst/>
            <a:gdLst/>
            <a:ahLst/>
            <a:cxnLst/>
            <a:rect l="l" t="t" r="r" b="b"/>
            <a:pathLst>
              <a:path w="524510" h="523239">
                <a:moveTo>
                  <a:pt x="284555" y="0"/>
                </a:moveTo>
                <a:lnTo>
                  <a:pt x="239678" y="0"/>
                </a:lnTo>
                <a:lnTo>
                  <a:pt x="195330" y="7574"/>
                </a:lnTo>
                <a:lnTo>
                  <a:pt x="152571" y="22724"/>
                </a:lnTo>
                <a:lnTo>
                  <a:pt x="112460" y="45449"/>
                </a:lnTo>
                <a:lnTo>
                  <a:pt x="76055" y="75749"/>
                </a:lnTo>
                <a:lnTo>
                  <a:pt x="45651" y="112073"/>
                </a:lnTo>
                <a:lnTo>
                  <a:pt x="22842" y="152098"/>
                </a:lnTo>
                <a:lnTo>
                  <a:pt x="7630" y="194767"/>
                </a:lnTo>
                <a:lnTo>
                  <a:pt x="15" y="239022"/>
                </a:lnTo>
                <a:lnTo>
                  <a:pt x="0" y="283805"/>
                </a:lnTo>
                <a:lnTo>
                  <a:pt x="7585" y="328060"/>
                </a:lnTo>
                <a:lnTo>
                  <a:pt x="22773" y="370727"/>
                </a:lnTo>
                <a:lnTo>
                  <a:pt x="45565" y="410749"/>
                </a:lnTo>
                <a:lnTo>
                  <a:pt x="75962" y="447069"/>
                </a:lnTo>
                <a:lnTo>
                  <a:pt x="112395" y="477397"/>
                </a:lnTo>
                <a:lnTo>
                  <a:pt x="152528" y="500143"/>
                </a:lnTo>
                <a:lnTo>
                  <a:pt x="195303" y="515307"/>
                </a:lnTo>
                <a:lnTo>
                  <a:pt x="239662" y="522889"/>
                </a:lnTo>
                <a:lnTo>
                  <a:pt x="284547" y="522889"/>
                </a:lnTo>
                <a:lnTo>
                  <a:pt x="328901" y="515307"/>
                </a:lnTo>
                <a:lnTo>
                  <a:pt x="371664" y="500143"/>
                </a:lnTo>
                <a:lnTo>
                  <a:pt x="395857" y="486425"/>
                </a:lnTo>
                <a:lnTo>
                  <a:pt x="262290" y="486425"/>
                </a:lnTo>
                <a:lnTo>
                  <a:pt x="219188" y="482342"/>
                </a:lnTo>
                <a:lnTo>
                  <a:pt x="177370" y="470037"/>
                </a:lnTo>
                <a:lnTo>
                  <a:pt x="138127" y="449499"/>
                </a:lnTo>
                <a:lnTo>
                  <a:pt x="102748" y="420718"/>
                </a:lnTo>
                <a:lnTo>
                  <a:pt x="73889" y="385397"/>
                </a:lnTo>
                <a:lnTo>
                  <a:pt x="53325" y="346316"/>
                </a:lnTo>
                <a:lnTo>
                  <a:pt x="40973" y="304604"/>
                </a:lnTo>
                <a:lnTo>
                  <a:pt x="36861" y="261606"/>
                </a:lnTo>
                <a:lnTo>
                  <a:pt x="40991" y="218613"/>
                </a:lnTo>
                <a:lnTo>
                  <a:pt x="53363" y="176915"/>
                </a:lnTo>
                <a:lnTo>
                  <a:pt x="73979" y="137804"/>
                </a:lnTo>
                <a:lnTo>
                  <a:pt x="102841" y="102569"/>
                </a:lnTo>
                <a:lnTo>
                  <a:pt x="138189" y="73778"/>
                </a:lnTo>
                <a:lnTo>
                  <a:pt x="177409" y="53212"/>
                </a:lnTo>
                <a:lnTo>
                  <a:pt x="219210" y="40869"/>
                </a:lnTo>
                <a:lnTo>
                  <a:pt x="262302" y="36749"/>
                </a:lnTo>
                <a:lnTo>
                  <a:pt x="396421" y="36749"/>
                </a:lnTo>
                <a:lnTo>
                  <a:pt x="371665" y="22724"/>
                </a:lnTo>
                <a:lnTo>
                  <a:pt x="328904" y="7574"/>
                </a:lnTo>
                <a:lnTo>
                  <a:pt x="284555" y="0"/>
                </a:lnTo>
                <a:close/>
              </a:path>
              <a:path w="524510" h="523239">
                <a:moveTo>
                  <a:pt x="396421" y="36749"/>
                </a:moveTo>
                <a:lnTo>
                  <a:pt x="262302" y="36749"/>
                </a:lnTo>
                <a:lnTo>
                  <a:pt x="305394" y="40850"/>
                </a:lnTo>
                <a:lnTo>
                  <a:pt x="347197" y="53172"/>
                </a:lnTo>
                <a:lnTo>
                  <a:pt x="386419" y="73712"/>
                </a:lnTo>
                <a:lnTo>
                  <a:pt x="421772" y="102470"/>
                </a:lnTo>
                <a:lnTo>
                  <a:pt x="450600" y="137730"/>
                </a:lnTo>
                <a:lnTo>
                  <a:pt x="471192" y="176848"/>
                </a:lnTo>
                <a:lnTo>
                  <a:pt x="483546" y="218540"/>
                </a:lnTo>
                <a:lnTo>
                  <a:pt x="487665" y="261525"/>
                </a:lnTo>
                <a:lnTo>
                  <a:pt x="483546" y="304518"/>
                </a:lnTo>
                <a:lnTo>
                  <a:pt x="471192" y="346236"/>
                </a:lnTo>
                <a:lnTo>
                  <a:pt x="450600" y="385397"/>
                </a:lnTo>
                <a:lnTo>
                  <a:pt x="421772" y="420718"/>
                </a:lnTo>
                <a:lnTo>
                  <a:pt x="386419" y="449431"/>
                </a:lnTo>
                <a:lnTo>
                  <a:pt x="347195" y="469959"/>
                </a:lnTo>
                <a:lnTo>
                  <a:pt x="305389" y="482294"/>
                </a:lnTo>
                <a:lnTo>
                  <a:pt x="262290" y="486425"/>
                </a:lnTo>
                <a:lnTo>
                  <a:pt x="395857" y="486425"/>
                </a:lnTo>
                <a:lnTo>
                  <a:pt x="448187" y="447069"/>
                </a:lnTo>
                <a:lnTo>
                  <a:pt x="478586" y="410749"/>
                </a:lnTo>
                <a:lnTo>
                  <a:pt x="501385" y="370727"/>
                </a:lnTo>
                <a:lnTo>
                  <a:pt x="516585" y="328060"/>
                </a:lnTo>
                <a:lnTo>
                  <a:pt x="524184" y="283805"/>
                </a:lnTo>
                <a:lnTo>
                  <a:pt x="524184" y="239022"/>
                </a:lnTo>
                <a:lnTo>
                  <a:pt x="516585" y="194767"/>
                </a:lnTo>
                <a:lnTo>
                  <a:pt x="501385" y="152098"/>
                </a:lnTo>
                <a:lnTo>
                  <a:pt x="478586" y="112073"/>
                </a:lnTo>
                <a:lnTo>
                  <a:pt x="448187" y="75749"/>
                </a:lnTo>
                <a:lnTo>
                  <a:pt x="411779" y="45449"/>
                </a:lnTo>
                <a:lnTo>
                  <a:pt x="396421" y="36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5763F211-31DC-41E4-A776-098C6CD3362A}"/>
              </a:ext>
            </a:extLst>
          </p:cNvPr>
          <p:cNvSpPr/>
          <p:nvPr/>
        </p:nvSpPr>
        <p:spPr>
          <a:xfrm>
            <a:off x="10275824" y="1794257"/>
            <a:ext cx="1358053" cy="1359747"/>
          </a:xfrm>
          <a:custGeom>
            <a:avLst/>
            <a:gdLst/>
            <a:ahLst/>
            <a:cxnLst/>
            <a:rect l="l" t="t" r="r" b="b"/>
            <a:pathLst>
              <a:path w="1018540" h="1019810">
                <a:moveTo>
                  <a:pt x="1018032" y="509790"/>
                </a:moveTo>
                <a:lnTo>
                  <a:pt x="1015695" y="460692"/>
                </a:lnTo>
                <a:lnTo>
                  <a:pt x="1008849" y="412915"/>
                </a:lnTo>
                <a:lnTo>
                  <a:pt x="997699" y="366674"/>
                </a:lnTo>
                <a:lnTo>
                  <a:pt x="982459" y="322173"/>
                </a:lnTo>
                <a:lnTo>
                  <a:pt x="963333" y="279641"/>
                </a:lnTo>
                <a:lnTo>
                  <a:pt x="940549" y="239280"/>
                </a:lnTo>
                <a:lnTo>
                  <a:pt x="914323" y="201320"/>
                </a:lnTo>
                <a:lnTo>
                  <a:pt x="884847" y="165950"/>
                </a:lnTo>
                <a:lnTo>
                  <a:pt x="858012" y="139077"/>
                </a:lnTo>
                <a:lnTo>
                  <a:pt x="858012" y="128016"/>
                </a:lnTo>
                <a:lnTo>
                  <a:pt x="845896" y="128016"/>
                </a:lnTo>
                <a:lnTo>
                  <a:pt x="817029" y="103886"/>
                </a:lnTo>
                <a:lnTo>
                  <a:pt x="779119" y="77609"/>
                </a:lnTo>
                <a:lnTo>
                  <a:pt x="738822" y="54787"/>
                </a:lnTo>
                <a:lnTo>
                  <a:pt x="696353" y="35636"/>
                </a:lnTo>
                <a:lnTo>
                  <a:pt x="651929" y="20370"/>
                </a:lnTo>
                <a:lnTo>
                  <a:pt x="605751" y="9194"/>
                </a:lnTo>
                <a:lnTo>
                  <a:pt x="558038" y="2336"/>
                </a:lnTo>
                <a:lnTo>
                  <a:pt x="509016" y="0"/>
                </a:lnTo>
                <a:lnTo>
                  <a:pt x="459981" y="2336"/>
                </a:lnTo>
                <a:lnTo>
                  <a:pt x="412267" y="9194"/>
                </a:lnTo>
                <a:lnTo>
                  <a:pt x="366090" y="20370"/>
                </a:lnTo>
                <a:lnTo>
                  <a:pt x="321665" y="35636"/>
                </a:lnTo>
                <a:lnTo>
                  <a:pt x="279196" y="54787"/>
                </a:lnTo>
                <a:lnTo>
                  <a:pt x="238899" y="77609"/>
                </a:lnTo>
                <a:lnTo>
                  <a:pt x="200990" y="103886"/>
                </a:lnTo>
                <a:lnTo>
                  <a:pt x="172110" y="128016"/>
                </a:lnTo>
                <a:lnTo>
                  <a:pt x="134112" y="128016"/>
                </a:lnTo>
                <a:lnTo>
                  <a:pt x="134112" y="165011"/>
                </a:lnTo>
                <a:lnTo>
                  <a:pt x="133172" y="165950"/>
                </a:lnTo>
                <a:lnTo>
                  <a:pt x="103695" y="201320"/>
                </a:lnTo>
                <a:lnTo>
                  <a:pt x="77470" y="239280"/>
                </a:lnTo>
                <a:lnTo>
                  <a:pt x="54686" y="279641"/>
                </a:lnTo>
                <a:lnTo>
                  <a:pt x="35560" y="322173"/>
                </a:lnTo>
                <a:lnTo>
                  <a:pt x="20320" y="366674"/>
                </a:lnTo>
                <a:lnTo>
                  <a:pt x="9169" y="412915"/>
                </a:lnTo>
                <a:lnTo>
                  <a:pt x="2324" y="460692"/>
                </a:lnTo>
                <a:lnTo>
                  <a:pt x="0" y="509790"/>
                </a:lnTo>
                <a:lnTo>
                  <a:pt x="2324" y="558876"/>
                </a:lnTo>
                <a:lnTo>
                  <a:pt x="9169" y="606653"/>
                </a:lnTo>
                <a:lnTo>
                  <a:pt x="20320" y="652894"/>
                </a:lnTo>
                <a:lnTo>
                  <a:pt x="35560" y="697395"/>
                </a:lnTo>
                <a:lnTo>
                  <a:pt x="54686" y="739927"/>
                </a:lnTo>
                <a:lnTo>
                  <a:pt x="77470" y="780288"/>
                </a:lnTo>
                <a:lnTo>
                  <a:pt x="103695" y="818248"/>
                </a:lnTo>
                <a:lnTo>
                  <a:pt x="133172" y="853617"/>
                </a:lnTo>
                <a:lnTo>
                  <a:pt x="165671" y="886167"/>
                </a:lnTo>
                <a:lnTo>
                  <a:pt x="200990" y="915682"/>
                </a:lnTo>
                <a:lnTo>
                  <a:pt x="238899" y="941959"/>
                </a:lnTo>
                <a:lnTo>
                  <a:pt x="279196" y="964780"/>
                </a:lnTo>
                <a:lnTo>
                  <a:pt x="321665" y="983932"/>
                </a:lnTo>
                <a:lnTo>
                  <a:pt x="366090" y="999197"/>
                </a:lnTo>
                <a:lnTo>
                  <a:pt x="412267" y="1010373"/>
                </a:lnTo>
                <a:lnTo>
                  <a:pt x="459981" y="1017231"/>
                </a:lnTo>
                <a:lnTo>
                  <a:pt x="509016" y="1019556"/>
                </a:lnTo>
                <a:lnTo>
                  <a:pt x="558038" y="1017231"/>
                </a:lnTo>
                <a:lnTo>
                  <a:pt x="605751" y="1010373"/>
                </a:lnTo>
                <a:lnTo>
                  <a:pt x="651929" y="999197"/>
                </a:lnTo>
                <a:lnTo>
                  <a:pt x="696353" y="983932"/>
                </a:lnTo>
                <a:lnTo>
                  <a:pt x="738822" y="964780"/>
                </a:lnTo>
                <a:lnTo>
                  <a:pt x="779119" y="941959"/>
                </a:lnTo>
                <a:lnTo>
                  <a:pt x="817029" y="915682"/>
                </a:lnTo>
                <a:lnTo>
                  <a:pt x="852347" y="886167"/>
                </a:lnTo>
                <a:lnTo>
                  <a:pt x="884847" y="853617"/>
                </a:lnTo>
                <a:lnTo>
                  <a:pt x="914323" y="818248"/>
                </a:lnTo>
                <a:lnTo>
                  <a:pt x="940549" y="780288"/>
                </a:lnTo>
                <a:lnTo>
                  <a:pt x="963333" y="739927"/>
                </a:lnTo>
                <a:lnTo>
                  <a:pt x="982459" y="697395"/>
                </a:lnTo>
                <a:lnTo>
                  <a:pt x="997699" y="652894"/>
                </a:lnTo>
                <a:lnTo>
                  <a:pt x="1008849" y="606653"/>
                </a:lnTo>
                <a:lnTo>
                  <a:pt x="1015695" y="558876"/>
                </a:lnTo>
                <a:lnTo>
                  <a:pt x="1018032" y="50979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6EAE1EC3-1D28-45C7-92F2-637B85126EE2}"/>
              </a:ext>
            </a:extLst>
          </p:cNvPr>
          <p:cNvSpPr/>
          <p:nvPr/>
        </p:nvSpPr>
        <p:spPr>
          <a:xfrm>
            <a:off x="10594746" y="2180518"/>
            <a:ext cx="404707" cy="513927"/>
          </a:xfrm>
          <a:custGeom>
            <a:avLst/>
            <a:gdLst/>
            <a:ahLst/>
            <a:cxnLst/>
            <a:rect l="l" t="t" r="r" b="b"/>
            <a:pathLst>
              <a:path w="303529" h="385444">
                <a:moveTo>
                  <a:pt x="139983" y="0"/>
                </a:moveTo>
                <a:lnTo>
                  <a:pt x="81567" y="37613"/>
                </a:lnTo>
                <a:lnTo>
                  <a:pt x="79029" y="61845"/>
                </a:lnTo>
                <a:lnTo>
                  <a:pt x="71574" y="85322"/>
                </a:lnTo>
                <a:lnTo>
                  <a:pt x="59439" y="107507"/>
                </a:lnTo>
                <a:lnTo>
                  <a:pt x="42862" y="127860"/>
                </a:lnTo>
                <a:lnTo>
                  <a:pt x="24083" y="151463"/>
                </a:lnTo>
                <a:lnTo>
                  <a:pt x="10510" y="177854"/>
                </a:lnTo>
                <a:lnTo>
                  <a:pt x="2397" y="206380"/>
                </a:lnTo>
                <a:lnTo>
                  <a:pt x="0" y="236384"/>
                </a:lnTo>
                <a:lnTo>
                  <a:pt x="8043" y="281845"/>
                </a:lnTo>
                <a:lnTo>
                  <a:pt x="29021" y="321912"/>
                </a:lnTo>
                <a:lnTo>
                  <a:pt x="60525" y="354146"/>
                </a:lnTo>
                <a:lnTo>
                  <a:pt x="100128" y="376074"/>
                </a:lnTo>
                <a:lnTo>
                  <a:pt x="145408" y="385233"/>
                </a:lnTo>
                <a:lnTo>
                  <a:pt x="147578" y="385233"/>
                </a:lnTo>
                <a:lnTo>
                  <a:pt x="149579" y="385414"/>
                </a:lnTo>
                <a:lnTo>
                  <a:pt x="151749" y="385414"/>
                </a:lnTo>
                <a:lnTo>
                  <a:pt x="180780" y="382642"/>
                </a:lnTo>
                <a:lnTo>
                  <a:pt x="208356" y="374494"/>
                </a:lnTo>
                <a:lnTo>
                  <a:pt x="233897" y="361226"/>
                </a:lnTo>
                <a:lnTo>
                  <a:pt x="256825" y="343092"/>
                </a:lnTo>
                <a:lnTo>
                  <a:pt x="263749" y="334954"/>
                </a:lnTo>
                <a:lnTo>
                  <a:pt x="158790" y="334954"/>
                </a:lnTo>
                <a:lnTo>
                  <a:pt x="143820" y="333482"/>
                </a:lnTo>
                <a:lnTo>
                  <a:pt x="107248" y="312357"/>
                </a:lnTo>
                <a:lnTo>
                  <a:pt x="89162" y="268934"/>
                </a:lnTo>
                <a:lnTo>
                  <a:pt x="73427" y="268934"/>
                </a:lnTo>
                <a:lnTo>
                  <a:pt x="73427" y="256468"/>
                </a:lnTo>
                <a:lnTo>
                  <a:pt x="87896" y="256468"/>
                </a:lnTo>
                <a:lnTo>
                  <a:pt x="87914" y="248319"/>
                </a:lnTo>
                <a:lnTo>
                  <a:pt x="88258" y="241278"/>
                </a:lnTo>
                <a:lnTo>
                  <a:pt x="73427" y="241278"/>
                </a:lnTo>
                <a:lnTo>
                  <a:pt x="73427" y="228620"/>
                </a:lnTo>
                <a:lnTo>
                  <a:pt x="90066" y="228620"/>
                </a:lnTo>
                <a:lnTo>
                  <a:pt x="93189" y="215910"/>
                </a:lnTo>
                <a:lnTo>
                  <a:pt x="97821" y="204464"/>
                </a:lnTo>
                <a:lnTo>
                  <a:pt x="132934" y="170244"/>
                </a:lnTo>
                <a:lnTo>
                  <a:pt x="160960" y="164774"/>
                </a:lnTo>
                <a:lnTo>
                  <a:pt x="286239" y="164774"/>
                </a:lnTo>
                <a:lnTo>
                  <a:pt x="277918" y="149278"/>
                </a:lnTo>
                <a:lnTo>
                  <a:pt x="270411" y="140157"/>
                </a:lnTo>
                <a:lnTo>
                  <a:pt x="163323" y="140157"/>
                </a:lnTo>
                <a:lnTo>
                  <a:pt x="163323" y="23339"/>
                </a:lnTo>
                <a:lnTo>
                  <a:pt x="139983" y="0"/>
                </a:lnTo>
                <a:close/>
              </a:path>
              <a:path w="303529" h="385444">
                <a:moveTo>
                  <a:pt x="282989" y="308379"/>
                </a:moveTo>
                <a:lnTo>
                  <a:pt x="192063" y="308379"/>
                </a:lnTo>
                <a:lnTo>
                  <a:pt x="196403" y="324283"/>
                </a:lnTo>
                <a:lnTo>
                  <a:pt x="189590" y="328164"/>
                </a:lnTo>
                <a:lnTo>
                  <a:pt x="180924" y="331586"/>
                </a:lnTo>
                <a:lnTo>
                  <a:pt x="170594" y="334025"/>
                </a:lnTo>
                <a:lnTo>
                  <a:pt x="158790" y="334954"/>
                </a:lnTo>
                <a:lnTo>
                  <a:pt x="263749" y="334954"/>
                </a:lnTo>
                <a:lnTo>
                  <a:pt x="276779" y="319639"/>
                </a:lnTo>
                <a:lnTo>
                  <a:pt x="282989" y="308379"/>
                </a:lnTo>
                <a:close/>
              </a:path>
              <a:path w="303529" h="385444">
                <a:moveTo>
                  <a:pt x="161321" y="182496"/>
                </a:moveTo>
                <a:lnTo>
                  <a:pt x="122643" y="202689"/>
                </a:lnTo>
                <a:lnTo>
                  <a:pt x="112675" y="228620"/>
                </a:lnTo>
                <a:lnTo>
                  <a:pt x="183214" y="228620"/>
                </a:lnTo>
                <a:lnTo>
                  <a:pt x="183214" y="241278"/>
                </a:lnTo>
                <a:lnTo>
                  <a:pt x="110322" y="241278"/>
                </a:lnTo>
                <a:lnTo>
                  <a:pt x="110141" y="244533"/>
                </a:lnTo>
                <a:lnTo>
                  <a:pt x="109779" y="248319"/>
                </a:lnTo>
                <a:lnTo>
                  <a:pt x="109779" y="256468"/>
                </a:lnTo>
                <a:lnTo>
                  <a:pt x="183214" y="256468"/>
                </a:lnTo>
                <a:lnTo>
                  <a:pt x="183214" y="268934"/>
                </a:lnTo>
                <a:lnTo>
                  <a:pt x="111588" y="268934"/>
                </a:lnTo>
                <a:lnTo>
                  <a:pt x="113638" y="279223"/>
                </a:lnTo>
                <a:lnTo>
                  <a:pt x="141791" y="313030"/>
                </a:lnTo>
                <a:lnTo>
                  <a:pt x="161321" y="316697"/>
                </a:lnTo>
                <a:lnTo>
                  <a:pt x="170956" y="315855"/>
                </a:lnTo>
                <a:lnTo>
                  <a:pt x="179540" y="313759"/>
                </a:lnTo>
                <a:lnTo>
                  <a:pt x="186700" y="311052"/>
                </a:lnTo>
                <a:lnTo>
                  <a:pt x="192063" y="308379"/>
                </a:lnTo>
                <a:lnTo>
                  <a:pt x="282989" y="308379"/>
                </a:lnTo>
                <a:lnTo>
                  <a:pt x="291409" y="293113"/>
                </a:lnTo>
                <a:lnTo>
                  <a:pt x="300411" y="264176"/>
                </a:lnTo>
                <a:lnTo>
                  <a:pt x="303480" y="233490"/>
                </a:lnTo>
                <a:lnTo>
                  <a:pt x="300544" y="203659"/>
                </a:lnTo>
                <a:lnTo>
                  <a:pt x="296243" y="189536"/>
                </a:lnTo>
                <a:lnTo>
                  <a:pt x="189531" y="189536"/>
                </a:lnTo>
                <a:lnTo>
                  <a:pt x="184062" y="186839"/>
                </a:lnTo>
                <a:lnTo>
                  <a:pt x="177334" y="184596"/>
                </a:lnTo>
                <a:lnTo>
                  <a:pt x="169652" y="183063"/>
                </a:lnTo>
                <a:lnTo>
                  <a:pt x="161321" y="182496"/>
                </a:lnTo>
                <a:close/>
              </a:path>
              <a:path w="303529" h="385444">
                <a:moveTo>
                  <a:pt x="286239" y="164774"/>
                </a:moveTo>
                <a:lnTo>
                  <a:pt x="160960" y="164774"/>
                </a:lnTo>
                <a:lnTo>
                  <a:pt x="171562" y="165511"/>
                </a:lnTo>
                <a:lnTo>
                  <a:pt x="180770" y="167417"/>
                </a:lnTo>
                <a:lnTo>
                  <a:pt x="188481" y="170033"/>
                </a:lnTo>
                <a:lnTo>
                  <a:pt x="194595" y="172899"/>
                </a:lnTo>
                <a:lnTo>
                  <a:pt x="189531" y="189536"/>
                </a:lnTo>
                <a:lnTo>
                  <a:pt x="296243" y="189536"/>
                </a:lnTo>
                <a:lnTo>
                  <a:pt x="291928" y="175368"/>
                </a:lnTo>
                <a:lnTo>
                  <a:pt x="286239" y="164774"/>
                </a:lnTo>
                <a:close/>
              </a:path>
              <a:path w="303529" h="385444">
                <a:moveTo>
                  <a:pt x="258802" y="126052"/>
                </a:moveTo>
                <a:lnTo>
                  <a:pt x="245059" y="140157"/>
                </a:lnTo>
                <a:lnTo>
                  <a:pt x="270411" y="140157"/>
                </a:lnTo>
                <a:lnTo>
                  <a:pt x="258802" y="126052"/>
                </a:lnTo>
                <a:close/>
              </a:path>
            </a:pathLst>
          </a:custGeom>
          <a:solidFill>
            <a:srgbClr val="85A49E"/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FCF985C6-DA98-4E37-BE3D-B1BF1319A50B}"/>
              </a:ext>
            </a:extLst>
          </p:cNvPr>
          <p:cNvSpPr/>
          <p:nvPr/>
        </p:nvSpPr>
        <p:spPr>
          <a:xfrm>
            <a:off x="10454640" y="1963005"/>
            <a:ext cx="466852" cy="4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7C5073EE-B241-41D6-B3C8-F8C147C7301E}"/>
              </a:ext>
            </a:extLst>
          </p:cNvPr>
          <p:cNvSpPr/>
          <p:nvPr/>
        </p:nvSpPr>
        <p:spPr>
          <a:xfrm>
            <a:off x="10547958" y="2054404"/>
            <a:ext cx="872067" cy="873760"/>
          </a:xfrm>
          <a:custGeom>
            <a:avLst/>
            <a:gdLst/>
            <a:ahLst/>
            <a:cxnLst/>
            <a:rect l="l" t="t" r="r" b="b"/>
            <a:pathLst>
              <a:path w="654050" h="655319">
                <a:moveTo>
                  <a:pt x="303479" y="71247"/>
                </a:moveTo>
                <a:lnTo>
                  <a:pt x="301104" y="59512"/>
                </a:lnTo>
                <a:lnTo>
                  <a:pt x="300723" y="57607"/>
                </a:lnTo>
                <a:lnTo>
                  <a:pt x="293192" y="46456"/>
                </a:lnTo>
                <a:lnTo>
                  <a:pt x="282041" y="38938"/>
                </a:lnTo>
                <a:lnTo>
                  <a:pt x="280149" y="38557"/>
                </a:lnTo>
                <a:lnTo>
                  <a:pt x="280149" y="64744"/>
                </a:lnTo>
                <a:lnTo>
                  <a:pt x="280149" y="77787"/>
                </a:lnTo>
                <a:lnTo>
                  <a:pt x="280149" y="217754"/>
                </a:lnTo>
                <a:lnTo>
                  <a:pt x="274916" y="223012"/>
                </a:lnTo>
                <a:lnTo>
                  <a:pt x="215404" y="223012"/>
                </a:lnTo>
                <a:lnTo>
                  <a:pt x="210146" y="217754"/>
                </a:lnTo>
                <a:lnTo>
                  <a:pt x="210146" y="204927"/>
                </a:lnTo>
                <a:lnTo>
                  <a:pt x="215404" y="199669"/>
                </a:lnTo>
                <a:lnTo>
                  <a:pt x="274916" y="199669"/>
                </a:lnTo>
                <a:lnTo>
                  <a:pt x="280149" y="204927"/>
                </a:lnTo>
                <a:lnTo>
                  <a:pt x="280149" y="171094"/>
                </a:lnTo>
                <a:lnTo>
                  <a:pt x="274916" y="176352"/>
                </a:lnTo>
                <a:lnTo>
                  <a:pt x="215404" y="176352"/>
                </a:lnTo>
                <a:lnTo>
                  <a:pt x="210146" y="171094"/>
                </a:lnTo>
                <a:lnTo>
                  <a:pt x="210146" y="158267"/>
                </a:lnTo>
                <a:lnTo>
                  <a:pt x="215404" y="153009"/>
                </a:lnTo>
                <a:lnTo>
                  <a:pt x="274916" y="153009"/>
                </a:lnTo>
                <a:lnTo>
                  <a:pt x="280149" y="158267"/>
                </a:lnTo>
                <a:lnTo>
                  <a:pt x="280149" y="124447"/>
                </a:lnTo>
                <a:lnTo>
                  <a:pt x="274916" y="129679"/>
                </a:lnTo>
                <a:lnTo>
                  <a:pt x="225171" y="129679"/>
                </a:lnTo>
                <a:lnTo>
                  <a:pt x="229870" y="128231"/>
                </a:lnTo>
                <a:lnTo>
                  <a:pt x="234378" y="126060"/>
                </a:lnTo>
                <a:lnTo>
                  <a:pt x="238353" y="122999"/>
                </a:lnTo>
                <a:lnTo>
                  <a:pt x="244335" y="118656"/>
                </a:lnTo>
                <a:lnTo>
                  <a:pt x="248678" y="112864"/>
                </a:lnTo>
                <a:lnTo>
                  <a:pt x="249809" y="110337"/>
                </a:lnTo>
                <a:lnTo>
                  <a:pt x="250812" y="108077"/>
                </a:lnTo>
                <a:lnTo>
                  <a:pt x="251574" y="106362"/>
                </a:lnTo>
                <a:lnTo>
                  <a:pt x="274916" y="106362"/>
                </a:lnTo>
                <a:lnTo>
                  <a:pt x="280149" y="111594"/>
                </a:lnTo>
                <a:lnTo>
                  <a:pt x="280149" y="77787"/>
                </a:lnTo>
                <a:lnTo>
                  <a:pt x="274916" y="83019"/>
                </a:lnTo>
                <a:lnTo>
                  <a:pt x="254825" y="83019"/>
                </a:lnTo>
                <a:lnTo>
                  <a:pt x="253746" y="75590"/>
                </a:lnTo>
                <a:lnTo>
                  <a:pt x="250850" y="68554"/>
                </a:lnTo>
                <a:lnTo>
                  <a:pt x="246151" y="62572"/>
                </a:lnTo>
                <a:lnTo>
                  <a:pt x="243611" y="59512"/>
                </a:lnTo>
                <a:lnTo>
                  <a:pt x="274916" y="59512"/>
                </a:lnTo>
                <a:lnTo>
                  <a:pt x="280149" y="64744"/>
                </a:lnTo>
                <a:lnTo>
                  <a:pt x="280149" y="38557"/>
                </a:lnTo>
                <a:lnTo>
                  <a:pt x="268401" y="36169"/>
                </a:lnTo>
                <a:lnTo>
                  <a:pt x="224980" y="36169"/>
                </a:lnTo>
                <a:lnTo>
                  <a:pt x="216852" y="26047"/>
                </a:lnTo>
                <a:lnTo>
                  <a:pt x="216255" y="25869"/>
                </a:lnTo>
                <a:lnTo>
                  <a:pt x="125691" y="0"/>
                </a:lnTo>
                <a:lnTo>
                  <a:pt x="54076" y="59512"/>
                </a:lnTo>
                <a:lnTo>
                  <a:pt x="0" y="59512"/>
                </a:lnTo>
                <a:lnTo>
                  <a:pt x="0" y="83019"/>
                </a:lnTo>
                <a:lnTo>
                  <a:pt x="62572" y="83019"/>
                </a:lnTo>
                <a:lnTo>
                  <a:pt x="131114" y="25869"/>
                </a:lnTo>
                <a:lnTo>
                  <a:pt x="203276" y="46494"/>
                </a:lnTo>
                <a:lnTo>
                  <a:pt x="227876" y="77228"/>
                </a:lnTo>
                <a:lnTo>
                  <a:pt x="231127" y="81216"/>
                </a:lnTo>
                <a:lnTo>
                  <a:pt x="232575" y="86271"/>
                </a:lnTo>
                <a:lnTo>
                  <a:pt x="231851" y="91528"/>
                </a:lnTo>
                <a:lnTo>
                  <a:pt x="231317" y="96596"/>
                </a:lnTo>
                <a:lnTo>
                  <a:pt x="228600" y="101295"/>
                </a:lnTo>
                <a:lnTo>
                  <a:pt x="224447" y="104355"/>
                </a:lnTo>
                <a:lnTo>
                  <a:pt x="218287" y="107391"/>
                </a:lnTo>
                <a:lnTo>
                  <a:pt x="211620" y="108077"/>
                </a:lnTo>
                <a:lnTo>
                  <a:pt x="205143" y="106451"/>
                </a:lnTo>
                <a:lnTo>
                  <a:pt x="199491" y="102552"/>
                </a:lnTo>
                <a:lnTo>
                  <a:pt x="175983" y="79044"/>
                </a:lnTo>
                <a:lnTo>
                  <a:pt x="109410" y="132207"/>
                </a:lnTo>
                <a:lnTo>
                  <a:pt x="124066" y="150482"/>
                </a:lnTo>
                <a:lnTo>
                  <a:pt x="174180" y="110337"/>
                </a:lnTo>
                <a:lnTo>
                  <a:pt x="184302" y="120269"/>
                </a:lnTo>
                <a:lnTo>
                  <a:pt x="187198" y="122440"/>
                </a:lnTo>
                <a:lnTo>
                  <a:pt x="187921" y="130949"/>
                </a:lnTo>
                <a:lnTo>
                  <a:pt x="191173" y="136017"/>
                </a:lnTo>
                <a:lnTo>
                  <a:pt x="195872" y="141249"/>
                </a:lnTo>
                <a:lnTo>
                  <a:pt x="190258" y="147586"/>
                </a:lnTo>
                <a:lnTo>
                  <a:pt x="186829" y="155714"/>
                </a:lnTo>
                <a:lnTo>
                  <a:pt x="186829" y="173621"/>
                </a:lnTo>
                <a:lnTo>
                  <a:pt x="190258" y="181775"/>
                </a:lnTo>
                <a:lnTo>
                  <a:pt x="195872" y="188099"/>
                </a:lnTo>
                <a:lnTo>
                  <a:pt x="190258" y="194246"/>
                </a:lnTo>
                <a:lnTo>
                  <a:pt x="186829" y="202387"/>
                </a:lnTo>
                <a:lnTo>
                  <a:pt x="186829" y="211429"/>
                </a:lnTo>
                <a:lnTo>
                  <a:pt x="189560" y="224980"/>
                </a:lnTo>
                <a:lnTo>
                  <a:pt x="197027" y="236080"/>
                </a:lnTo>
                <a:lnTo>
                  <a:pt x="208114" y="243586"/>
                </a:lnTo>
                <a:lnTo>
                  <a:pt x="221716" y="246341"/>
                </a:lnTo>
                <a:lnTo>
                  <a:pt x="268401" y="246341"/>
                </a:lnTo>
                <a:lnTo>
                  <a:pt x="282041" y="243586"/>
                </a:lnTo>
                <a:lnTo>
                  <a:pt x="293192" y="236080"/>
                </a:lnTo>
                <a:lnTo>
                  <a:pt x="300723" y="224980"/>
                </a:lnTo>
                <a:lnTo>
                  <a:pt x="301117" y="223012"/>
                </a:lnTo>
                <a:lnTo>
                  <a:pt x="303479" y="211429"/>
                </a:lnTo>
                <a:lnTo>
                  <a:pt x="303479" y="202387"/>
                </a:lnTo>
                <a:lnTo>
                  <a:pt x="302336" y="199669"/>
                </a:lnTo>
                <a:lnTo>
                  <a:pt x="300037" y="194246"/>
                </a:lnTo>
                <a:lnTo>
                  <a:pt x="294436" y="188099"/>
                </a:lnTo>
                <a:lnTo>
                  <a:pt x="300037" y="181775"/>
                </a:lnTo>
                <a:lnTo>
                  <a:pt x="302336" y="176352"/>
                </a:lnTo>
                <a:lnTo>
                  <a:pt x="303479" y="173621"/>
                </a:lnTo>
                <a:lnTo>
                  <a:pt x="303479" y="155714"/>
                </a:lnTo>
                <a:lnTo>
                  <a:pt x="302336" y="153009"/>
                </a:lnTo>
                <a:lnTo>
                  <a:pt x="300037" y="147586"/>
                </a:lnTo>
                <a:lnTo>
                  <a:pt x="294436" y="141249"/>
                </a:lnTo>
                <a:lnTo>
                  <a:pt x="300037" y="135102"/>
                </a:lnTo>
                <a:lnTo>
                  <a:pt x="302336" y="129679"/>
                </a:lnTo>
                <a:lnTo>
                  <a:pt x="303479" y="126974"/>
                </a:lnTo>
                <a:lnTo>
                  <a:pt x="303479" y="109054"/>
                </a:lnTo>
                <a:lnTo>
                  <a:pt x="302336" y="106362"/>
                </a:lnTo>
                <a:lnTo>
                  <a:pt x="300037" y="100926"/>
                </a:lnTo>
                <a:lnTo>
                  <a:pt x="294436" y="94589"/>
                </a:lnTo>
                <a:lnTo>
                  <a:pt x="300037" y="88442"/>
                </a:lnTo>
                <a:lnTo>
                  <a:pt x="302336" y="83019"/>
                </a:lnTo>
                <a:lnTo>
                  <a:pt x="303479" y="80314"/>
                </a:lnTo>
                <a:lnTo>
                  <a:pt x="303479" y="71247"/>
                </a:lnTo>
                <a:close/>
              </a:path>
              <a:path w="654050" h="655319">
                <a:moveTo>
                  <a:pt x="653821" y="479831"/>
                </a:moveTo>
                <a:lnTo>
                  <a:pt x="630478" y="479831"/>
                </a:lnTo>
                <a:lnTo>
                  <a:pt x="630478" y="503161"/>
                </a:lnTo>
                <a:lnTo>
                  <a:pt x="630478" y="631571"/>
                </a:lnTo>
                <a:lnTo>
                  <a:pt x="595401" y="631571"/>
                </a:lnTo>
                <a:lnTo>
                  <a:pt x="595401" y="622528"/>
                </a:lnTo>
                <a:lnTo>
                  <a:pt x="595401" y="608241"/>
                </a:lnTo>
                <a:lnTo>
                  <a:pt x="595401" y="514908"/>
                </a:lnTo>
                <a:lnTo>
                  <a:pt x="595401" y="503161"/>
                </a:lnTo>
                <a:lnTo>
                  <a:pt x="630478" y="503161"/>
                </a:lnTo>
                <a:lnTo>
                  <a:pt x="630478" y="479831"/>
                </a:lnTo>
                <a:lnTo>
                  <a:pt x="572058" y="479831"/>
                </a:lnTo>
                <a:lnTo>
                  <a:pt x="572058" y="514908"/>
                </a:lnTo>
                <a:lnTo>
                  <a:pt x="572058" y="538238"/>
                </a:lnTo>
                <a:lnTo>
                  <a:pt x="572058" y="598652"/>
                </a:lnTo>
                <a:lnTo>
                  <a:pt x="524129" y="608241"/>
                </a:lnTo>
                <a:lnTo>
                  <a:pt x="374726" y="608241"/>
                </a:lnTo>
                <a:lnTo>
                  <a:pt x="260616" y="585444"/>
                </a:lnTo>
                <a:lnTo>
                  <a:pt x="204368" y="557771"/>
                </a:lnTo>
                <a:lnTo>
                  <a:pt x="199491" y="555244"/>
                </a:lnTo>
                <a:lnTo>
                  <a:pt x="197319" y="549452"/>
                </a:lnTo>
                <a:lnTo>
                  <a:pt x="199656" y="544398"/>
                </a:lnTo>
                <a:lnTo>
                  <a:pt x="200748" y="541858"/>
                </a:lnTo>
                <a:lnTo>
                  <a:pt x="202920" y="539877"/>
                </a:lnTo>
                <a:lnTo>
                  <a:pt x="208343" y="538060"/>
                </a:lnTo>
                <a:lnTo>
                  <a:pt x="211239" y="538238"/>
                </a:lnTo>
                <a:lnTo>
                  <a:pt x="213766" y="539686"/>
                </a:lnTo>
                <a:lnTo>
                  <a:pt x="253746" y="561568"/>
                </a:lnTo>
                <a:lnTo>
                  <a:pt x="364604" y="561568"/>
                </a:lnTo>
                <a:lnTo>
                  <a:pt x="410730" y="538607"/>
                </a:lnTo>
                <a:lnTo>
                  <a:pt x="410044" y="538238"/>
                </a:lnTo>
                <a:lnTo>
                  <a:pt x="409714" y="538060"/>
                </a:lnTo>
                <a:lnTo>
                  <a:pt x="340017" y="500989"/>
                </a:lnTo>
                <a:lnTo>
                  <a:pt x="337477" y="494842"/>
                </a:lnTo>
                <a:lnTo>
                  <a:pt x="339293" y="488873"/>
                </a:lnTo>
                <a:lnTo>
                  <a:pt x="340207" y="485609"/>
                </a:lnTo>
                <a:lnTo>
                  <a:pt x="342544" y="482904"/>
                </a:lnTo>
                <a:lnTo>
                  <a:pt x="348691" y="479640"/>
                </a:lnTo>
                <a:lnTo>
                  <a:pt x="352310" y="479463"/>
                </a:lnTo>
                <a:lnTo>
                  <a:pt x="355561" y="480542"/>
                </a:lnTo>
                <a:lnTo>
                  <a:pt x="449986" y="513829"/>
                </a:lnTo>
                <a:lnTo>
                  <a:pt x="486676" y="538238"/>
                </a:lnTo>
                <a:lnTo>
                  <a:pt x="572058" y="538238"/>
                </a:lnTo>
                <a:lnTo>
                  <a:pt x="572058" y="514908"/>
                </a:lnTo>
                <a:lnTo>
                  <a:pt x="493737" y="514908"/>
                </a:lnTo>
                <a:lnTo>
                  <a:pt x="461721" y="493572"/>
                </a:lnTo>
                <a:lnTo>
                  <a:pt x="421970" y="479463"/>
                </a:lnTo>
                <a:lnTo>
                  <a:pt x="363347" y="458660"/>
                </a:lnTo>
                <a:lnTo>
                  <a:pt x="356222" y="456933"/>
                </a:lnTo>
                <a:lnTo>
                  <a:pt x="349034" y="456653"/>
                </a:lnTo>
                <a:lnTo>
                  <a:pt x="341960" y="457822"/>
                </a:lnTo>
                <a:lnTo>
                  <a:pt x="315569" y="493395"/>
                </a:lnTo>
                <a:lnTo>
                  <a:pt x="315493" y="494842"/>
                </a:lnTo>
                <a:lnTo>
                  <a:pt x="318173" y="506450"/>
                </a:lnTo>
                <a:lnTo>
                  <a:pt x="324650" y="516763"/>
                </a:lnTo>
                <a:lnTo>
                  <a:pt x="334416" y="524497"/>
                </a:lnTo>
                <a:lnTo>
                  <a:pt x="359740" y="537883"/>
                </a:lnTo>
                <a:lnTo>
                  <a:pt x="323011" y="538060"/>
                </a:lnTo>
                <a:lnTo>
                  <a:pt x="308330" y="501523"/>
                </a:lnTo>
                <a:lnTo>
                  <a:pt x="307822" y="500265"/>
                </a:lnTo>
                <a:lnTo>
                  <a:pt x="302945" y="491883"/>
                </a:lnTo>
                <a:lnTo>
                  <a:pt x="297865" y="487172"/>
                </a:lnTo>
                <a:lnTo>
                  <a:pt x="297865" y="538060"/>
                </a:lnTo>
                <a:lnTo>
                  <a:pt x="276885" y="538238"/>
                </a:lnTo>
                <a:lnTo>
                  <a:pt x="276821" y="538060"/>
                </a:lnTo>
                <a:lnTo>
                  <a:pt x="275170" y="533184"/>
                </a:lnTo>
                <a:lnTo>
                  <a:pt x="269011" y="514908"/>
                </a:lnTo>
                <a:lnTo>
                  <a:pt x="268211" y="512381"/>
                </a:lnTo>
                <a:lnTo>
                  <a:pt x="268566" y="509485"/>
                </a:lnTo>
                <a:lnTo>
                  <a:pt x="270383" y="506958"/>
                </a:lnTo>
                <a:lnTo>
                  <a:pt x="274193" y="501523"/>
                </a:lnTo>
                <a:lnTo>
                  <a:pt x="283756" y="502793"/>
                </a:lnTo>
                <a:lnTo>
                  <a:pt x="286296" y="508939"/>
                </a:lnTo>
                <a:lnTo>
                  <a:pt x="297865" y="538060"/>
                </a:lnTo>
                <a:lnTo>
                  <a:pt x="297865" y="487172"/>
                </a:lnTo>
                <a:lnTo>
                  <a:pt x="295998" y="485432"/>
                </a:lnTo>
                <a:lnTo>
                  <a:pt x="287451" y="481291"/>
                </a:lnTo>
                <a:lnTo>
                  <a:pt x="277799" y="479831"/>
                </a:lnTo>
                <a:lnTo>
                  <a:pt x="270116" y="480745"/>
                </a:lnTo>
                <a:lnTo>
                  <a:pt x="245452" y="515340"/>
                </a:lnTo>
                <a:lnTo>
                  <a:pt x="247040" y="522693"/>
                </a:lnTo>
                <a:lnTo>
                  <a:pt x="250482" y="533184"/>
                </a:lnTo>
                <a:lnTo>
                  <a:pt x="224980" y="519252"/>
                </a:lnTo>
                <a:lnTo>
                  <a:pt x="218528" y="516547"/>
                </a:lnTo>
                <a:lnTo>
                  <a:pt x="211810" y="515226"/>
                </a:lnTo>
                <a:lnTo>
                  <a:pt x="204965" y="515340"/>
                </a:lnTo>
                <a:lnTo>
                  <a:pt x="175285" y="547471"/>
                </a:lnTo>
                <a:lnTo>
                  <a:pt x="177241" y="559879"/>
                </a:lnTo>
                <a:lnTo>
                  <a:pt x="251574" y="607148"/>
                </a:lnTo>
                <a:lnTo>
                  <a:pt x="371309" y="631380"/>
                </a:lnTo>
                <a:lnTo>
                  <a:pt x="526491" y="631571"/>
                </a:lnTo>
                <a:lnTo>
                  <a:pt x="572058" y="622528"/>
                </a:lnTo>
                <a:lnTo>
                  <a:pt x="572058" y="655078"/>
                </a:lnTo>
                <a:lnTo>
                  <a:pt x="653821" y="655078"/>
                </a:lnTo>
                <a:lnTo>
                  <a:pt x="653821" y="631571"/>
                </a:lnTo>
                <a:lnTo>
                  <a:pt x="653821" y="503161"/>
                </a:lnTo>
                <a:lnTo>
                  <a:pt x="653821" y="479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50" name="object 51">
            <a:extLst>
              <a:ext uri="{FF2B5EF4-FFF2-40B4-BE49-F238E27FC236}">
                <a16:creationId xmlns:a16="http://schemas.microsoft.com/office/drawing/2014/main" id="{4C13C1F7-8137-4BA6-B8FF-F38E6188B937}"/>
              </a:ext>
            </a:extLst>
          </p:cNvPr>
          <p:cNvSpPr txBox="1"/>
          <p:nvPr/>
        </p:nvSpPr>
        <p:spPr>
          <a:xfrm>
            <a:off x="10048748" y="3595623"/>
            <a:ext cx="1838899" cy="7925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933" marR="247214" lvl="0" indent="0" algn="ctr" defTabSz="121914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SACE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garantisce 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un’assistenza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6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360° 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nel</a:t>
            </a:r>
            <a:r>
              <a:rPr kumimoji="0" sz="1200" b="1" i="0" u="none" strike="noStrike" kern="1200" cap="none" spc="-2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7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successivo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indennizzo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delle</a:t>
            </a:r>
            <a:r>
              <a:rPr kumimoji="0" sz="1200" b="1" i="0" u="none" strike="noStrike" kern="1200" cap="none" spc="-152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perdite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subite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51" name="object 52">
            <a:extLst>
              <a:ext uri="{FF2B5EF4-FFF2-40B4-BE49-F238E27FC236}">
                <a16:creationId xmlns:a16="http://schemas.microsoft.com/office/drawing/2014/main" id="{C3197E59-5643-4AEB-B995-6F410C7EA6DE}"/>
              </a:ext>
            </a:extLst>
          </p:cNvPr>
          <p:cNvSpPr txBox="1"/>
          <p:nvPr/>
        </p:nvSpPr>
        <p:spPr>
          <a:xfrm>
            <a:off x="2913264" y="3527736"/>
            <a:ext cx="1719580" cy="4970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933" marR="6773" lvl="0" indent="0" algn="l" defTabSz="1219140" rtl="0" eaLnBrk="1" fontAlgn="auto" latinLnBrk="0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SACE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offre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una  copertura del rischio</a:t>
            </a:r>
            <a:r>
              <a:rPr kumimoji="0" sz="1200" b="1" i="0" u="none" strike="noStrike" kern="1200" cap="none" spc="-173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di  credito fino al</a:t>
            </a:r>
            <a:r>
              <a:rPr kumimoji="0" sz="1200" b="1" i="0" u="none" strike="noStrike" kern="1200" cap="none" spc="-6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cs typeface="Arial"/>
              </a:rPr>
              <a:t>100</a:t>
            </a: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%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52" name="object 53">
            <a:extLst>
              <a:ext uri="{FF2B5EF4-FFF2-40B4-BE49-F238E27FC236}">
                <a16:creationId xmlns:a16="http://schemas.microsoft.com/office/drawing/2014/main" id="{2E9687F9-0072-4B23-AE68-8ECAFBB93223}"/>
              </a:ext>
            </a:extLst>
          </p:cNvPr>
          <p:cNvSpPr txBox="1"/>
          <p:nvPr/>
        </p:nvSpPr>
        <p:spPr>
          <a:xfrm>
            <a:off x="7532609" y="3603394"/>
            <a:ext cx="2177519" cy="19220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933" marR="6773" lvl="0" indent="0" algn="l" defTabSz="1219140" rtl="0" eaLnBrk="1" fontAlgn="auto" latinLnBrk="0" hangingPunct="1">
              <a:lnSpc>
                <a:spcPct val="801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SACE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pone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particolare</a:t>
            </a:r>
            <a:r>
              <a:rPr kumimoji="0" sz="1200" b="1" i="0" u="none" strike="noStrike" kern="1200" cap="none" spc="-14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attenzione  nella gestione del 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Recupero</a:t>
            </a:r>
            <a:r>
              <a:rPr kumimoji="0" lang="it-IT" sz="1200" b="1" i="0" u="none" strike="noStrike" kern="1200" cap="none" spc="-2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Crediti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6933" marR="0" lvl="0" indent="0" algn="ctr" defTabSz="1219140" rtl="0" eaLnBrk="1" fontAlgn="auto" latinLnBrk="0" hangingPunct="1">
              <a:lnSpc>
                <a:spcPts val="1292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sng" strike="noStrike" kern="1200" cap="none" spc="-7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Garantisce</a:t>
            </a:r>
            <a:r>
              <a:rPr kumimoji="0" lang="it-IT" sz="1200" b="0" i="0" u="sng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all’assicurato</a:t>
            </a:r>
            <a:r>
              <a:rPr kumimoji="0" sz="1200" b="1" i="0" u="sng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:</a:t>
            </a:r>
            <a:endParaRPr kumimoji="0" sz="1200" b="0" i="0" u="sng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187105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Rete specializzata di  agenzie di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recupero  e di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legali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187105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Servizi di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recupero</a:t>
            </a:r>
            <a:r>
              <a:rPr kumimoji="0" lang="it-IT" sz="1200" b="0" i="0" u="none" strike="noStrike" kern="1200" cap="none" spc="-10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crediti  </a:t>
            </a:r>
            <a:r>
              <a:rPr kumimoji="0" lang="it-IT" sz="1200" b="0" i="0" u="none" strike="noStrike" kern="1200" cap="none" spc="-7" normalizeH="0" baseline="0" noProof="0" dirty="0" err="1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pre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post</a:t>
            </a:r>
            <a:r>
              <a:rPr kumimoji="0" lang="it-IT" sz="1200" b="0" i="0" u="none" strike="noStrike" kern="1200" cap="none" spc="-4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 </a:t>
            </a:r>
            <a:r>
              <a:rPr kumimoji="0" lang="it-IT" sz="1200" b="0" i="0" u="none" strike="noStrike" kern="1200" cap="none" spc="-7" normalizeH="0" baseline="0" noProof="0" dirty="0">
                <a:ln>
                  <a:noFill/>
                </a:ln>
                <a:solidFill>
                  <a:srgbClr val="421152"/>
                </a:solidFill>
                <a:effectLst/>
                <a:uLnTx/>
                <a:uFillTx/>
                <a:latin typeface="Exo 2 SemiBold"/>
                <a:ea typeface="+mn-ea"/>
                <a:cs typeface="Arial"/>
              </a:rPr>
              <a:t>liquidazione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  <a:p>
            <a:pPr marL="188383" marR="187105" lvl="0" indent="-171450" algn="l" defTabSz="1219140" rtl="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65945D35-A194-4715-A661-5B9BD1C150F6}"/>
              </a:ext>
            </a:extLst>
          </p:cNvPr>
          <p:cNvSpPr/>
          <p:nvPr/>
        </p:nvSpPr>
        <p:spPr>
          <a:xfrm>
            <a:off x="238779" y="4675769"/>
            <a:ext cx="1980353" cy="0"/>
          </a:xfrm>
          <a:custGeom>
            <a:avLst/>
            <a:gdLst/>
            <a:ahLst/>
            <a:cxnLst/>
            <a:rect l="l" t="t" r="r" b="b"/>
            <a:pathLst>
              <a:path w="1485265">
                <a:moveTo>
                  <a:pt x="0" y="0"/>
                </a:moveTo>
                <a:lnTo>
                  <a:pt x="1484884" y="0"/>
                </a:lnTo>
              </a:path>
            </a:pathLst>
          </a:custGeom>
          <a:ln w="12192">
            <a:solidFill>
              <a:srgbClr val="5B5B5B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57" name="object 55">
            <a:extLst>
              <a:ext uri="{FF2B5EF4-FFF2-40B4-BE49-F238E27FC236}">
                <a16:creationId xmlns:a16="http://schemas.microsoft.com/office/drawing/2014/main" id="{7EC83B62-E4A5-492E-8654-3007A5C34F51}"/>
              </a:ext>
            </a:extLst>
          </p:cNvPr>
          <p:cNvSpPr/>
          <p:nvPr/>
        </p:nvSpPr>
        <p:spPr>
          <a:xfrm>
            <a:off x="238779" y="5042961"/>
            <a:ext cx="1980353" cy="0"/>
          </a:xfrm>
          <a:custGeom>
            <a:avLst/>
            <a:gdLst/>
            <a:ahLst/>
            <a:cxnLst/>
            <a:rect l="l" t="t" r="r" b="b"/>
            <a:pathLst>
              <a:path w="1485265">
                <a:moveTo>
                  <a:pt x="0" y="0"/>
                </a:moveTo>
                <a:lnTo>
                  <a:pt x="1484884" y="0"/>
                </a:lnTo>
              </a:path>
            </a:pathLst>
          </a:custGeom>
          <a:ln w="12192">
            <a:solidFill>
              <a:srgbClr val="5B5B5B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639DD641-EE04-4B96-80BF-B1819B5C16F8}"/>
              </a:ext>
            </a:extLst>
          </p:cNvPr>
          <p:cNvSpPr/>
          <p:nvPr/>
        </p:nvSpPr>
        <p:spPr>
          <a:xfrm>
            <a:off x="238779" y="5428563"/>
            <a:ext cx="1980353" cy="0"/>
          </a:xfrm>
          <a:custGeom>
            <a:avLst/>
            <a:gdLst/>
            <a:ahLst/>
            <a:cxnLst/>
            <a:rect l="l" t="t" r="r" b="b"/>
            <a:pathLst>
              <a:path w="1485265">
                <a:moveTo>
                  <a:pt x="0" y="0"/>
                </a:moveTo>
                <a:lnTo>
                  <a:pt x="1484884" y="0"/>
                </a:lnTo>
              </a:path>
            </a:pathLst>
          </a:custGeom>
          <a:ln w="12192">
            <a:solidFill>
              <a:srgbClr val="5B5B5B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59" name="object 55">
            <a:extLst>
              <a:ext uri="{FF2B5EF4-FFF2-40B4-BE49-F238E27FC236}">
                <a16:creationId xmlns:a16="http://schemas.microsoft.com/office/drawing/2014/main" id="{1CFAB81F-DB5C-4168-B6EA-795745B4F5B5}"/>
              </a:ext>
            </a:extLst>
          </p:cNvPr>
          <p:cNvSpPr/>
          <p:nvPr/>
        </p:nvSpPr>
        <p:spPr>
          <a:xfrm>
            <a:off x="238779" y="5986000"/>
            <a:ext cx="1980353" cy="0"/>
          </a:xfrm>
          <a:custGeom>
            <a:avLst/>
            <a:gdLst/>
            <a:ahLst/>
            <a:cxnLst/>
            <a:rect l="l" t="t" r="r" b="b"/>
            <a:pathLst>
              <a:path w="1485265">
                <a:moveTo>
                  <a:pt x="0" y="0"/>
                </a:moveTo>
                <a:lnTo>
                  <a:pt x="1484884" y="0"/>
                </a:lnTo>
              </a:path>
            </a:pathLst>
          </a:custGeom>
          <a:ln w="12192">
            <a:solidFill>
              <a:srgbClr val="5B5B5B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4BDAD1F2-4982-406A-9398-C6F745C17321}"/>
              </a:ext>
            </a:extLst>
          </p:cNvPr>
          <p:cNvSpPr/>
          <p:nvPr/>
        </p:nvSpPr>
        <p:spPr>
          <a:xfrm>
            <a:off x="7576291" y="4935565"/>
            <a:ext cx="1980353" cy="0"/>
          </a:xfrm>
          <a:custGeom>
            <a:avLst/>
            <a:gdLst/>
            <a:ahLst/>
            <a:cxnLst/>
            <a:rect l="l" t="t" r="r" b="b"/>
            <a:pathLst>
              <a:path w="1485265">
                <a:moveTo>
                  <a:pt x="0" y="0"/>
                </a:moveTo>
                <a:lnTo>
                  <a:pt x="1484884" y="0"/>
                </a:lnTo>
              </a:path>
            </a:pathLst>
          </a:custGeom>
          <a:ln w="12192">
            <a:solidFill>
              <a:srgbClr val="5B5B5B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21152"/>
              </a:solidFill>
              <a:effectLst/>
              <a:uLnTx/>
              <a:uFillTx/>
              <a:latin typeface="Exo 2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75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421152"/>
      </a:dk1>
      <a:lt1>
        <a:srgbClr val="FFFFFF"/>
      </a:lt1>
      <a:dk2>
        <a:srgbClr val="A7A7A7"/>
      </a:dk2>
      <a:lt2>
        <a:srgbClr val="535353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35B6B4"/>
      </a:accent6>
      <a:hlink>
        <a:srgbClr val="0000FF"/>
      </a:hlink>
      <a:folHlink>
        <a:srgbClr val="FF00FF"/>
      </a:folHlink>
    </a:clrScheme>
    <a:fontScheme name="Office Theme">
      <a:majorFont>
        <a:latin typeface="Exo 2 Regular ExtraLight"/>
        <a:ea typeface="Exo 2 Regular ExtraLight"/>
        <a:cs typeface="Exo 2 Regular ExtraLight"/>
      </a:majorFont>
      <a:minorFont>
        <a:latin typeface="Exo 2 Regular SemiBold"/>
        <a:ea typeface="Exo 2 Regular SemiBold"/>
        <a:cs typeface="Exo 2 Regular Semi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ACE 2023">
      <a:dk1>
        <a:srgbClr val="421152"/>
      </a:dk1>
      <a:lt1>
        <a:srgbClr val="FFFFFF"/>
      </a:lt1>
      <a:dk2>
        <a:srgbClr val="421152"/>
      </a:dk2>
      <a:lt2>
        <a:srgbClr val="FEFFFE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764D88"/>
      </a:accent6>
      <a:hlink>
        <a:srgbClr val="25B4B1"/>
      </a:hlink>
      <a:folHlink>
        <a:srgbClr val="ADDBE2"/>
      </a:folHlink>
    </a:clrScheme>
    <a:fontScheme name="Exo">
      <a:majorFont>
        <a:latin typeface="Exo 2 SemiBold"/>
        <a:ea typeface=""/>
        <a:cs typeface=""/>
      </a:majorFont>
      <a:minorFont>
        <a:latin typeface="Exo 2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ACE 2023">
      <a:dk1>
        <a:srgbClr val="421152"/>
      </a:dk1>
      <a:lt1>
        <a:srgbClr val="FFFFFF"/>
      </a:lt1>
      <a:dk2>
        <a:srgbClr val="421152"/>
      </a:dk2>
      <a:lt2>
        <a:srgbClr val="FEFFFE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764D88"/>
      </a:accent6>
      <a:hlink>
        <a:srgbClr val="25B4B1"/>
      </a:hlink>
      <a:folHlink>
        <a:srgbClr val="ADDBE2"/>
      </a:folHlink>
    </a:clrScheme>
    <a:fontScheme name="Exo">
      <a:majorFont>
        <a:latin typeface="Exo 2 SemiBold"/>
        <a:ea typeface=""/>
        <a:cs typeface=""/>
      </a:majorFont>
      <a:minorFont>
        <a:latin typeface="Exo 2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SACE 2023">
      <a:dk1>
        <a:srgbClr val="421152"/>
      </a:dk1>
      <a:lt1>
        <a:srgbClr val="FFFFFF"/>
      </a:lt1>
      <a:dk2>
        <a:srgbClr val="421152"/>
      </a:dk2>
      <a:lt2>
        <a:srgbClr val="FEFFFE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764D88"/>
      </a:accent6>
      <a:hlink>
        <a:srgbClr val="25B4B1"/>
      </a:hlink>
      <a:folHlink>
        <a:srgbClr val="ADDBE2"/>
      </a:folHlink>
    </a:clrScheme>
    <a:fontScheme name="Exo">
      <a:majorFont>
        <a:latin typeface="Exo 2 SemiBold"/>
        <a:ea typeface=""/>
        <a:cs typeface=""/>
      </a:majorFont>
      <a:minorFont>
        <a:latin typeface="Exo 2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owerpoint 2023" id="{8408DFED-9EB3-48B8-800F-BD29D59DEAAD}" vid="{45937561-6520-43E0-9BB1-F5F587DE1F26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1550</Words>
  <Application>Microsoft Office PowerPoint</Application>
  <PresentationFormat>Widescreen</PresentationFormat>
  <Paragraphs>178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22</vt:i4>
      </vt:variant>
    </vt:vector>
  </HeadingPairs>
  <TitlesOfParts>
    <vt:vector size="44" baseType="lpstr">
      <vt:lpstr>Aptos</vt:lpstr>
      <vt:lpstr>Arial</vt:lpstr>
      <vt:lpstr>Arial</vt:lpstr>
      <vt:lpstr>Calibri</vt:lpstr>
      <vt:lpstr>Calibri Light</vt:lpstr>
      <vt:lpstr>Exo 2</vt:lpstr>
      <vt:lpstr>Exo 2 Black</vt:lpstr>
      <vt:lpstr>Exo 2 ExtraBold</vt:lpstr>
      <vt:lpstr>Exo 2 ExtraLight</vt:lpstr>
      <vt:lpstr>Exo 2 Light</vt:lpstr>
      <vt:lpstr>Exo 2 Medium</vt:lpstr>
      <vt:lpstr>Exo 2 Regular ExtraLight</vt:lpstr>
      <vt:lpstr>Exo 2 Regular SemiBold</vt:lpstr>
      <vt:lpstr>Exo 2 SemiBold</vt:lpstr>
      <vt:lpstr>Source Sans Pro</vt:lpstr>
      <vt:lpstr>Source Sans Pro SemiBold</vt:lpstr>
      <vt:lpstr>Symbol</vt:lpstr>
      <vt:lpstr>Wingdings</vt:lpstr>
      <vt:lpstr>1_Office Theme</vt:lpstr>
      <vt:lpstr>Office Theme</vt:lpstr>
      <vt:lpstr>2_Office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Allara, Roberto</dc:creator>
  <cp:lastModifiedBy>Allara, Roberto</cp:lastModifiedBy>
  <cp:revision>2</cp:revision>
  <dcterms:created xsi:type="dcterms:W3CDTF">2024-10-08T20:05:18Z</dcterms:created>
  <dcterms:modified xsi:type="dcterms:W3CDTF">2024-11-25T21:32:42Z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62b6ef-db1a-4e15-b1cb-16e3a6a11a3f_Enabled">
    <vt:lpwstr>true</vt:lpwstr>
  </property>
  <property fmtid="{D5CDD505-2E9C-101B-9397-08002B2CF9AE}" pid="3" name="MSIP_Label_be62b6ef-db1a-4e15-b1cb-16e3a6a11a3f_SetDate">
    <vt:lpwstr>2024-10-08T20:28:07Z</vt:lpwstr>
  </property>
  <property fmtid="{D5CDD505-2E9C-101B-9397-08002B2CF9AE}" pid="4" name="MSIP_Label_be62b6ef-db1a-4e15-b1cb-16e3a6a11a3f_Method">
    <vt:lpwstr>Privileged</vt:lpwstr>
  </property>
  <property fmtid="{D5CDD505-2E9C-101B-9397-08002B2CF9AE}" pid="5" name="MSIP_Label_be62b6ef-db1a-4e15-b1cb-16e3a6a11a3f_Name">
    <vt:lpwstr>sace_0002</vt:lpwstr>
  </property>
  <property fmtid="{D5CDD505-2E9C-101B-9397-08002B2CF9AE}" pid="6" name="MSIP_Label_be62b6ef-db1a-4e15-b1cb-16e3a6a11a3f_SiteId">
    <vt:lpwstr>91443f7c-eefc-48b6-9946-a96937f65fc0</vt:lpwstr>
  </property>
  <property fmtid="{D5CDD505-2E9C-101B-9397-08002B2CF9AE}" pid="7" name="MSIP_Label_be62b6ef-db1a-4e15-b1cb-16e3a6a11a3f_ActionId">
    <vt:lpwstr>d46cf73f-7dc3-4a81-a688-712eec96e1c8</vt:lpwstr>
  </property>
  <property fmtid="{D5CDD505-2E9C-101B-9397-08002B2CF9AE}" pid="8" name="MSIP_Label_be62b6ef-db1a-4e15-b1cb-16e3a6a11a3f_ContentBits">
    <vt:lpwstr>0</vt:lpwstr>
  </property>
</Properties>
</file>