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ags/tag1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3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4"/>
    <p:sldMasterId id="2147483706" r:id="rId5"/>
    <p:sldMasterId id="2147483756" r:id="rId6"/>
    <p:sldMasterId id="2147483768" r:id="rId7"/>
    <p:sldMasterId id="2147483780" r:id="rId8"/>
    <p:sldMasterId id="2147483792" r:id="rId9"/>
    <p:sldMasterId id="2147483807" r:id="rId10"/>
  </p:sldMasterIdLst>
  <p:notesMasterIdLst>
    <p:notesMasterId r:id="rId20"/>
  </p:notesMasterIdLst>
  <p:handoutMasterIdLst>
    <p:handoutMasterId r:id="rId21"/>
  </p:handoutMasterIdLst>
  <p:sldIdLst>
    <p:sldId id="290" r:id="rId11"/>
    <p:sldId id="1400" r:id="rId12"/>
    <p:sldId id="1376" r:id="rId13"/>
    <p:sldId id="1800" r:id="rId14"/>
    <p:sldId id="1466" r:id="rId15"/>
    <p:sldId id="4594" r:id="rId16"/>
    <p:sldId id="1486" r:id="rId17"/>
    <p:sldId id="291" r:id="rId18"/>
    <p:sldId id="1801" r:id="rId19"/>
  </p:sldIdLst>
  <p:sldSz cx="16256000" cy="12192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90A0"/>
    <a:srgbClr val="D1F2D7"/>
    <a:srgbClr val="23AEBD"/>
    <a:srgbClr val="8EC75C"/>
    <a:srgbClr val="162FE8"/>
    <a:srgbClr val="375B6C"/>
    <a:srgbClr val="BCCF34"/>
    <a:srgbClr val="BBCE33"/>
    <a:srgbClr val="155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019FB-A203-45C0-97DF-EB9C164B083C}" v="444" dt="2023-01-17T07:44:57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5168" autoAdjust="0"/>
  </p:normalViewPr>
  <p:slideViewPr>
    <p:cSldViewPr snapToGrid="0">
      <p:cViewPr varScale="1">
        <p:scale>
          <a:sx n="47" d="100"/>
          <a:sy n="47" d="100"/>
        </p:scale>
        <p:origin x="16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286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651" y="1"/>
            <a:ext cx="304286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2BA52-77E6-4E35-8B77-62C56ED68529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6"/>
            <a:ext cx="304286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651" y="8842376"/>
            <a:ext cx="304286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6978-04C6-4561-98A7-C335BF8B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84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B8B4F37-0638-49C6-AA8E-DB6103825624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439F333-B577-4FAD-BB42-FEC87AF6D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4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4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FF40-E198-44C3-80EB-8DA656C129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33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co Light Regular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co Light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86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31838"/>
            <a:ext cx="4878387" cy="3659187"/>
          </a:xfrm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010" y="4636903"/>
            <a:ext cx="5481743" cy="4393195"/>
          </a:xfrm>
        </p:spPr>
        <p:txBody>
          <a:bodyPr lIns="98486" tIns="49242" rIns="98486" bIns="49242"/>
          <a:lstStyle/>
          <a:p>
            <a:endParaRPr lang="es-VE" altLang="en-US"/>
          </a:p>
        </p:txBody>
      </p:sp>
    </p:spTree>
    <p:extLst>
      <p:ext uri="{BB962C8B-B14F-4D97-AF65-F5344CB8AC3E}">
        <p14:creationId xmlns:p14="http://schemas.microsoft.com/office/powerpoint/2010/main" val="58645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750888"/>
            <a:ext cx="5011738" cy="375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908801"/>
            <a:ext cx="11379200" cy="311573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0C5864-60A4-4418-861C-160B52CF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649288"/>
            <a:ext cx="14020800" cy="2355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992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929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3" y="649114"/>
            <a:ext cx="14020800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426" y="2988734"/>
            <a:ext cx="6877755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426" y="4453468"/>
            <a:ext cx="68777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2" y="2988734"/>
            <a:ext cx="6911623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2" y="4453468"/>
            <a:ext cx="691162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046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53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028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6" y="812800"/>
            <a:ext cx="5243688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624" y="1755425"/>
            <a:ext cx="8229601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426" y="3657600"/>
            <a:ext cx="5243688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441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6" y="812800"/>
            <a:ext cx="5243688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1624" y="1755425"/>
            <a:ext cx="8229601" cy="8664222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426" y="3657600"/>
            <a:ext cx="5243688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118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524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2" y="649111"/>
            <a:ext cx="3505199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3" y="649111"/>
            <a:ext cx="10244667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668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95312"/>
            <a:ext cx="121920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4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074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33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5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5" y="8159049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2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06419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874935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8" y="3245556"/>
            <a:ext cx="6874935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680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3" y="649114"/>
            <a:ext cx="14020800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426" y="2988734"/>
            <a:ext cx="6877755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426" y="4453468"/>
            <a:ext cx="68777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2" y="2988734"/>
            <a:ext cx="6911623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2" y="4453468"/>
            <a:ext cx="691162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108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49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45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6" y="812800"/>
            <a:ext cx="5243688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624" y="1755425"/>
            <a:ext cx="8229601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426" y="3657600"/>
            <a:ext cx="5243688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93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6" y="812800"/>
            <a:ext cx="5243688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1624" y="1755425"/>
            <a:ext cx="8229601" cy="8664222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426" y="3657600"/>
            <a:ext cx="5243688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224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18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2" y="649111"/>
            <a:ext cx="3505199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3" y="649111"/>
            <a:ext cx="10244667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867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95312"/>
            <a:ext cx="121920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4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910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2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8091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5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5" y="8159049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955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874935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8" y="3245556"/>
            <a:ext cx="6874935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498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3" y="649114"/>
            <a:ext cx="14020800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426" y="2988734"/>
            <a:ext cx="6877755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426" y="4453468"/>
            <a:ext cx="68777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2" y="2988734"/>
            <a:ext cx="6911623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2" y="4453468"/>
            <a:ext cx="691162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357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4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514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6" y="812800"/>
            <a:ext cx="5243688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624" y="1755425"/>
            <a:ext cx="8229601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426" y="3657600"/>
            <a:ext cx="5243688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08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6" y="812800"/>
            <a:ext cx="5243688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1624" y="1755425"/>
            <a:ext cx="8229601" cy="8664222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426" y="3657600"/>
            <a:ext cx="5243688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426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459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2" y="649111"/>
            <a:ext cx="3505199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3" y="649111"/>
            <a:ext cx="10244667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9036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95312"/>
            <a:ext cx="121920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4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4321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65355" y="0"/>
            <a:ext cx="4084321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0711" y="0"/>
            <a:ext cx="4084321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196064" y="0"/>
            <a:ext cx="4084321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6079744"/>
            <a:ext cx="4084321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65355" y="6079744"/>
            <a:ext cx="4084321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130711" y="6079744"/>
            <a:ext cx="4084321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196064" y="6079744"/>
            <a:ext cx="4084321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2455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98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5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5" y="8159049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407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874935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8" y="3245556"/>
            <a:ext cx="6874935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195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3" y="649114"/>
            <a:ext cx="14020800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426" y="2988734"/>
            <a:ext cx="6877755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426" y="4453468"/>
            <a:ext cx="68777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2" y="2988734"/>
            <a:ext cx="6911623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2" y="4453468"/>
            <a:ext cx="691162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82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36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99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6" y="812800"/>
            <a:ext cx="5243688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624" y="1755425"/>
            <a:ext cx="8229601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426" y="3657600"/>
            <a:ext cx="5243688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979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6" y="812800"/>
            <a:ext cx="5243688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1624" y="1755425"/>
            <a:ext cx="8229601" cy="8664222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426" y="3657600"/>
            <a:ext cx="5243688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006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447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2" y="649111"/>
            <a:ext cx="3505199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3" y="649111"/>
            <a:ext cx="10244667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73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50187" y="0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0370" y="0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750553" y="0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000736" y="0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4055872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50187" y="4055872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500370" y="4055872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750553" y="4055872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3000736" y="4055872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" y="8111744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50187" y="8111744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500370" y="8111744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750553" y="8111744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3000736" y="8111744"/>
            <a:ext cx="3255265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04966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220" y="3787460"/>
            <a:ext cx="15312437" cy="2613378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3325" baseline="0">
                <a:latin typeface="Foco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382" y="6544050"/>
            <a:ext cx="15305276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6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9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2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5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8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4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4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902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01345" y="2167480"/>
            <a:ext cx="15135073" cy="78329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321" y="1659471"/>
            <a:ext cx="15123095" cy="532101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1865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321" y="1659471"/>
            <a:ext cx="15123095" cy="532101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345" y="2191568"/>
            <a:ext cx="15135073" cy="774486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108"/>
              </a:spcBef>
              <a:buNone/>
              <a:defRPr sz="1477"/>
            </a:lvl1pPr>
            <a:lvl2pPr marL="211143" indent="-211143">
              <a:spcBef>
                <a:spcPts val="1108"/>
              </a:spcBef>
              <a:buFont typeface="Arial" panose="020B0604020202020204" pitchFamily="34" charset="0"/>
              <a:buChar char="•"/>
              <a:defRPr sz="1477"/>
            </a:lvl2pPr>
            <a:lvl3pPr marL="439886" indent="-228744">
              <a:spcBef>
                <a:spcPts val="1108"/>
              </a:spcBef>
              <a:buFont typeface="Open Sans Light" panose="020B0306030504020204" pitchFamily="34" charset="0"/>
              <a:buChar char="–"/>
              <a:defRPr sz="1477"/>
            </a:lvl3pPr>
            <a:lvl4pPr marL="633436" indent="-211143">
              <a:spcBef>
                <a:spcPts val="1108"/>
              </a:spcBef>
              <a:buFont typeface="Arial" panose="020B0604020202020204" pitchFamily="34" charset="0"/>
              <a:buChar char="•"/>
              <a:defRPr sz="1477"/>
            </a:lvl4pPr>
            <a:lvl5pPr marL="844583" indent="-211143">
              <a:spcBef>
                <a:spcPts val="1108"/>
              </a:spcBef>
              <a:buFont typeface="Open Sans Light" panose="020B0306030504020204" pitchFamily="34" charset="0"/>
              <a:buChar char="–"/>
              <a:defRPr sz="147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545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343" y="2582095"/>
            <a:ext cx="7449295" cy="7354334"/>
          </a:xfrm>
        </p:spPr>
        <p:txBody>
          <a:bodyPr>
            <a:normAutofit/>
          </a:bodyPr>
          <a:lstStyle>
            <a:lvl1pPr>
              <a:defRPr sz="1848"/>
            </a:lvl1pPr>
            <a:lvl2pPr>
              <a:defRPr sz="1477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2217"/>
            </a:lvl6pPr>
            <a:lvl7pPr>
              <a:defRPr sz="2217"/>
            </a:lvl7pPr>
            <a:lvl8pPr>
              <a:defRPr sz="2217"/>
            </a:lvl8pPr>
            <a:lvl9pPr>
              <a:defRPr sz="221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8187121" y="2582095"/>
            <a:ext cx="7449295" cy="7354334"/>
          </a:xfrm>
        </p:spPr>
        <p:txBody>
          <a:bodyPr>
            <a:normAutofit/>
          </a:bodyPr>
          <a:lstStyle>
            <a:lvl1pPr>
              <a:defRPr sz="1848"/>
            </a:lvl1pPr>
            <a:lvl2pPr>
              <a:defRPr sz="1477"/>
            </a:lvl2pPr>
            <a:lvl3pPr>
              <a:defRPr sz="1477"/>
            </a:lvl3pPr>
            <a:lvl4pPr>
              <a:defRPr sz="1477"/>
            </a:lvl4pPr>
            <a:lvl5pPr>
              <a:defRPr sz="1477"/>
            </a:lvl5pPr>
            <a:lvl6pPr>
              <a:defRPr sz="2217"/>
            </a:lvl6pPr>
            <a:lvl7pPr>
              <a:defRPr sz="2217"/>
            </a:lvl7pPr>
            <a:lvl8pPr>
              <a:defRPr sz="2217"/>
            </a:lvl8pPr>
            <a:lvl9pPr>
              <a:defRPr sz="221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75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176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33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001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84320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65365" y="0"/>
            <a:ext cx="4084320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0709" y="0"/>
            <a:ext cx="4084320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196064" y="0"/>
            <a:ext cx="4084320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6079744"/>
            <a:ext cx="4084320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65365" y="6079744"/>
            <a:ext cx="4084320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130709" y="6079744"/>
            <a:ext cx="4084320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196064" y="6079744"/>
            <a:ext cx="4084320" cy="6112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148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50191" y="0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0379" y="0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750553" y="0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000736" y="0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4055872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50191" y="4055872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500379" y="4055872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750553" y="4055872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3000736" y="4055872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" y="8111744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50191" y="8111744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500379" y="8111744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750553" y="8111744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3000736" y="8111744"/>
            <a:ext cx="3255264" cy="408025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215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04999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409999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115004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524993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820000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704999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5409999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15004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3524993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820000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04999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409999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8115004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3524993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0820000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704999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5409999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8115004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3524993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10820000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85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04998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409998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114996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524992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819994" y="0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704998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5409998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14996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3524992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819994" y="3039872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04998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409998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8114996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3524992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0819994" y="6079744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704998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5409998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8114996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3524992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10819994" y="9119616"/>
            <a:ext cx="2731008" cy="307238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96126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1340" y="2390508"/>
            <a:ext cx="3251200" cy="564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77367" y="2390508"/>
            <a:ext cx="3251200" cy="564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53393" y="2390508"/>
            <a:ext cx="3251200" cy="564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385215" y="2390509"/>
            <a:ext cx="3251200" cy="56587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1340" y="8349238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293"/>
            </a:lvl1pPr>
            <a:lvl2pPr marL="140764" indent="-140764">
              <a:buFont typeface="Arial" panose="020B0604020202020204" pitchFamily="34" charset="0"/>
              <a:buChar char="•"/>
              <a:defRPr sz="1293"/>
            </a:lvl2pPr>
            <a:lvl3pPr marL="281529" indent="-140764">
              <a:defRPr sz="1293"/>
            </a:lvl3pPr>
            <a:lvl4pPr marL="492672" indent="-211143">
              <a:defRPr sz="1293"/>
            </a:lvl4pPr>
            <a:lvl5pPr marL="703818" indent="-211143"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77367" y="8349238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293"/>
            </a:lvl1pPr>
            <a:lvl2pPr marL="140764" indent="-140764">
              <a:buFont typeface="Arial" panose="020B0604020202020204" pitchFamily="34" charset="0"/>
              <a:buChar char="•"/>
              <a:defRPr sz="1293"/>
            </a:lvl2pPr>
            <a:lvl3pPr marL="281529" indent="-140764">
              <a:defRPr sz="1293"/>
            </a:lvl3pPr>
            <a:lvl4pPr marL="492672" indent="-211143">
              <a:defRPr sz="1293"/>
            </a:lvl4pPr>
            <a:lvl5pPr marL="703818" indent="-211143"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453393" y="8349238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293"/>
            </a:lvl1pPr>
            <a:lvl2pPr marL="140764" indent="-140764">
              <a:buFont typeface="Arial" panose="020B0604020202020204" pitchFamily="34" charset="0"/>
              <a:buChar char="•"/>
              <a:defRPr sz="1293"/>
            </a:lvl2pPr>
            <a:lvl3pPr marL="281529" indent="-140764">
              <a:defRPr sz="1293"/>
            </a:lvl3pPr>
            <a:lvl4pPr marL="492672" indent="-211143">
              <a:defRPr sz="1293"/>
            </a:lvl4pPr>
            <a:lvl5pPr marL="703818" indent="-211143"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385215" y="8349238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293"/>
            </a:lvl1pPr>
            <a:lvl2pPr marL="140764" indent="-140764">
              <a:buFont typeface="Arial" panose="020B0604020202020204" pitchFamily="34" charset="0"/>
              <a:buChar char="•"/>
              <a:defRPr sz="1293"/>
            </a:lvl2pPr>
            <a:lvl3pPr marL="281529" indent="-140764">
              <a:defRPr sz="1293"/>
            </a:lvl3pPr>
            <a:lvl4pPr marL="492672" indent="-211143">
              <a:defRPr sz="1293"/>
            </a:lvl4pPr>
            <a:lvl5pPr marL="703818" indent="-211143"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11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8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1340" y="2370940"/>
            <a:ext cx="4437888" cy="558160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370940"/>
            <a:ext cx="4437888" cy="558160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198527" y="2370940"/>
            <a:ext cx="4437888" cy="558160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1340" y="8265663"/>
            <a:ext cx="4437888" cy="1704624"/>
          </a:xfrm>
        </p:spPr>
        <p:txBody>
          <a:bodyPr>
            <a:noAutofit/>
          </a:bodyPr>
          <a:lstStyle>
            <a:lvl1pPr marL="0" indent="0">
              <a:buNone/>
              <a:defRPr sz="1293"/>
            </a:lvl1pPr>
            <a:lvl2pPr marL="140764" indent="-140764">
              <a:buFont typeface="Arial" panose="020B0604020202020204" pitchFamily="34" charset="0"/>
              <a:buChar char="•"/>
              <a:defRPr sz="1293"/>
            </a:lvl2pPr>
            <a:lvl3pPr marL="281529" indent="-140764">
              <a:defRPr sz="1293"/>
            </a:lvl3pPr>
            <a:lvl4pPr marL="492672" indent="-211143">
              <a:defRPr sz="1293"/>
            </a:lvl4pPr>
            <a:lvl5pPr marL="703818" indent="-211143"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909056" y="8265663"/>
            <a:ext cx="4437888" cy="1704624"/>
          </a:xfrm>
        </p:spPr>
        <p:txBody>
          <a:bodyPr>
            <a:noAutofit/>
          </a:bodyPr>
          <a:lstStyle>
            <a:lvl1pPr marL="0" indent="0">
              <a:buNone/>
              <a:defRPr sz="1293"/>
            </a:lvl1pPr>
            <a:lvl2pPr marL="140764" indent="-140764">
              <a:buFont typeface="Arial" panose="020B0604020202020204" pitchFamily="34" charset="0"/>
              <a:buChar char="•"/>
              <a:defRPr sz="1293"/>
            </a:lvl2pPr>
            <a:lvl3pPr marL="281529" indent="-140764">
              <a:defRPr sz="1293"/>
            </a:lvl3pPr>
            <a:lvl4pPr marL="492672" indent="-211143">
              <a:defRPr sz="1293"/>
            </a:lvl4pPr>
            <a:lvl5pPr marL="703818" indent="-211143"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1198527" y="8265663"/>
            <a:ext cx="4437888" cy="1704624"/>
          </a:xfrm>
        </p:spPr>
        <p:txBody>
          <a:bodyPr>
            <a:noAutofit/>
          </a:bodyPr>
          <a:lstStyle>
            <a:lvl1pPr marL="0" indent="0">
              <a:buNone/>
              <a:defRPr sz="1293"/>
            </a:lvl1pPr>
            <a:lvl2pPr marL="140764" indent="-140764">
              <a:buFont typeface="Arial" panose="020B0604020202020204" pitchFamily="34" charset="0"/>
              <a:buChar char="•"/>
              <a:defRPr sz="1293"/>
            </a:lvl2pPr>
            <a:lvl3pPr marL="281529" indent="-140764">
              <a:defRPr sz="1293"/>
            </a:lvl3pPr>
            <a:lvl4pPr marL="492672" indent="-211143">
              <a:defRPr sz="1293"/>
            </a:lvl4pPr>
            <a:lvl5pPr marL="703818" indent="-211143"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5857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1343" y="2381957"/>
            <a:ext cx="7449295" cy="531422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87123" y="2381957"/>
            <a:ext cx="7449292" cy="531422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1343" y="8016218"/>
            <a:ext cx="7449295" cy="1704624"/>
          </a:xfrm>
        </p:spPr>
        <p:txBody>
          <a:bodyPr>
            <a:noAutofit/>
          </a:bodyPr>
          <a:lstStyle>
            <a:lvl1pPr marL="0" indent="0">
              <a:buNone/>
              <a:defRPr sz="1293"/>
            </a:lvl1pPr>
            <a:lvl2pPr marL="140764" indent="-140764">
              <a:buFont typeface="Arial" panose="020B0604020202020204" pitchFamily="34" charset="0"/>
              <a:buChar char="•"/>
              <a:defRPr sz="1293"/>
            </a:lvl2pPr>
            <a:lvl3pPr marL="281529" indent="-140764">
              <a:defRPr sz="1293"/>
            </a:lvl3pPr>
            <a:lvl4pPr marL="492672" indent="-211143">
              <a:defRPr sz="1293"/>
            </a:lvl4pPr>
            <a:lvl5pPr marL="703818" indent="-211143"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87123" y="8016218"/>
            <a:ext cx="7449292" cy="1704624"/>
          </a:xfrm>
        </p:spPr>
        <p:txBody>
          <a:bodyPr>
            <a:noAutofit/>
          </a:bodyPr>
          <a:lstStyle>
            <a:lvl1pPr marL="0" indent="0">
              <a:buNone/>
              <a:defRPr sz="1293"/>
            </a:lvl1pPr>
            <a:lvl2pPr marL="140764" indent="-140764">
              <a:buFont typeface="Arial" panose="020B0604020202020204" pitchFamily="34" charset="0"/>
              <a:buChar char="•"/>
              <a:defRPr sz="1293"/>
            </a:lvl2pPr>
            <a:lvl3pPr marL="281529" indent="-140764">
              <a:defRPr sz="1293"/>
            </a:lvl3pPr>
            <a:lvl4pPr marL="492672" indent="-211143">
              <a:defRPr sz="1293"/>
            </a:lvl4pPr>
            <a:lvl5pPr marL="703818" indent="-211143"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034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1335" y="2381960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93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74156" y="2381960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93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56469" y="2389462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93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385215" y="2381960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93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01343" y="5329983"/>
            <a:ext cx="3255264" cy="4350420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72804" y="5329983"/>
            <a:ext cx="3255264" cy="4350420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8452407" y="5329983"/>
            <a:ext cx="3255264" cy="4350420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2381151" y="5329983"/>
            <a:ext cx="3255264" cy="4350420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4393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93025" y="2381956"/>
            <a:ext cx="4660631" cy="27188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704025" y="2381956"/>
            <a:ext cx="4642921" cy="27188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879038" y="2381956"/>
            <a:ext cx="4749175" cy="27188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93025" y="5431615"/>
            <a:ext cx="4660631" cy="4504816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704025" y="5431615"/>
            <a:ext cx="4642921" cy="4504816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0879038" y="5431615"/>
            <a:ext cx="4749175" cy="4504816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5244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1341" y="2381956"/>
            <a:ext cx="7333263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303178" y="2381956"/>
            <a:ext cx="7333237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93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501332" y="5330015"/>
            <a:ext cx="7331061" cy="4414395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8305366" y="5330015"/>
            <a:ext cx="7331036" cy="4414395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394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1342" y="2381960"/>
            <a:ext cx="3488161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77206" y="2381960"/>
            <a:ext cx="3491148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56053" y="2386221"/>
            <a:ext cx="3492231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135983" y="2381960"/>
            <a:ext cx="3492229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01349" y="7899871"/>
            <a:ext cx="3492521" cy="2358409"/>
          </a:xfrm>
        </p:spPr>
        <p:txBody>
          <a:bodyPr/>
          <a:lstStyle>
            <a:lvl1pPr marL="0" indent="0">
              <a:buNone/>
              <a:defRPr sz="1293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375853" y="7899871"/>
            <a:ext cx="3495513" cy="2358409"/>
          </a:xfrm>
        </p:spPr>
        <p:txBody>
          <a:bodyPr>
            <a:normAutofit/>
          </a:bodyPr>
          <a:lstStyle>
            <a:lvl1pPr marL="0" indent="0">
              <a:buNone/>
              <a:defRPr sz="1293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8253043" y="7899871"/>
            <a:ext cx="3496596" cy="2358409"/>
          </a:xfrm>
        </p:spPr>
        <p:txBody>
          <a:bodyPr>
            <a:normAutofit/>
          </a:bodyPr>
          <a:lstStyle>
            <a:lvl1pPr marL="0" indent="0">
              <a:buNone/>
              <a:defRPr sz="1293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2131620" y="7899871"/>
            <a:ext cx="3496593" cy="2358409"/>
          </a:xfrm>
        </p:spPr>
        <p:txBody>
          <a:bodyPr>
            <a:normAutofit/>
          </a:bodyPr>
          <a:lstStyle>
            <a:lvl1pPr marL="0" indent="0">
              <a:buNone/>
              <a:defRPr sz="1293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501342" y="5135894"/>
            <a:ext cx="3488161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77206" y="5135894"/>
            <a:ext cx="3491148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256053" y="5135894"/>
            <a:ext cx="3492231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2135983" y="5135894"/>
            <a:ext cx="3492229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482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2081" y="2384246"/>
            <a:ext cx="3251200" cy="713451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70907" y="2384246"/>
            <a:ext cx="3251200" cy="713451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89540" y="2384246"/>
            <a:ext cx="3251200" cy="713451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401131" y="2384246"/>
            <a:ext cx="3251200" cy="713451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02092" y="8810938"/>
            <a:ext cx="3251193" cy="707822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470201" y="8810938"/>
            <a:ext cx="3255264" cy="70782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387477" y="8810938"/>
            <a:ext cx="3255264" cy="70782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2397716" y="8810938"/>
            <a:ext cx="3255264" cy="70782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908045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1945" y="2381960"/>
            <a:ext cx="4437888" cy="713680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852532" y="2381960"/>
            <a:ext cx="4437888" cy="713680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193120" y="2381960"/>
            <a:ext cx="4437888" cy="7136802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1945" y="8810938"/>
            <a:ext cx="4437888" cy="70782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852532" y="8810942"/>
            <a:ext cx="4437888" cy="70782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1193120" y="8810942"/>
            <a:ext cx="4437888" cy="70782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10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12965" y="2385021"/>
            <a:ext cx="7390172" cy="713454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48461" y="2381956"/>
            <a:ext cx="7387956" cy="713454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2965" y="8808648"/>
            <a:ext cx="7387956" cy="707822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50702" y="8808648"/>
            <a:ext cx="7385740" cy="707822"/>
          </a:xfrm>
          <a:solidFill>
            <a:schemeClr val="accent4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8584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3251200" cy="60576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5"/>
            <a:ext cx="3251200" cy="60576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5"/>
            <a:ext cx="3251200" cy="60576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5"/>
            <a:ext cx="3251200" cy="60576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41333" y="8854342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263467" y="8854342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1785600" y="8854342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95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0743" y="2381956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1125" y="2381956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99780" y="2381956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385207" y="2381956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00745" y="6374702"/>
            <a:ext cx="3255264" cy="70782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419772" y="6374702"/>
            <a:ext cx="3255264" cy="70782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397072" y="6374702"/>
            <a:ext cx="3255264" cy="70782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2381145" y="6374702"/>
            <a:ext cx="3255264" cy="70782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506171" y="7229141"/>
            <a:ext cx="3255264" cy="2579276"/>
          </a:xfrm>
        </p:spPr>
        <p:txBody>
          <a:bodyPr/>
          <a:lstStyle>
            <a:lvl1pPr marL="0" indent="0">
              <a:buNone/>
              <a:defRPr sz="1293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419780" y="7229141"/>
            <a:ext cx="3255264" cy="2579276"/>
          </a:xfrm>
        </p:spPr>
        <p:txBody>
          <a:bodyPr>
            <a:normAutofit/>
          </a:bodyPr>
          <a:lstStyle>
            <a:lvl1pPr marL="0" indent="0">
              <a:buNone/>
              <a:defRPr sz="1293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8397072" y="7229141"/>
            <a:ext cx="3255264" cy="2579276"/>
          </a:xfrm>
        </p:spPr>
        <p:txBody>
          <a:bodyPr>
            <a:normAutofit/>
          </a:bodyPr>
          <a:lstStyle>
            <a:lvl1pPr marL="0" indent="0">
              <a:buNone/>
              <a:defRPr sz="1293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12381151" y="7229141"/>
            <a:ext cx="3255264" cy="2579276"/>
          </a:xfrm>
        </p:spPr>
        <p:txBody>
          <a:bodyPr>
            <a:normAutofit/>
          </a:bodyPr>
          <a:lstStyle>
            <a:lvl1pPr marL="0" indent="0">
              <a:buNone/>
              <a:defRPr sz="1293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76969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2021" y="2381956"/>
            <a:ext cx="4437888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850272" y="2381956"/>
            <a:ext cx="4437888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198527" y="2381956"/>
            <a:ext cx="4437888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02021" y="6374703"/>
            <a:ext cx="4437888" cy="70782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850272" y="6374703"/>
            <a:ext cx="4437888" cy="70782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1198527" y="6374703"/>
            <a:ext cx="4437888" cy="70782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502021" y="7248128"/>
            <a:ext cx="4437888" cy="2496277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850272" y="7248128"/>
            <a:ext cx="4437888" cy="2496277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11198527" y="7248128"/>
            <a:ext cx="4437888" cy="2496277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0287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01127" y="2381956"/>
            <a:ext cx="7452043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84587" y="2381956"/>
            <a:ext cx="7452043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293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01128" y="6374703"/>
            <a:ext cx="7449808" cy="707822"/>
          </a:xfrm>
          <a:solidFill>
            <a:schemeClr val="accent1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186607" y="6374703"/>
            <a:ext cx="7449808" cy="707822"/>
          </a:xfrm>
          <a:solidFill>
            <a:schemeClr val="accent4">
              <a:alpha val="80000"/>
            </a:schemeClr>
          </a:solidFill>
        </p:spPr>
        <p:txBody>
          <a:bodyPr wrap="square" lIns="182880" tIns="91440" rIns="182880" bIns="91440" anchor="b" anchorCtr="0">
            <a:spAutoFit/>
          </a:bodyPr>
          <a:lstStyle>
            <a:lvl1pPr marL="0" indent="0">
              <a:buNone/>
              <a:defRPr sz="1848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293">
                <a:solidFill>
                  <a:srgbClr val="FFFFFF"/>
                </a:solidFill>
              </a:defRPr>
            </a:lvl2pPr>
            <a:lvl3pPr marL="316729" indent="-158363">
              <a:defRPr sz="1293">
                <a:solidFill>
                  <a:srgbClr val="FFFFFF"/>
                </a:solidFill>
              </a:defRPr>
            </a:lvl3pPr>
            <a:lvl4pPr marL="475089" indent="-158363">
              <a:defRPr sz="1293">
                <a:solidFill>
                  <a:srgbClr val="FFFFFF"/>
                </a:solidFill>
              </a:defRPr>
            </a:lvl4pPr>
            <a:lvl5pPr marL="686242" indent="-211152">
              <a:defRPr sz="129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501130" y="7248128"/>
            <a:ext cx="7449807" cy="2496277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8184586" y="7248128"/>
            <a:ext cx="7451877" cy="2496277"/>
          </a:xfrm>
        </p:spPr>
        <p:txBody>
          <a:bodyPr/>
          <a:lstStyle>
            <a:lvl1pPr marL="0" indent="0">
              <a:buNone/>
              <a:defRPr sz="1940"/>
            </a:lvl1pPr>
            <a:lvl2pPr marL="158363" indent="-158363">
              <a:buFont typeface="Arial" panose="020B0604020202020204" pitchFamily="34" charset="0"/>
              <a:buChar char="•"/>
              <a:defRPr sz="1293"/>
            </a:lvl2pPr>
            <a:lvl3pPr marL="316729" indent="-158363">
              <a:defRPr sz="1293"/>
            </a:lvl3pPr>
            <a:lvl4pPr marL="475089" indent="-158363">
              <a:defRPr sz="1293"/>
            </a:lvl4pPr>
            <a:lvl5pPr>
              <a:defRPr sz="129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501345" y="1659467"/>
            <a:ext cx="15135073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1663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1345" y="497745"/>
            <a:ext cx="15135073" cy="1453442"/>
          </a:xfrm>
          <a:prstGeom prst="rect">
            <a:avLst/>
          </a:prstGeom>
        </p:spPr>
        <p:txBody>
          <a:bodyPr lIns="0"/>
          <a:lstStyle>
            <a:lvl1pPr>
              <a:defRPr b="0" i="0">
                <a:latin typeface="Foco Light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74792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9200" y="2167471"/>
            <a:ext cx="13817600" cy="8226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50116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0" y="2826"/>
          <a:ext cx="2605" cy="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10" y="2826"/>
                        <a:ext cx="2605" cy="2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1342" y="497743"/>
            <a:ext cx="15135073" cy="14534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501342" y="2167478"/>
            <a:ext cx="15135073" cy="78329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861955" y="11536606"/>
            <a:ext cx="532092" cy="2974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fld id="{3BF3E2A5-923D-4B38-BBDB-42747F4A559A}" type="slidenum">
              <a:rPr lang="en-US" sz="1333" kern="1200" smtClean="0">
                <a:solidFill>
                  <a:srgbClr val="34657F"/>
                </a:solidFill>
                <a:latin typeface="Foco Light Regular" charset="0"/>
                <a:ea typeface="+mn-ea"/>
                <a:cs typeface="+mn-cs"/>
              </a:rPr>
              <a:pPr algn="ctr"/>
              <a:t>‹#›</a:t>
            </a:fld>
            <a:endParaRPr lang="en-US" sz="1333" kern="1200" dirty="0">
              <a:solidFill>
                <a:srgbClr val="34657F"/>
              </a:solidFill>
              <a:latin typeface="Foco Light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4248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10" y="2828"/>
          <a:ext cx="2604" cy="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" y="2828"/>
                        <a:ext cx="2604" cy="28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15" y="1459450"/>
            <a:ext cx="14142156" cy="5243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61156" y="2822229"/>
            <a:ext cx="14144000" cy="32823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1061156" y="3522133"/>
            <a:ext cx="14144000" cy="7296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95B82D-7F66-4ED2-A705-9656DC925B0B}"/>
              </a:ext>
            </a:extLst>
          </p:cNvPr>
          <p:cNvSpPr txBox="1"/>
          <p:nvPr userDrawn="1"/>
        </p:nvSpPr>
        <p:spPr>
          <a:xfrm>
            <a:off x="7721601" y="11243735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C85070E-0899-48CB-9E4B-C34B27AAB8F0}" type="slidenum">
              <a:rPr lang="en-US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/11</a:t>
            </a:r>
          </a:p>
        </p:txBody>
      </p:sp>
    </p:spTree>
    <p:extLst>
      <p:ext uri="{BB962C8B-B14F-4D97-AF65-F5344CB8AC3E}">
        <p14:creationId xmlns:p14="http://schemas.microsoft.com/office/powerpoint/2010/main" val="2772931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3251200" cy="60576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5"/>
            <a:ext cx="3251200" cy="60576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5"/>
            <a:ext cx="3251200" cy="60576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5"/>
            <a:ext cx="3251200" cy="605766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41333" y="8854342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263467" y="8854342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1785600" y="8854342"/>
            <a:ext cx="3251200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5759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9"/>
            <a:ext cx="4437888" cy="605766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9"/>
            <a:ext cx="4437888" cy="605766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9"/>
            <a:ext cx="4437888" cy="605766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4437888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909056" y="8854342"/>
            <a:ext cx="4437888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598912" y="8854342"/>
            <a:ext cx="4437888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92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9"/>
            <a:ext cx="4437888" cy="605766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9"/>
            <a:ext cx="4437888" cy="605766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9"/>
            <a:ext cx="4437888" cy="605766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4437888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909056" y="8854342"/>
            <a:ext cx="4437888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598912" y="8854342"/>
            <a:ext cx="4437888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3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19200" y="2167472"/>
            <a:ext cx="13817600" cy="8226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6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9"/>
            <a:ext cx="6780786" cy="605766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9"/>
            <a:ext cx="6780786" cy="605766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6780786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256016" y="8854342"/>
            <a:ext cx="6780786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71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9"/>
            <a:ext cx="6780786" cy="605766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9"/>
            <a:ext cx="6780786" cy="605766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6780786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256016" y="8854342"/>
            <a:ext cx="6780786" cy="1704624"/>
          </a:xfr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84540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61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61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61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61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19201" y="5431611"/>
            <a:ext cx="3255265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739979" y="5431611"/>
            <a:ext cx="3255265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8260759" y="5431611"/>
            <a:ext cx="3255265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1781536" y="5431611"/>
            <a:ext cx="3255265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09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61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61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61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61"/>
            <a:ext cx="3251200" cy="262429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19201" y="5431611"/>
            <a:ext cx="3255265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739979" y="5431611"/>
            <a:ext cx="3255265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8260759" y="5431611"/>
            <a:ext cx="3255265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1781536" y="5431611"/>
            <a:ext cx="3255265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8240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4437888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6"/>
            <a:ext cx="4437888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6"/>
            <a:ext cx="4437888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5431611"/>
            <a:ext cx="4437888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5431611"/>
            <a:ext cx="4437888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5431611"/>
            <a:ext cx="4437888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70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7384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4437888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6"/>
            <a:ext cx="4437888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6"/>
            <a:ext cx="4437888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5431611"/>
            <a:ext cx="4437888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5431611"/>
            <a:ext cx="4437888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5431611"/>
            <a:ext cx="4437888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6783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6780786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6"/>
            <a:ext cx="6780786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5431611"/>
            <a:ext cx="6778752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5431611"/>
            <a:ext cx="6778752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4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6780786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6"/>
            <a:ext cx="6780786" cy="26172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5431611"/>
            <a:ext cx="6778752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5431611"/>
            <a:ext cx="6778752" cy="5312590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3317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7847" y="2483561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9980" y="2483561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2111" y="2483561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4247" y="2483561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17845" y="8385796"/>
            <a:ext cx="3255265" cy="2358409"/>
          </a:xfrm>
        </p:spPr>
        <p:txBody>
          <a:bodyPr/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738625" y="8385796"/>
            <a:ext cx="3255265" cy="2358409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8259403" y="8385796"/>
            <a:ext cx="3255265" cy="2358409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1780183" y="8385796"/>
            <a:ext cx="3255265" cy="2358409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217847" y="5434679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739980" y="5434679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262111" y="5434679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784247" y="5434679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8605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7847" y="2483561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9980" y="2483561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2111" y="2483561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4247" y="2483561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17845" y="8385796"/>
            <a:ext cx="3255265" cy="2358409"/>
          </a:xfrm>
        </p:spPr>
        <p:txBody>
          <a:bodyPr/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738625" y="8385796"/>
            <a:ext cx="3255265" cy="2358409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8259403" y="8385796"/>
            <a:ext cx="3255265" cy="2358409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1780183" y="8385796"/>
            <a:ext cx="3255265" cy="2358409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217847" y="5434679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739980" y="5434679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262111" y="5434679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784247" y="5434679"/>
            <a:ext cx="3251200" cy="2624293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10506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1224615" y="2191569"/>
            <a:ext cx="13812188" cy="8226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49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6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6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8392871"/>
            <a:ext cx="4437888" cy="2435996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8392871"/>
            <a:ext cx="4437888" cy="2435996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8392871"/>
            <a:ext cx="4437888" cy="2435996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219200" y="5441751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909056" y="5441751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598912" y="5441751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49350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6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6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8392871"/>
            <a:ext cx="4437888" cy="2435996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8392871"/>
            <a:ext cx="4437888" cy="2435996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8392871"/>
            <a:ext cx="4437888" cy="2435996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219200" y="5441751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909056" y="5441751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598912" y="5441751"/>
            <a:ext cx="4437888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4230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236" y="2483556"/>
            <a:ext cx="6780786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8048" y="2483556"/>
            <a:ext cx="6780786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8363391"/>
            <a:ext cx="6778752" cy="2380812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8363391"/>
            <a:ext cx="6778752" cy="2380812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221236" y="5441751"/>
            <a:ext cx="6780786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258048" y="5441751"/>
            <a:ext cx="6780786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677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236" y="2483556"/>
            <a:ext cx="6780786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8048" y="2483556"/>
            <a:ext cx="6780786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8363391"/>
            <a:ext cx="6778752" cy="2380812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8363391"/>
            <a:ext cx="6778752" cy="2380812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221236" y="5441751"/>
            <a:ext cx="6780786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258048" y="5441751"/>
            <a:ext cx="6780786" cy="261721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5571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3251200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5"/>
            <a:ext cx="3251200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5"/>
            <a:ext cx="3251200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5"/>
            <a:ext cx="3251200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19201" y="8717446"/>
            <a:ext cx="3255265" cy="135030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739979" y="8717446"/>
            <a:ext cx="3255265" cy="1350306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260759" y="8717446"/>
            <a:ext cx="3255265" cy="1350306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1781536" y="8717446"/>
            <a:ext cx="3255265" cy="135030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741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3251200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5"/>
            <a:ext cx="3251200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5"/>
            <a:ext cx="3251200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5"/>
            <a:ext cx="3251200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19201" y="8717446"/>
            <a:ext cx="3255265" cy="135030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739979" y="8717446"/>
            <a:ext cx="3255265" cy="1350306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260759" y="8717446"/>
            <a:ext cx="3255265" cy="1350306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1781536" y="8717446"/>
            <a:ext cx="3255265" cy="135030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448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4437888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5"/>
            <a:ext cx="4437888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5"/>
            <a:ext cx="4437888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8717445"/>
            <a:ext cx="4437888" cy="135030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909056" y="8717445"/>
            <a:ext cx="4437888" cy="135030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0598912" y="8717445"/>
            <a:ext cx="4437888" cy="135030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213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4437888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5"/>
            <a:ext cx="4437888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5"/>
            <a:ext cx="4437888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8717445"/>
            <a:ext cx="4437888" cy="135030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909056" y="8717445"/>
            <a:ext cx="4437888" cy="135030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0598912" y="8717445"/>
            <a:ext cx="4437888" cy="135030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0210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6780786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5"/>
            <a:ext cx="6780786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9127878"/>
            <a:ext cx="6778752" cy="93987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58048" y="9127878"/>
            <a:ext cx="6778752" cy="93987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9211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6780786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5"/>
            <a:ext cx="6780786" cy="758419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9127878"/>
            <a:ext cx="6778752" cy="93987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58048" y="9127878"/>
            <a:ext cx="6778752" cy="93987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59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67472"/>
            <a:ext cx="13817600" cy="8226779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600"/>
              </a:spcBef>
              <a:buNone/>
              <a:defRPr sz="2133"/>
            </a:lvl1pPr>
            <a:lvl2pPr marL="304797" indent="-304797">
              <a:spcBef>
                <a:spcPts val="1600"/>
              </a:spcBef>
              <a:buFont typeface="Arial" panose="020B0604020202020204" pitchFamily="34" charset="0"/>
              <a:buChar char="•"/>
              <a:defRPr sz="2133"/>
            </a:lvl2pPr>
            <a:lvl3pPr marL="634993" indent="-330196">
              <a:spcBef>
                <a:spcPts val="1600"/>
              </a:spcBef>
              <a:buFont typeface="Open Sans Light" panose="020B0306030504020204" pitchFamily="34" charset="0"/>
              <a:buChar char="–"/>
              <a:defRPr sz="2133"/>
            </a:lvl3pPr>
            <a:lvl4pPr marL="914388" indent="-304797">
              <a:spcBef>
                <a:spcPts val="1600"/>
              </a:spcBef>
              <a:buFont typeface="Arial" panose="020B0604020202020204" pitchFamily="34" charset="0"/>
              <a:buChar char="•"/>
              <a:defRPr sz="2133"/>
            </a:lvl4pPr>
            <a:lvl5pPr marL="1219185" indent="-304797">
              <a:spcBef>
                <a:spcPts val="1600"/>
              </a:spcBef>
              <a:buFont typeface="Open Sans Light" panose="020B0306030504020204" pitchFamily="34" charset="0"/>
              <a:buChar char="–"/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97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7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7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7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19201" y="5833818"/>
            <a:ext cx="3255265" cy="135030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739979" y="5833818"/>
            <a:ext cx="3255265" cy="1350306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260759" y="5833818"/>
            <a:ext cx="3255265" cy="1350306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1781536" y="5833818"/>
            <a:ext cx="3255265" cy="135030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19201" y="7488543"/>
            <a:ext cx="3255265" cy="3046325"/>
          </a:xfrm>
        </p:spPr>
        <p:txBody>
          <a:bodyPr/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739979" y="7488543"/>
            <a:ext cx="3255265" cy="3046325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8260759" y="7488543"/>
            <a:ext cx="3255265" cy="3046325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11781536" y="7488543"/>
            <a:ext cx="3255265" cy="3046325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034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7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7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7"/>
            <a:ext cx="3251200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19201" y="5833818"/>
            <a:ext cx="3255265" cy="135030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739979" y="5833818"/>
            <a:ext cx="3255265" cy="1350306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260759" y="5833818"/>
            <a:ext cx="3255265" cy="1350306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1781536" y="5833818"/>
            <a:ext cx="3255265" cy="135030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19201" y="7488543"/>
            <a:ext cx="3255265" cy="3046325"/>
          </a:xfrm>
        </p:spPr>
        <p:txBody>
          <a:bodyPr/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739979" y="7488543"/>
            <a:ext cx="3255265" cy="3046325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8260759" y="7488543"/>
            <a:ext cx="3255265" cy="3046325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11781536" y="7488543"/>
            <a:ext cx="3255265" cy="3046325"/>
          </a:xfr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8205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4437888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7"/>
            <a:ext cx="4437888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7"/>
            <a:ext cx="4437888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5833817"/>
            <a:ext cx="4437888" cy="135030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909056" y="5833817"/>
            <a:ext cx="4437888" cy="135030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0598912" y="5833817"/>
            <a:ext cx="4437888" cy="135030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7488543"/>
            <a:ext cx="4437888" cy="3112341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7488543"/>
            <a:ext cx="4437888" cy="3112341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7488543"/>
            <a:ext cx="4437888" cy="3112341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927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4437888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7"/>
            <a:ext cx="4437888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7"/>
            <a:ext cx="4437888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5833817"/>
            <a:ext cx="4437888" cy="135030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909056" y="5833817"/>
            <a:ext cx="4437888" cy="135030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0598912" y="5833817"/>
            <a:ext cx="4437888" cy="135030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7488543"/>
            <a:ext cx="4437888" cy="3112341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7488543"/>
            <a:ext cx="4437888" cy="3112341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7488543"/>
            <a:ext cx="4437888" cy="3112341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278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6780786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7"/>
            <a:ext cx="6780786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6244250"/>
            <a:ext cx="6778752" cy="93987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58048" y="6244250"/>
            <a:ext cx="6778752" cy="93987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7488543"/>
            <a:ext cx="6778752" cy="3027673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7488543"/>
            <a:ext cx="6778752" cy="3027673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35595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6780786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7"/>
            <a:ext cx="6780786" cy="47005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6244250"/>
            <a:ext cx="6778752" cy="93987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58048" y="6244250"/>
            <a:ext cx="6778752" cy="93987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7488543"/>
            <a:ext cx="6778752" cy="3027673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7488543"/>
            <a:ext cx="6778752" cy="3027673"/>
          </a:xfr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b="0" i="0" kern="800" spc="-40" baseline="0">
                <a:solidFill>
                  <a:srgbClr val="15637F"/>
                </a:solidFill>
                <a:latin typeface="Foco Light Regular" charset="0"/>
                <a:ea typeface="+mj-ea"/>
                <a:cs typeface="+mj-cs"/>
              </a:defRPr>
            </a:lvl1pPr>
          </a:lstStyle>
          <a:p>
            <a:r>
              <a:rPr lang="en-US" sz="3733" baseline="0" dirty="0">
                <a:latin typeface="tahoma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9268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608" y="2824"/>
          <a:ext cx="2606" cy="2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8" y="2824"/>
                        <a:ext cx="2606" cy="2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3319" y="1659468"/>
            <a:ext cx="15123096" cy="532101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217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1342" y="2408298"/>
            <a:ext cx="15135073" cy="8231479"/>
          </a:xfrm>
          <a:noFill/>
        </p:spPr>
        <p:txBody>
          <a:bodyPr numCol="2" spcCol="274320">
            <a:normAutofit/>
          </a:bodyPr>
          <a:lstStyle>
            <a:lvl1pPr marL="0" indent="0">
              <a:spcBef>
                <a:spcPts val="1478"/>
              </a:spcBef>
              <a:buNone/>
              <a:defRPr sz="1971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281525" indent="-281525">
              <a:spcBef>
                <a:spcPts val="1478"/>
              </a:spcBef>
              <a:buFont typeface="Arial" panose="020B0604020202020204" pitchFamily="34" charset="0"/>
              <a:buChar char="•"/>
              <a:defRPr sz="1971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586517" indent="-304992">
              <a:spcBef>
                <a:spcPts val="1478"/>
              </a:spcBef>
              <a:buFont typeface="Open Sans Light" panose="020B0306030504020204" pitchFamily="34" charset="0"/>
              <a:buChar char="–"/>
              <a:defRPr sz="1971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844586" indent="-281525">
              <a:spcBef>
                <a:spcPts val="1478"/>
              </a:spcBef>
              <a:buFont typeface="Arial" panose="020B0604020202020204" pitchFamily="34" charset="0"/>
              <a:buChar char="•"/>
              <a:defRPr sz="1971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126116" indent="-281525">
              <a:spcBef>
                <a:spcPts val="1478"/>
              </a:spcBef>
              <a:buFont typeface="Open Sans Light" panose="020B0306030504020204" pitchFamily="34" charset="0"/>
              <a:buChar char="–"/>
              <a:defRPr sz="1971" spc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1342" y="497741"/>
            <a:ext cx="15135073" cy="1161726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 spc="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5111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87428"/>
            <a:ext cx="13817600" cy="26133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1367" y="6928094"/>
            <a:ext cx="11379200" cy="31157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875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31367" y="6928094"/>
            <a:ext cx="11379200" cy="31157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3787428"/>
            <a:ext cx="13817600" cy="26133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66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31367" y="6928094"/>
            <a:ext cx="11379200" cy="31157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3787428"/>
            <a:ext cx="13817600" cy="26133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4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82084"/>
            <a:ext cx="13817600" cy="8226779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600"/>
              </a:spcBef>
              <a:buNone/>
              <a:defRPr sz="2133"/>
            </a:lvl1pPr>
            <a:lvl2pPr marL="304797" indent="-304797">
              <a:spcBef>
                <a:spcPts val="1600"/>
              </a:spcBef>
              <a:buFont typeface="Arial" panose="020B0604020202020204" pitchFamily="34" charset="0"/>
              <a:buChar char="•"/>
              <a:defRPr sz="2133"/>
            </a:lvl2pPr>
            <a:lvl3pPr marL="609593" indent="-304797">
              <a:spcBef>
                <a:spcPts val="1600"/>
              </a:spcBef>
              <a:buFont typeface="Open Sans Light" panose="020B0306030504020204" pitchFamily="34" charset="0"/>
              <a:buChar char="–"/>
              <a:defRPr sz="2133"/>
            </a:lvl3pPr>
            <a:lvl4pPr marL="914388" indent="-304797">
              <a:spcBef>
                <a:spcPts val="1600"/>
              </a:spcBef>
              <a:buFont typeface="Arial" panose="020B0604020202020204" pitchFamily="34" charset="0"/>
              <a:buChar char="•"/>
              <a:defRPr sz="2133"/>
            </a:lvl4pPr>
            <a:lvl5pPr marL="1219185" indent="-304797">
              <a:spcBef>
                <a:spcPts val="1600"/>
              </a:spcBef>
              <a:buFont typeface="Open Sans Light" panose="020B0306030504020204" pitchFamily="34" charset="0"/>
              <a:buChar char="–"/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0323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908801"/>
            <a:ext cx="11379200" cy="31157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19200" y="3787428"/>
            <a:ext cx="13817600" cy="26133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050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431367" y="6928094"/>
            <a:ext cx="11379200" cy="31157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219200" y="3787428"/>
            <a:ext cx="13817600" cy="26133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06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67472"/>
            <a:ext cx="13817600" cy="8226779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1600"/>
              </a:spcBef>
              <a:defRPr/>
            </a:lvl2pPr>
            <a:lvl3pPr>
              <a:spcBef>
                <a:spcPts val="1600"/>
              </a:spcBef>
              <a:defRPr/>
            </a:lvl3pPr>
            <a:lvl4pPr>
              <a:spcBef>
                <a:spcPts val="1600"/>
              </a:spcBef>
              <a:defRPr/>
            </a:lvl4pPr>
            <a:lvl5pPr>
              <a:spcBef>
                <a:spcPts val="1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29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82084"/>
            <a:ext cx="13817600" cy="8226779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1600"/>
              </a:spcBef>
              <a:defRPr/>
            </a:lvl2pPr>
            <a:lvl3pPr>
              <a:spcBef>
                <a:spcPts val="1600"/>
              </a:spcBef>
              <a:defRPr/>
            </a:lvl3pPr>
            <a:lvl4pPr>
              <a:spcBef>
                <a:spcPts val="1600"/>
              </a:spcBef>
              <a:defRPr/>
            </a:lvl4pPr>
            <a:lvl5pPr>
              <a:spcBef>
                <a:spcPts val="1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7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67472"/>
            <a:ext cx="13817600" cy="8226779"/>
          </a:xfrm>
          <a:prstGeom prst="rect">
            <a:avLst/>
          </a:prstGeom>
        </p:spPr>
        <p:txBody>
          <a:bodyPr numCol="2" spcCol="274320">
            <a:normAutofit/>
          </a:bodyPr>
          <a:lstStyle>
            <a:lvl1pPr marL="0" indent="0">
              <a:spcBef>
                <a:spcPts val="1600"/>
              </a:spcBef>
              <a:buNone/>
              <a:defRPr sz="2133"/>
            </a:lvl1pPr>
            <a:lvl2pPr marL="304797" indent="-304797">
              <a:spcBef>
                <a:spcPts val="1600"/>
              </a:spcBef>
              <a:buFont typeface="Arial" panose="020B0604020202020204" pitchFamily="34" charset="0"/>
              <a:buChar char="•"/>
              <a:defRPr sz="2133"/>
            </a:lvl2pPr>
            <a:lvl3pPr marL="634993" indent="-330196">
              <a:spcBef>
                <a:spcPts val="1600"/>
              </a:spcBef>
              <a:buFont typeface="Open Sans Light" panose="020B0306030504020204" pitchFamily="34" charset="0"/>
              <a:buChar char="–"/>
              <a:defRPr sz="2133"/>
            </a:lvl3pPr>
            <a:lvl4pPr marL="914388" indent="-304797">
              <a:spcBef>
                <a:spcPts val="1600"/>
              </a:spcBef>
              <a:buFont typeface="Arial" panose="020B0604020202020204" pitchFamily="34" charset="0"/>
              <a:buChar char="•"/>
              <a:defRPr sz="2133"/>
            </a:lvl4pPr>
            <a:lvl5pPr marL="1219185" indent="-304797">
              <a:spcBef>
                <a:spcPts val="1600"/>
              </a:spcBef>
              <a:buFont typeface="Open Sans Light" panose="020B0306030504020204" pitchFamily="34" charset="0"/>
              <a:buChar char="–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4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82084"/>
            <a:ext cx="13817600" cy="8226779"/>
          </a:xfrm>
          <a:prstGeom prst="rect">
            <a:avLst/>
          </a:prstGeom>
        </p:spPr>
        <p:txBody>
          <a:bodyPr numCol="2" spcCol="274320">
            <a:normAutofit/>
          </a:bodyPr>
          <a:lstStyle>
            <a:lvl1pPr marL="0" indent="0">
              <a:spcBef>
                <a:spcPts val="1600"/>
              </a:spcBef>
              <a:buNone/>
              <a:defRPr sz="2133"/>
            </a:lvl1pPr>
            <a:lvl2pPr marL="304797" indent="-304797">
              <a:spcBef>
                <a:spcPts val="1600"/>
              </a:spcBef>
              <a:buFont typeface="Arial" panose="020B0604020202020204" pitchFamily="34" charset="0"/>
              <a:buChar char="•"/>
              <a:defRPr sz="2133"/>
            </a:lvl2pPr>
            <a:lvl3pPr marL="609593" indent="-304797">
              <a:spcBef>
                <a:spcPts val="1600"/>
              </a:spcBef>
              <a:buFont typeface="Open Sans Light" panose="020B0306030504020204" pitchFamily="34" charset="0"/>
              <a:buChar char="–"/>
              <a:defRPr sz="2133"/>
            </a:lvl3pPr>
            <a:lvl4pPr marL="914388" indent="-304797">
              <a:spcBef>
                <a:spcPts val="1600"/>
              </a:spcBef>
              <a:buFont typeface="Arial" panose="020B0604020202020204" pitchFamily="34" charset="0"/>
              <a:buChar char="•"/>
              <a:defRPr sz="2133"/>
            </a:lvl4pPr>
            <a:lvl5pPr marL="1219185" indent="-304797">
              <a:spcBef>
                <a:spcPts val="1600"/>
              </a:spcBef>
              <a:buFont typeface="Open Sans Light" panose="020B0306030504020204" pitchFamily="34" charset="0"/>
              <a:buChar char="–"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468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582085"/>
            <a:ext cx="6773333" cy="8046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582085"/>
            <a:ext cx="6773333" cy="8046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502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167471"/>
            <a:ext cx="6773333" cy="8046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67471"/>
            <a:ext cx="6773333" cy="80461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169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2304192"/>
            <a:ext cx="6776156" cy="4104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667" b="1"/>
            </a:lvl1pPr>
            <a:lvl2pPr marL="812791" indent="0">
              <a:buNone/>
              <a:defRPr sz="3556" b="1"/>
            </a:lvl2pPr>
            <a:lvl3pPr marL="1625581" indent="0">
              <a:buNone/>
              <a:defRPr sz="3200" b="1"/>
            </a:lvl3pPr>
            <a:lvl4pPr marL="2438370" indent="0">
              <a:buNone/>
              <a:defRPr sz="2844" b="1"/>
            </a:lvl4pPr>
            <a:lvl5pPr marL="3251159" indent="0">
              <a:buNone/>
              <a:defRPr sz="2844" b="1"/>
            </a:lvl5pPr>
            <a:lvl6pPr marL="4063949" indent="0">
              <a:buNone/>
              <a:defRPr sz="2844" b="1"/>
            </a:lvl6pPr>
            <a:lvl7pPr marL="4876740" indent="0">
              <a:buNone/>
              <a:defRPr sz="2844" b="1"/>
            </a:lvl7pPr>
            <a:lvl8pPr marL="5689529" indent="0">
              <a:buNone/>
              <a:defRPr sz="2844" b="1"/>
            </a:lvl8pPr>
            <a:lvl9pPr marL="6502320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1" y="2773842"/>
            <a:ext cx="6776156" cy="8117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6" y="2304192"/>
            <a:ext cx="6778977" cy="4104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667" b="1"/>
            </a:lvl1pPr>
            <a:lvl2pPr marL="812791" indent="0">
              <a:buNone/>
              <a:defRPr sz="3556" b="1"/>
            </a:lvl2pPr>
            <a:lvl3pPr marL="1625581" indent="0">
              <a:buNone/>
              <a:defRPr sz="3200" b="1"/>
            </a:lvl3pPr>
            <a:lvl4pPr marL="2438370" indent="0">
              <a:buNone/>
              <a:defRPr sz="2844" b="1"/>
            </a:lvl4pPr>
            <a:lvl5pPr marL="3251159" indent="0">
              <a:buNone/>
              <a:defRPr sz="2844" b="1"/>
            </a:lvl5pPr>
            <a:lvl6pPr marL="4063949" indent="0">
              <a:buNone/>
              <a:defRPr sz="2844" b="1"/>
            </a:lvl6pPr>
            <a:lvl7pPr marL="4876740" indent="0">
              <a:buNone/>
              <a:defRPr sz="2844" b="1"/>
            </a:lvl7pPr>
            <a:lvl8pPr marL="5689529" indent="0">
              <a:buNone/>
              <a:defRPr sz="2844" b="1"/>
            </a:lvl8pPr>
            <a:lvl9pPr marL="6502320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6" y="2773842"/>
            <a:ext cx="6778977" cy="81171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16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2736341"/>
            <a:ext cx="6776156" cy="4104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667" b="1"/>
            </a:lvl1pPr>
            <a:lvl2pPr marL="812791" indent="0">
              <a:buNone/>
              <a:defRPr sz="3556" b="1"/>
            </a:lvl2pPr>
            <a:lvl3pPr marL="1625581" indent="0">
              <a:buNone/>
              <a:defRPr sz="3200" b="1"/>
            </a:lvl3pPr>
            <a:lvl4pPr marL="2438370" indent="0">
              <a:buNone/>
              <a:defRPr sz="2844" b="1"/>
            </a:lvl4pPr>
            <a:lvl5pPr marL="3251159" indent="0">
              <a:buNone/>
              <a:defRPr sz="2844" b="1"/>
            </a:lvl5pPr>
            <a:lvl6pPr marL="4063949" indent="0">
              <a:buNone/>
              <a:defRPr sz="2844" b="1"/>
            </a:lvl6pPr>
            <a:lvl7pPr marL="4876740" indent="0">
              <a:buNone/>
              <a:defRPr sz="2844" b="1"/>
            </a:lvl7pPr>
            <a:lvl8pPr marL="5689529" indent="0">
              <a:buNone/>
              <a:defRPr sz="2844" b="1"/>
            </a:lvl8pPr>
            <a:lvl9pPr marL="6502320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1" y="3205996"/>
            <a:ext cx="6776156" cy="7766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6" y="2736341"/>
            <a:ext cx="6778977" cy="41043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667" b="1"/>
            </a:lvl1pPr>
            <a:lvl2pPr marL="812791" indent="0">
              <a:buNone/>
              <a:defRPr sz="3556" b="1"/>
            </a:lvl2pPr>
            <a:lvl3pPr marL="1625581" indent="0">
              <a:buNone/>
              <a:defRPr sz="3200" b="1"/>
            </a:lvl3pPr>
            <a:lvl4pPr marL="2438370" indent="0">
              <a:buNone/>
              <a:defRPr sz="2844" b="1"/>
            </a:lvl4pPr>
            <a:lvl5pPr marL="3251159" indent="0">
              <a:buNone/>
              <a:defRPr sz="2844" b="1"/>
            </a:lvl5pPr>
            <a:lvl6pPr marL="4063949" indent="0">
              <a:buNone/>
              <a:defRPr sz="2844" b="1"/>
            </a:lvl6pPr>
            <a:lvl7pPr marL="4876740" indent="0">
              <a:buNone/>
              <a:defRPr sz="2844" b="1"/>
            </a:lvl7pPr>
            <a:lvl8pPr marL="5689529" indent="0">
              <a:buNone/>
              <a:defRPr sz="2844" b="1"/>
            </a:lvl8pPr>
            <a:lvl9pPr marL="6502320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6" y="3205996"/>
            <a:ext cx="6778977" cy="7766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5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582085"/>
            <a:ext cx="6773333" cy="804615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582085"/>
            <a:ext cx="6773333" cy="804615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69011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740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8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7905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084321" cy="6112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65355" y="0"/>
            <a:ext cx="4084321" cy="6112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30711" y="0"/>
            <a:ext cx="4084321" cy="6112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2196064" y="0"/>
            <a:ext cx="4084321" cy="6112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6079744"/>
            <a:ext cx="4084321" cy="6112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65355" y="6079744"/>
            <a:ext cx="4084321" cy="6112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130711" y="6079744"/>
            <a:ext cx="4084321" cy="6112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196064" y="6079744"/>
            <a:ext cx="4084321" cy="6112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258707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50187" y="0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500370" y="0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750553" y="0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000736" y="0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4055872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50187" y="4055872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500370" y="4055872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750553" y="4055872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3000736" y="4055872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" y="8111744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62378" y="8111744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512561" y="8111744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762746" y="8111744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3000736" y="8111744"/>
            <a:ext cx="3255265" cy="4080256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8957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04998" y="0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409998" y="0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114996" y="0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3524992" y="0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819994" y="0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3039872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704998" y="3039872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5409998" y="3039872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14996" y="3039872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3524992" y="3039872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0819994" y="3039872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6079744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04998" y="6079744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5409998" y="6079744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8114996" y="6079744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3524992" y="6079744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10819994" y="6079744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9119616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704998" y="9119616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5409998" y="9119616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8114996" y="9119616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3524992" y="9119616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10819994" y="9119616"/>
            <a:ext cx="2731008" cy="3072384"/>
          </a:xfrm>
          <a:prstGeom prst="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41849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3251200" cy="605766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5"/>
            <a:ext cx="3251200" cy="605766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5"/>
            <a:ext cx="3251200" cy="605766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5"/>
            <a:ext cx="3251200" cy="605766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1">
                <a:lumMod val="75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3251200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41333" y="8854342"/>
            <a:ext cx="3251200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263467" y="8854342"/>
            <a:ext cx="3251200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1785600" y="8854342"/>
            <a:ext cx="3251200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43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3251200" cy="605766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5"/>
            <a:ext cx="3251200" cy="605766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5"/>
            <a:ext cx="3251200" cy="605766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5"/>
            <a:ext cx="3251200" cy="6057668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1">
                <a:lumMod val="75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3251200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41333" y="8854342"/>
            <a:ext cx="3251200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263467" y="8854342"/>
            <a:ext cx="3251200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1785600" y="8854342"/>
            <a:ext cx="3251200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5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9"/>
            <a:ext cx="4437888" cy="605766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9"/>
            <a:ext cx="4437888" cy="605766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9"/>
            <a:ext cx="4437888" cy="605766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4437888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909056" y="8854342"/>
            <a:ext cx="4437888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598912" y="8854342"/>
            <a:ext cx="4437888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856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9"/>
            <a:ext cx="4437888" cy="605766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9"/>
            <a:ext cx="4437888" cy="605766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9"/>
            <a:ext cx="4437888" cy="605766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1">
                <a:lumMod val="75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4437888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909056" y="8854342"/>
            <a:ext cx="4437888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0598912" y="8854342"/>
            <a:ext cx="4437888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6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167471"/>
            <a:ext cx="6773333" cy="804615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67471"/>
            <a:ext cx="6773333" cy="8046156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4637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9"/>
            <a:ext cx="6780786" cy="605766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9"/>
            <a:ext cx="6780786" cy="605766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1">
                <a:lumMod val="75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6780786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256016" y="8854342"/>
            <a:ext cx="6780786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01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9"/>
            <a:ext cx="6780786" cy="605766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9"/>
            <a:ext cx="6780786" cy="6057669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1">
                <a:lumMod val="75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219200" y="8854342"/>
            <a:ext cx="6780786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256016" y="8854342"/>
            <a:ext cx="6780786" cy="17046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67"/>
            </a:lvl1pPr>
            <a:lvl2pPr marL="203197" indent="-203197">
              <a:buFont typeface="Arial" panose="020B0604020202020204" pitchFamily="34" charset="0"/>
              <a:buChar char="•"/>
              <a:defRPr sz="1867"/>
            </a:lvl2pPr>
            <a:lvl3pPr marL="406394" indent="-203197">
              <a:defRPr sz="1867"/>
            </a:lvl3pPr>
            <a:lvl4pPr marL="711191" indent="-304797">
              <a:defRPr sz="1867"/>
            </a:lvl4pPr>
            <a:lvl5pPr marL="1015988" indent="-304797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144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1">
                <a:lumMod val="75000"/>
              </a:scheme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19201" y="5431611"/>
            <a:ext cx="3255265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739979" y="5431611"/>
            <a:ext cx="3255265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8260759" y="5431611"/>
            <a:ext cx="3255265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1781536" y="5431611"/>
            <a:ext cx="3255265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1">
                <a:lumMod val="75000"/>
              </a:scheme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8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19201" y="5431611"/>
            <a:ext cx="3255265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739979" y="5431611"/>
            <a:ext cx="3255265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8260759" y="5431611"/>
            <a:ext cx="3255265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1781536" y="5431611"/>
            <a:ext cx="3255265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47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6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6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1">
                <a:lumMod val="75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5431611"/>
            <a:ext cx="4437888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5431611"/>
            <a:ext cx="4437888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5431611"/>
            <a:ext cx="4437888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744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6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6825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1">
                <a:lumMod val="75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5431611"/>
            <a:ext cx="4437888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5431611"/>
            <a:ext cx="4437888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5431611"/>
            <a:ext cx="4437888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146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6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1">
                <a:lumMod val="75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5431611"/>
            <a:ext cx="6778752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5431611"/>
            <a:ext cx="6778752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867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4" y="2483556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1">
                <a:lumMod val="75000"/>
              </a:scheme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67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5431611"/>
            <a:ext cx="6778752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5431611"/>
            <a:ext cx="6778752" cy="53125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290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7847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9980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2111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4247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17845" y="8385796"/>
            <a:ext cx="3255265" cy="2358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738625" y="8385796"/>
            <a:ext cx="3255265" cy="2358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8259403" y="8385796"/>
            <a:ext cx="3255265" cy="2358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1780183" y="8385796"/>
            <a:ext cx="3255265" cy="2358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217847" y="5434679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739980" y="5434679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262111" y="5434679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784247" y="5434679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54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7847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9980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2111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4247" y="2483561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217845" y="8385796"/>
            <a:ext cx="3255265" cy="2358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738625" y="8385796"/>
            <a:ext cx="3255265" cy="2358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8259403" y="8385796"/>
            <a:ext cx="3255265" cy="2358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11780183" y="8385796"/>
            <a:ext cx="3255265" cy="2358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217847" y="5434679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739980" y="5434679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262111" y="5434679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1784247" y="5434679"/>
            <a:ext cx="3251200" cy="2624293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217847" y="1659469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456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2304192"/>
            <a:ext cx="6776156" cy="41043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667" b="1"/>
            </a:lvl1pPr>
            <a:lvl2pPr marL="812791" indent="0">
              <a:buNone/>
              <a:defRPr sz="3556" b="1"/>
            </a:lvl2pPr>
            <a:lvl3pPr marL="1625581" indent="0">
              <a:buNone/>
              <a:defRPr sz="3200" b="1"/>
            </a:lvl3pPr>
            <a:lvl4pPr marL="2438370" indent="0">
              <a:buNone/>
              <a:defRPr sz="2844" b="1"/>
            </a:lvl4pPr>
            <a:lvl5pPr marL="3251159" indent="0">
              <a:buNone/>
              <a:defRPr sz="2844" b="1"/>
            </a:lvl5pPr>
            <a:lvl6pPr marL="4063949" indent="0">
              <a:buNone/>
              <a:defRPr sz="2844" b="1"/>
            </a:lvl6pPr>
            <a:lvl7pPr marL="4876740" indent="0">
              <a:buNone/>
              <a:defRPr sz="2844" b="1"/>
            </a:lvl7pPr>
            <a:lvl8pPr marL="5689529" indent="0">
              <a:buNone/>
              <a:defRPr sz="2844" b="1"/>
            </a:lvl8pPr>
            <a:lvl9pPr marL="6502320" indent="0">
              <a:buNone/>
              <a:defRPr sz="28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1" y="2773842"/>
            <a:ext cx="6776156" cy="811711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6" y="2304192"/>
            <a:ext cx="6778977" cy="41043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667" b="1"/>
            </a:lvl1pPr>
            <a:lvl2pPr marL="812791" indent="0">
              <a:buNone/>
              <a:defRPr sz="3556" b="1"/>
            </a:lvl2pPr>
            <a:lvl3pPr marL="1625581" indent="0">
              <a:buNone/>
              <a:defRPr sz="3200" b="1"/>
            </a:lvl3pPr>
            <a:lvl4pPr marL="2438370" indent="0">
              <a:buNone/>
              <a:defRPr sz="2844" b="1"/>
            </a:lvl4pPr>
            <a:lvl5pPr marL="3251159" indent="0">
              <a:buNone/>
              <a:defRPr sz="2844" b="1"/>
            </a:lvl5pPr>
            <a:lvl6pPr marL="4063949" indent="0">
              <a:buNone/>
              <a:defRPr sz="2844" b="1"/>
            </a:lvl6pPr>
            <a:lvl7pPr marL="4876740" indent="0">
              <a:buNone/>
              <a:defRPr sz="2844" b="1"/>
            </a:lvl7pPr>
            <a:lvl8pPr marL="5689529" indent="0">
              <a:buNone/>
              <a:defRPr sz="2844" b="1"/>
            </a:lvl8pPr>
            <a:lvl9pPr marL="6502320" indent="0">
              <a:buNone/>
              <a:defRPr sz="28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6" y="2773842"/>
            <a:ext cx="6778977" cy="811711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66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6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6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8392871"/>
            <a:ext cx="4437888" cy="2435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8392871"/>
            <a:ext cx="4437888" cy="2435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8392871"/>
            <a:ext cx="4437888" cy="2435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219200" y="5441751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909056" y="5441751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598912" y="5441751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0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6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6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6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8392871"/>
            <a:ext cx="4437888" cy="2435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8392871"/>
            <a:ext cx="4437888" cy="2435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8392871"/>
            <a:ext cx="4437888" cy="2435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219200" y="5441751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909056" y="5441751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598912" y="5441751"/>
            <a:ext cx="4437888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628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236" y="2483556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8048" y="2483556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8363391"/>
            <a:ext cx="6778752" cy="2380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8363391"/>
            <a:ext cx="6778752" cy="2380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221236" y="5441751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258048" y="5441751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029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236" y="2483556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8048" y="2483556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8363391"/>
            <a:ext cx="6778752" cy="2380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8363391"/>
            <a:ext cx="6778752" cy="2380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1221236" y="5441751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258048" y="5441751"/>
            <a:ext cx="6780786" cy="2617216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251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3251200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5"/>
            <a:ext cx="3251200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5"/>
            <a:ext cx="3251200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5"/>
            <a:ext cx="3251200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19201" y="8717446"/>
            <a:ext cx="3255265" cy="135030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739303" y="8717446"/>
            <a:ext cx="3255265" cy="1350306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260759" y="8717446"/>
            <a:ext cx="3255265" cy="1350306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1781536" y="8717446"/>
            <a:ext cx="3255265" cy="1350306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0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3251200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5"/>
            <a:ext cx="3251200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5"/>
            <a:ext cx="3251200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5"/>
            <a:ext cx="3251200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19201" y="8717446"/>
            <a:ext cx="3255265" cy="135030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739979" y="8717446"/>
            <a:ext cx="3255265" cy="1350306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260759" y="8717446"/>
            <a:ext cx="3255265" cy="1350306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1781536" y="8717446"/>
            <a:ext cx="3255265" cy="1350306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27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4437888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5"/>
            <a:ext cx="4437888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5"/>
            <a:ext cx="4437888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8717445"/>
            <a:ext cx="4437888" cy="135030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909056" y="8717445"/>
            <a:ext cx="4437888" cy="135030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0598912" y="8717445"/>
            <a:ext cx="4437888" cy="1350306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606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4437888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5"/>
            <a:ext cx="4437888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5"/>
            <a:ext cx="4437888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8717445"/>
            <a:ext cx="4437888" cy="135030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909056" y="8717445"/>
            <a:ext cx="4437888" cy="135030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0598912" y="8717445"/>
            <a:ext cx="4437888" cy="1350306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993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6780786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5"/>
            <a:ext cx="6780786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9127878"/>
            <a:ext cx="6778752" cy="93987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58048" y="9127878"/>
            <a:ext cx="6778752" cy="939873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62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5"/>
            <a:ext cx="6780786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5"/>
            <a:ext cx="6780786" cy="758419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9127878"/>
            <a:ext cx="6778752" cy="93987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58048" y="9127878"/>
            <a:ext cx="6778752" cy="939873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5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2736341"/>
            <a:ext cx="6776156" cy="41043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667" b="1"/>
            </a:lvl1pPr>
            <a:lvl2pPr marL="812791" indent="0">
              <a:buNone/>
              <a:defRPr sz="3556" b="1"/>
            </a:lvl2pPr>
            <a:lvl3pPr marL="1625581" indent="0">
              <a:buNone/>
              <a:defRPr sz="3200" b="1"/>
            </a:lvl3pPr>
            <a:lvl4pPr marL="2438370" indent="0">
              <a:buNone/>
              <a:defRPr sz="2844" b="1"/>
            </a:lvl4pPr>
            <a:lvl5pPr marL="3251159" indent="0">
              <a:buNone/>
              <a:defRPr sz="2844" b="1"/>
            </a:lvl5pPr>
            <a:lvl6pPr marL="4063949" indent="0">
              <a:buNone/>
              <a:defRPr sz="2844" b="1"/>
            </a:lvl6pPr>
            <a:lvl7pPr marL="4876740" indent="0">
              <a:buNone/>
              <a:defRPr sz="2844" b="1"/>
            </a:lvl7pPr>
            <a:lvl8pPr marL="5689529" indent="0">
              <a:buNone/>
              <a:defRPr sz="2844" b="1"/>
            </a:lvl8pPr>
            <a:lvl9pPr marL="6502320" indent="0">
              <a:buNone/>
              <a:defRPr sz="28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1" y="3205996"/>
            <a:ext cx="6776156" cy="7766811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6" y="2736341"/>
            <a:ext cx="6778977" cy="410433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667" b="1"/>
            </a:lvl1pPr>
            <a:lvl2pPr marL="812791" indent="0">
              <a:buNone/>
              <a:defRPr sz="3556" b="1"/>
            </a:lvl2pPr>
            <a:lvl3pPr marL="1625581" indent="0">
              <a:buNone/>
              <a:defRPr sz="3200" b="1"/>
            </a:lvl3pPr>
            <a:lvl4pPr marL="2438370" indent="0">
              <a:buNone/>
              <a:defRPr sz="2844" b="1"/>
            </a:lvl4pPr>
            <a:lvl5pPr marL="3251159" indent="0">
              <a:buNone/>
              <a:defRPr sz="2844" b="1"/>
            </a:lvl5pPr>
            <a:lvl6pPr marL="4063949" indent="0">
              <a:buNone/>
              <a:defRPr sz="2844" b="1"/>
            </a:lvl6pPr>
            <a:lvl7pPr marL="4876740" indent="0">
              <a:buNone/>
              <a:defRPr sz="2844" b="1"/>
            </a:lvl7pPr>
            <a:lvl8pPr marL="5689529" indent="0">
              <a:buNone/>
              <a:defRPr sz="2844" b="1"/>
            </a:lvl8pPr>
            <a:lvl9pPr marL="6502320" indent="0">
              <a:buNone/>
              <a:defRPr sz="284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6" y="3205996"/>
            <a:ext cx="6778977" cy="7766811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659468"/>
            <a:ext cx="13817600" cy="722489"/>
          </a:xfr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30971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3251200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7"/>
            <a:ext cx="3251200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7"/>
            <a:ext cx="3251200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7"/>
            <a:ext cx="3251200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19201" y="5833818"/>
            <a:ext cx="3255265" cy="135030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739979" y="5833818"/>
            <a:ext cx="3255265" cy="1350306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260759" y="5833818"/>
            <a:ext cx="3255265" cy="1350306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1781536" y="5833818"/>
            <a:ext cx="3255265" cy="1350306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19201" y="7488543"/>
            <a:ext cx="3255265" cy="3046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739979" y="7488543"/>
            <a:ext cx="3255265" cy="3046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8260759" y="7488543"/>
            <a:ext cx="3255265" cy="3046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11781536" y="7488543"/>
            <a:ext cx="3255265" cy="3046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5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3251200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41333" y="2483557"/>
            <a:ext cx="3251200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63467" y="2483557"/>
            <a:ext cx="3251200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785600" y="2483557"/>
            <a:ext cx="3251200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219201" y="5833818"/>
            <a:ext cx="3255265" cy="135030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739979" y="5833818"/>
            <a:ext cx="3255265" cy="1350306"/>
          </a:xfrm>
          <a:prstGeom prst="rect">
            <a:avLst/>
          </a:prstGeo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8260759" y="5833818"/>
            <a:ext cx="3255265" cy="1350306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11781536" y="5833818"/>
            <a:ext cx="3255265" cy="1350306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1219201" y="7488543"/>
            <a:ext cx="3255265" cy="3046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4739979" y="7488543"/>
            <a:ext cx="3255265" cy="3046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8260759" y="7488543"/>
            <a:ext cx="3255265" cy="3046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11781536" y="7488543"/>
            <a:ext cx="3255265" cy="3046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984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4437888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7"/>
            <a:ext cx="4437888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7"/>
            <a:ext cx="4437888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5833817"/>
            <a:ext cx="4437888" cy="135030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909056" y="5833817"/>
            <a:ext cx="4437888" cy="135030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0598912" y="5833817"/>
            <a:ext cx="4437888" cy="1350306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7488543"/>
            <a:ext cx="4437888" cy="3112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7488543"/>
            <a:ext cx="4437888" cy="3112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7488543"/>
            <a:ext cx="4437888" cy="3112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13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4437888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909056" y="2483557"/>
            <a:ext cx="4437888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598912" y="2483557"/>
            <a:ext cx="4437888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5833817"/>
            <a:ext cx="4437888" cy="135030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909056" y="5833817"/>
            <a:ext cx="4437888" cy="1350306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0598912" y="5833817"/>
            <a:ext cx="4437888" cy="1350306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7488543"/>
            <a:ext cx="4437888" cy="3112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5909056" y="7488543"/>
            <a:ext cx="4437888" cy="3112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10598912" y="7488543"/>
            <a:ext cx="4437888" cy="31123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397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6780786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7"/>
            <a:ext cx="6780786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6244250"/>
            <a:ext cx="6778752" cy="93987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58048" y="6244250"/>
            <a:ext cx="6778752" cy="939873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7488543"/>
            <a:ext cx="6778752" cy="3027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7488543"/>
            <a:ext cx="6778752" cy="3027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19200" y="497712"/>
            <a:ext cx="13817600" cy="1161756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932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200" y="2483557"/>
            <a:ext cx="6780786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256016" y="2483557"/>
            <a:ext cx="6780786" cy="470056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867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219200" y="6244250"/>
            <a:ext cx="6778752" cy="93987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58048" y="6244250"/>
            <a:ext cx="6778752" cy="939873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667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67">
                <a:solidFill>
                  <a:srgbClr val="FFFFFF"/>
                </a:solidFill>
              </a:defRPr>
            </a:lvl2pPr>
            <a:lvl3pPr marL="457206" indent="-228604">
              <a:defRPr sz="1867">
                <a:solidFill>
                  <a:srgbClr val="FFFFFF"/>
                </a:solidFill>
              </a:defRPr>
            </a:lvl3pPr>
            <a:lvl4pPr marL="685809" indent="-228604">
              <a:defRPr sz="1867">
                <a:solidFill>
                  <a:srgbClr val="FFFFFF"/>
                </a:solidFill>
              </a:defRPr>
            </a:lvl4pPr>
            <a:lvl5pPr marL="990613" indent="-304804">
              <a:defRPr sz="18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1219200" y="7488543"/>
            <a:ext cx="6778752" cy="3027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8258048" y="7488543"/>
            <a:ext cx="6778752" cy="3027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228604" indent="-228604">
              <a:buFont typeface="Arial" panose="020B0604020202020204" pitchFamily="34" charset="0"/>
              <a:buChar char="•"/>
              <a:defRPr sz="1867"/>
            </a:lvl2pPr>
            <a:lvl3pPr marL="457206" indent="-228604">
              <a:defRPr sz="1867"/>
            </a:lvl3pPr>
            <a:lvl4pPr marL="685809" indent="-228604"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219200" y="1659468"/>
            <a:ext cx="13817600" cy="7224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86000"/>
              </a:lnSpc>
              <a:spcBef>
                <a:spcPts val="0"/>
              </a:spcBef>
              <a:buNone/>
              <a:defRPr sz="2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455594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995312"/>
            <a:ext cx="121920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4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816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59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5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5" y="8159049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780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874935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8" y="3245556"/>
            <a:ext cx="6874935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slideLayout" Target="../slideLayouts/slideLayout93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52" Type="http://schemas.openxmlformats.org/officeDocument/2006/relationships/hyperlink" Target="https://twitter.com/" TargetMode="Externa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slideLayout" Target="../slideLayouts/slideLayout94.xml"/><Relationship Id="rId8" Type="http://schemas.openxmlformats.org/officeDocument/2006/relationships/slideLayout" Target="../slideLayouts/slideLayout54.xml"/><Relationship Id="rId51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167472"/>
            <a:ext cx="13817600" cy="8226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535" y="10894187"/>
            <a:ext cx="2880320" cy="8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1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804" r:id="rId46"/>
  </p:sldLayoutIdLst>
  <p:hf hdr="0" ftr="0" dt="0"/>
  <p:txStyles>
    <p:titleStyle>
      <a:lvl1pPr algn="l" defTabSz="1625581" rtl="0" eaLnBrk="1" latinLnBrk="0" hangingPunct="1">
        <a:lnSpc>
          <a:spcPct val="86000"/>
        </a:lnSpc>
        <a:spcBef>
          <a:spcPct val="0"/>
        </a:spcBef>
        <a:buNone/>
        <a:defRPr sz="3733" kern="800" spc="-71" baseline="0">
          <a:solidFill>
            <a:srgbClr val="15637F"/>
          </a:solidFill>
          <a:latin typeface="Foco Trial Light" charset="0"/>
          <a:ea typeface="+mj-ea"/>
          <a:cs typeface="+mj-cs"/>
        </a:defRPr>
      </a:lvl1pPr>
    </p:titleStyle>
    <p:bodyStyle>
      <a:lvl1pPr marL="304797" indent="-304797" algn="l" defTabSz="1625581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•"/>
        <a:defRPr sz="2667" b="0" i="0" kern="800" spc="-18">
          <a:solidFill>
            <a:srgbClr val="42464B"/>
          </a:solidFill>
          <a:latin typeface="tahoma" charset="0"/>
          <a:ea typeface="+mn-ea"/>
          <a:cs typeface="+mn-cs"/>
        </a:defRPr>
      </a:lvl1pPr>
      <a:lvl2pPr marL="612417" indent="-307620" algn="l" defTabSz="1625581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–"/>
        <a:defRPr sz="2133" b="0" i="0" kern="800">
          <a:solidFill>
            <a:srgbClr val="42464B"/>
          </a:solidFill>
          <a:latin typeface="tahoma" charset="0"/>
          <a:ea typeface="+mn-ea"/>
          <a:cs typeface="+mn-cs"/>
        </a:defRPr>
      </a:lvl2pPr>
      <a:lvl3pPr marL="917211" indent="-304797" algn="l" defTabSz="1625581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•"/>
        <a:defRPr sz="2133" b="0" i="0" kern="800" baseline="0">
          <a:solidFill>
            <a:srgbClr val="42464B"/>
          </a:solidFill>
          <a:latin typeface="tahoma" charset="0"/>
          <a:ea typeface="+mn-ea"/>
          <a:cs typeface="+mn-cs"/>
        </a:defRPr>
      </a:lvl3pPr>
      <a:lvl4pPr marL="1222008" indent="-304797" algn="l" defTabSz="1625581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–"/>
        <a:defRPr sz="2133" b="0" i="0" kern="800" baseline="0">
          <a:solidFill>
            <a:srgbClr val="42464B"/>
          </a:solidFill>
          <a:latin typeface="tahoma" charset="0"/>
          <a:ea typeface="+mn-ea"/>
          <a:cs typeface="+mn-cs"/>
        </a:defRPr>
      </a:lvl4pPr>
      <a:lvl5pPr marL="1526805" indent="-304797" algn="l" defTabSz="1625581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»"/>
        <a:defRPr sz="2133" b="0" i="0" kern="800" baseline="0">
          <a:solidFill>
            <a:srgbClr val="42464B"/>
          </a:solidFill>
          <a:latin typeface="tahoma" charset="0"/>
          <a:ea typeface="+mn-ea"/>
          <a:cs typeface="+mn-cs"/>
        </a:defRPr>
      </a:lvl5pPr>
      <a:lvl6pPr marL="4470344" indent="-406394" algn="l" defTabSz="16255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3134" indent="-406394" algn="l" defTabSz="16255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925" indent="-406394" algn="l" defTabSz="16255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714" indent="-406394" algn="l" defTabSz="16255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91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81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370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159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949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740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529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320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535" y="10894187"/>
            <a:ext cx="2880320" cy="834441"/>
          </a:xfrm>
          <a:prstGeom prst="rect">
            <a:avLst/>
          </a:prstGeom>
        </p:spPr>
      </p:pic>
      <p:sp>
        <p:nvSpPr>
          <p:cNvPr id="19" name="Rectangle 18">
            <a:hlinkClick r:id="rId52"/>
          </p:cNvPr>
          <p:cNvSpPr/>
          <p:nvPr/>
        </p:nvSpPr>
        <p:spPr>
          <a:xfrm>
            <a:off x="15246168" y="11132087"/>
            <a:ext cx="715264" cy="7152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0" i="0" dirty="0">
              <a:latin typeface="Foco Light Regular" charset="0"/>
            </a:endParaRPr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2003695" y="11127282"/>
            <a:ext cx="715264" cy="715264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0" i="0" dirty="0">
              <a:latin typeface="Foco Light Regular" charset="0"/>
            </a:endParaRPr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444371" y="11113461"/>
            <a:ext cx="715264" cy="715264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200" b="0" i="0" dirty="0">
              <a:latin typeface="Foco Light Regular" charset="0"/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167472"/>
            <a:ext cx="13817600" cy="8226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0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748" r:id="rId42"/>
    <p:sldLayoutId id="2147483749" r:id="rId43"/>
    <p:sldLayoutId id="2147483750" r:id="rId44"/>
    <p:sldLayoutId id="2147483751" r:id="rId45"/>
    <p:sldLayoutId id="2147483752" r:id="rId46"/>
    <p:sldLayoutId id="2147483753" r:id="rId47"/>
    <p:sldLayoutId id="2147483754" r:id="rId48"/>
    <p:sldLayoutId id="2147483755" r:id="rId49"/>
  </p:sldLayoutIdLst>
  <p:hf hdr="0" ftr="0" dt="0"/>
  <p:txStyles>
    <p:titleStyle>
      <a:lvl1pPr algn="l" defTabSz="1625581" rtl="0" eaLnBrk="1" latinLnBrk="0" hangingPunct="1">
        <a:lnSpc>
          <a:spcPct val="86000"/>
        </a:lnSpc>
        <a:spcBef>
          <a:spcPct val="0"/>
        </a:spcBef>
        <a:buNone/>
        <a:defRPr sz="3733" kern="800" spc="-71" baseline="0">
          <a:solidFill>
            <a:schemeClr val="tx1"/>
          </a:solidFill>
          <a:latin typeface="Foco Trial Light" charset="0"/>
          <a:ea typeface="+mj-ea"/>
          <a:cs typeface="+mj-cs"/>
        </a:defRPr>
      </a:lvl1pPr>
    </p:titleStyle>
    <p:bodyStyle>
      <a:lvl1pPr marL="304797" indent="-304797" algn="l" defTabSz="1625581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•"/>
        <a:defRPr sz="2667" b="0" i="0" kern="800" spc="-18" baseline="0">
          <a:solidFill>
            <a:schemeClr val="tx1"/>
          </a:solidFill>
          <a:latin typeface="tahoma" charset="0"/>
          <a:ea typeface="+mn-ea"/>
          <a:cs typeface="+mn-cs"/>
        </a:defRPr>
      </a:lvl1pPr>
      <a:lvl2pPr marL="612417" indent="-307620" algn="l" defTabSz="1625581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–"/>
        <a:defRPr sz="2133" b="0" i="0" kern="800" baseline="0">
          <a:solidFill>
            <a:schemeClr val="tx1"/>
          </a:solidFill>
          <a:latin typeface="tahoma" charset="0"/>
          <a:ea typeface="+mn-ea"/>
          <a:cs typeface="+mn-cs"/>
        </a:defRPr>
      </a:lvl2pPr>
      <a:lvl3pPr marL="917211" indent="-304797" algn="l" defTabSz="1625581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•"/>
        <a:defRPr sz="2133" b="0" i="0" kern="800" baseline="0">
          <a:solidFill>
            <a:schemeClr val="tx1"/>
          </a:solidFill>
          <a:latin typeface="tahoma" charset="0"/>
          <a:ea typeface="+mn-ea"/>
          <a:cs typeface="+mn-cs"/>
        </a:defRPr>
      </a:lvl3pPr>
      <a:lvl4pPr marL="1222008" indent="-304797" algn="l" defTabSz="1625581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–"/>
        <a:defRPr sz="2133" b="0" i="0" kern="800" baseline="0">
          <a:solidFill>
            <a:schemeClr val="tx1"/>
          </a:solidFill>
          <a:latin typeface="tahoma" charset="0"/>
          <a:ea typeface="+mn-ea"/>
          <a:cs typeface="+mn-cs"/>
        </a:defRPr>
      </a:lvl4pPr>
      <a:lvl5pPr marL="1526805" indent="-304797" algn="l" defTabSz="1625581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»"/>
        <a:defRPr sz="2133" b="0" i="0" kern="800" baseline="0">
          <a:solidFill>
            <a:schemeClr val="tx1"/>
          </a:solidFill>
          <a:latin typeface="tahoma" charset="0"/>
          <a:ea typeface="+mn-ea"/>
          <a:cs typeface="+mn-cs"/>
        </a:defRPr>
      </a:lvl5pPr>
      <a:lvl6pPr marL="4470344" indent="-406394" algn="l" defTabSz="16255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3134" indent="-406394" algn="l" defTabSz="16255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925" indent="-406394" algn="l" defTabSz="16255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714" indent="-406394" algn="l" defTabSz="16255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91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81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370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159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949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740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529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320" algn="l" defTabSz="1625581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2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2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1" y="11300182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2" y="11300182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1" y="11300182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0355-20B8-4EA8-9203-A8B95C06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2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2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2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1" y="11300182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2" y="11300182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1" y="11300182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0AB2B-EA18-484B-B455-F58152231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2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2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1" y="11300182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2" y="11300182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1" y="11300182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BBF2-586F-467A-A6EC-854365FA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2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2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1" y="11300182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2" y="11300182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1" y="11300182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EE712-139E-4C90-9C8A-0A264EBF4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8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345" y="2167480"/>
            <a:ext cx="15135073" cy="78329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929" y="10576498"/>
            <a:ext cx="2856732" cy="896000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987827" y="518346"/>
            <a:ext cx="3657340" cy="649111"/>
          </a:xfrm>
          <a:prstGeom prst="rect">
            <a:avLst/>
          </a:prstGeom>
        </p:spPr>
        <p:txBody>
          <a:bodyPr vert="horz" lIns="91440" tIns="0" rIns="0" bIns="182880" rtlCol="0" anchor="ctr"/>
          <a:lstStyle>
            <a:lvl1pPr algn="r">
              <a:defRPr sz="1232" baseline="0">
                <a:solidFill>
                  <a:srgbClr val="34657F"/>
                </a:solidFill>
                <a:latin typeface="foco light" charset="0"/>
              </a:defRPr>
            </a:lvl1pPr>
          </a:lstStyle>
          <a:p>
            <a:fld id="{38E15BE0-646C-1E49-9BAB-4954136EF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0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5" r:id="rId26"/>
  </p:sldLayoutIdLst>
  <p:hf hdr="0" ftr="0" dt="0"/>
  <p:txStyles>
    <p:titleStyle>
      <a:lvl1pPr algn="l" defTabSz="1126109" rtl="0" eaLnBrk="1" latinLnBrk="0" hangingPunct="1">
        <a:lnSpc>
          <a:spcPct val="86000"/>
        </a:lnSpc>
        <a:spcBef>
          <a:spcPct val="0"/>
        </a:spcBef>
        <a:buNone/>
        <a:defRPr sz="2587" kern="800" spc="-49" baseline="0">
          <a:solidFill>
            <a:srgbClr val="15637F"/>
          </a:solidFill>
          <a:latin typeface="Foco Trial Light" charset="0"/>
          <a:ea typeface="+mj-ea"/>
          <a:cs typeface="+mj-cs"/>
        </a:defRPr>
      </a:lvl1pPr>
    </p:titleStyle>
    <p:bodyStyle>
      <a:lvl1pPr marL="211143" indent="-211143" algn="l" defTabSz="1126109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•"/>
        <a:defRPr sz="1848" b="0" i="0" kern="800" spc="-12">
          <a:solidFill>
            <a:srgbClr val="42464B"/>
          </a:solidFill>
          <a:latin typeface="Foco Light Regular" charset="0"/>
          <a:ea typeface="+mn-ea"/>
          <a:cs typeface="+mn-cs"/>
        </a:defRPr>
      </a:lvl1pPr>
      <a:lvl2pPr marL="424245" indent="-213104" algn="l" defTabSz="1126109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–"/>
        <a:defRPr sz="1477" b="0" i="0" kern="800">
          <a:solidFill>
            <a:srgbClr val="42464B"/>
          </a:solidFill>
          <a:latin typeface="Foco Light Regular" charset="0"/>
          <a:ea typeface="+mn-ea"/>
          <a:cs typeface="+mn-cs"/>
        </a:defRPr>
      </a:lvl2pPr>
      <a:lvl3pPr marL="635391" indent="-211143" algn="l" defTabSz="1126109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•"/>
        <a:defRPr sz="1477" b="0" i="0" kern="800" baseline="0">
          <a:solidFill>
            <a:srgbClr val="42464B"/>
          </a:solidFill>
          <a:latin typeface="Foco Light Regular" charset="0"/>
          <a:ea typeface="+mn-ea"/>
          <a:cs typeface="+mn-cs"/>
        </a:defRPr>
      </a:lvl3pPr>
      <a:lvl4pPr marL="846540" indent="-211143" algn="l" defTabSz="1126109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–"/>
        <a:defRPr sz="1477" b="0" i="0" kern="800" baseline="0">
          <a:solidFill>
            <a:srgbClr val="42464B"/>
          </a:solidFill>
          <a:latin typeface="Foco Light Regular" charset="0"/>
          <a:ea typeface="+mn-ea"/>
          <a:cs typeface="+mn-cs"/>
        </a:defRPr>
      </a:lvl4pPr>
      <a:lvl5pPr marL="1057683" indent="-211143" algn="l" defTabSz="1126109" rtl="0" eaLnBrk="1" latinLnBrk="0" hangingPunct="1">
        <a:spcBef>
          <a:spcPct val="20000"/>
        </a:spcBef>
        <a:buClr>
          <a:srgbClr val="2EA948"/>
        </a:buClr>
        <a:buFont typeface="Arial" panose="020B0604020202020204" pitchFamily="34" charset="0"/>
        <a:buChar char="»"/>
        <a:defRPr sz="1477" b="0" i="0" kern="800" baseline="0">
          <a:solidFill>
            <a:srgbClr val="42464B"/>
          </a:solidFill>
          <a:latin typeface="Foco Light Regular" charset="0"/>
          <a:ea typeface="+mn-ea"/>
          <a:cs typeface="+mn-cs"/>
        </a:defRPr>
      </a:lvl5pPr>
      <a:lvl6pPr marL="3096797" indent="-281529" algn="l" defTabSz="11261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3" kern="1200">
          <a:solidFill>
            <a:schemeClr val="tx1"/>
          </a:solidFill>
          <a:latin typeface="+mn-lt"/>
          <a:ea typeface="+mn-ea"/>
          <a:cs typeface="+mn-cs"/>
        </a:defRPr>
      </a:lvl6pPr>
      <a:lvl7pPr marL="3659851" indent="-281529" algn="l" defTabSz="11261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3" kern="1200">
          <a:solidFill>
            <a:schemeClr val="tx1"/>
          </a:solidFill>
          <a:latin typeface="+mn-lt"/>
          <a:ea typeface="+mn-ea"/>
          <a:cs typeface="+mn-cs"/>
        </a:defRPr>
      </a:lvl7pPr>
      <a:lvl8pPr marL="4222905" indent="-281529" algn="l" defTabSz="11261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3" kern="1200">
          <a:solidFill>
            <a:schemeClr val="tx1"/>
          </a:solidFill>
          <a:latin typeface="+mn-lt"/>
          <a:ea typeface="+mn-ea"/>
          <a:cs typeface="+mn-cs"/>
        </a:defRPr>
      </a:lvl8pPr>
      <a:lvl9pPr marL="4785959" indent="-281529" algn="l" defTabSz="11261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6109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1pPr>
      <a:lvl2pPr marL="563055" algn="l" defTabSz="1126109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2pPr>
      <a:lvl3pPr marL="1126109" algn="l" defTabSz="1126109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3pPr>
      <a:lvl4pPr marL="1689163" algn="l" defTabSz="1126109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4pPr>
      <a:lvl5pPr marL="2252216" algn="l" defTabSz="1126109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5pPr>
      <a:lvl6pPr marL="2815271" algn="l" defTabSz="1126109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6pPr>
      <a:lvl7pPr marL="3378325" algn="l" defTabSz="1126109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7pPr>
      <a:lvl8pPr marL="3941379" algn="l" defTabSz="1126109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8pPr>
      <a:lvl9pPr marL="4504433" algn="l" defTabSz="1126109" rtl="0" eaLnBrk="1" latinLnBrk="0" hangingPunct="1">
        <a:defRPr sz="22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.othman@kipic.com.kw" TargetMode="External"/><Relationship Id="rId2" Type="http://schemas.openxmlformats.org/officeDocument/2006/relationships/hyperlink" Target="mailto:a.osaimi@kipic.com.k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.alkharji@kipic.com.k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"/>
            <a:ext cx="16256000" cy="1245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055" y="896797"/>
            <a:ext cx="14937890" cy="32575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b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Kuwait Integrated Petroleum Industries Company (KIPIC)</a:t>
            </a:r>
            <a:b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6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66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B41D1-42C7-4EB5-99F9-9F7FF99D1321}"/>
              </a:ext>
            </a:extLst>
          </p:cNvPr>
          <p:cNvSpPr/>
          <p:nvPr/>
        </p:nvSpPr>
        <p:spPr>
          <a:xfrm>
            <a:off x="6603262" y="4804863"/>
            <a:ext cx="3571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January 2023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745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228A53B4-FD89-4F2C-BE7D-C5BB46358E6C}"/>
              </a:ext>
            </a:extLst>
          </p:cNvPr>
          <p:cNvSpPr/>
          <p:nvPr/>
        </p:nvSpPr>
        <p:spPr>
          <a:xfrm>
            <a:off x="6472752" y="5466467"/>
            <a:ext cx="7248805" cy="1068632"/>
          </a:xfrm>
          <a:prstGeom prst="rect">
            <a:avLst/>
          </a:prstGeom>
          <a:solidFill>
            <a:srgbClr val="8EC75C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Updating KIPIC’s 2040 Strategy Plan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91C14FB-6BF3-4007-AA26-EF39B8B210BA}"/>
              </a:ext>
            </a:extLst>
          </p:cNvPr>
          <p:cNvSpPr/>
          <p:nvPr/>
        </p:nvSpPr>
        <p:spPr>
          <a:xfrm>
            <a:off x="6472752" y="1669177"/>
            <a:ext cx="7248805" cy="1068632"/>
          </a:xfrm>
          <a:prstGeom prst="rect">
            <a:avLst/>
          </a:prstGeom>
          <a:solidFill>
            <a:srgbClr val="8EC75C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 legal entity of KIPIC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BB057A4-0B9B-4E9F-88FE-68817D06A2FD}"/>
              </a:ext>
            </a:extLst>
          </p:cNvPr>
          <p:cNvSpPr/>
          <p:nvPr/>
        </p:nvSpPr>
        <p:spPr>
          <a:xfrm>
            <a:off x="2289997" y="1669177"/>
            <a:ext cx="3619065" cy="1068633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2016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3E1058B-8117-4EA1-BF84-40D61F6F549E}"/>
              </a:ext>
            </a:extLst>
          </p:cNvPr>
          <p:cNvSpPr/>
          <p:nvPr/>
        </p:nvSpPr>
        <p:spPr>
          <a:xfrm>
            <a:off x="6472752" y="2918277"/>
            <a:ext cx="7248805" cy="1068631"/>
          </a:xfrm>
          <a:prstGeom prst="rect">
            <a:avLst/>
          </a:prstGeom>
          <a:solidFill>
            <a:srgbClr val="8EC75C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KIPIC goes live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EE8DDA2-891D-4E4E-923A-D2BB1E03F195}"/>
              </a:ext>
            </a:extLst>
          </p:cNvPr>
          <p:cNvSpPr/>
          <p:nvPr/>
        </p:nvSpPr>
        <p:spPr>
          <a:xfrm>
            <a:off x="2289997" y="5466467"/>
            <a:ext cx="3619064" cy="106863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2021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2349051-816F-4459-A80C-6A8DCB5B3D18}"/>
              </a:ext>
            </a:extLst>
          </p:cNvPr>
          <p:cNvSpPr/>
          <p:nvPr/>
        </p:nvSpPr>
        <p:spPr>
          <a:xfrm>
            <a:off x="6472752" y="4200704"/>
            <a:ext cx="7248805" cy="1068632"/>
          </a:xfrm>
          <a:prstGeom prst="rect">
            <a:avLst/>
          </a:prstGeom>
          <a:solidFill>
            <a:srgbClr val="8EC75C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 of Al-</a:t>
            </a:r>
            <a:r>
              <a:rPr lang="en-US" sz="2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Zour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Oil Complex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20C668A-B003-4B1F-BA8A-28FDD508A109}"/>
              </a:ext>
            </a:extLst>
          </p:cNvPr>
          <p:cNvSpPr/>
          <p:nvPr/>
        </p:nvSpPr>
        <p:spPr>
          <a:xfrm>
            <a:off x="2289997" y="2918277"/>
            <a:ext cx="3619064" cy="106863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2017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D17519E-01BB-4900-9250-4300A0FDD86E}"/>
              </a:ext>
            </a:extLst>
          </p:cNvPr>
          <p:cNvSpPr/>
          <p:nvPr/>
        </p:nvSpPr>
        <p:spPr>
          <a:xfrm>
            <a:off x="2289997" y="4200704"/>
            <a:ext cx="3619065" cy="106863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2017</a:t>
            </a:r>
          </a:p>
        </p:txBody>
      </p:sp>
      <p:pic>
        <p:nvPicPr>
          <p:cNvPr id="10" name="Graphic 9" descr="Run">
            <a:extLst>
              <a:ext uri="{FF2B5EF4-FFF2-40B4-BE49-F238E27FC236}">
                <a16:creationId xmlns:a16="http://schemas.microsoft.com/office/drawing/2014/main" id="{445FCB11-8768-4ED0-851B-1F25F9D07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4633" y="2918277"/>
            <a:ext cx="1023728" cy="1023728"/>
          </a:xfrm>
          <a:prstGeom prst="rect">
            <a:avLst/>
          </a:prstGeom>
        </p:spPr>
      </p:pic>
      <p:pic>
        <p:nvPicPr>
          <p:cNvPr id="12" name="Graphic 11" descr="Diploma">
            <a:extLst>
              <a:ext uri="{FF2B5EF4-FFF2-40B4-BE49-F238E27FC236}">
                <a16:creationId xmlns:a16="http://schemas.microsoft.com/office/drawing/2014/main" id="{10FFEA9A-7E3F-4ADD-831D-E1049F137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4835" y="1725029"/>
            <a:ext cx="994023" cy="994023"/>
          </a:xfrm>
          <a:prstGeom prst="rect">
            <a:avLst/>
          </a:prstGeom>
        </p:spPr>
      </p:pic>
      <p:pic>
        <p:nvPicPr>
          <p:cNvPr id="14" name="Graphic 13" descr="Bullseye">
            <a:extLst>
              <a:ext uri="{FF2B5EF4-FFF2-40B4-BE49-F238E27FC236}">
                <a16:creationId xmlns:a16="http://schemas.microsoft.com/office/drawing/2014/main" id="{C16D930A-4C55-4812-8F11-CC4E4158EC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04468" y="5466947"/>
            <a:ext cx="1058173" cy="1058173"/>
          </a:xfrm>
          <a:prstGeom prst="rect">
            <a:avLst/>
          </a:prstGeom>
        </p:spPr>
      </p:pic>
      <p:pic>
        <p:nvPicPr>
          <p:cNvPr id="16" name="Graphic 15" descr="Factory">
            <a:extLst>
              <a:ext uri="{FF2B5EF4-FFF2-40B4-BE49-F238E27FC236}">
                <a16:creationId xmlns:a16="http://schemas.microsoft.com/office/drawing/2014/main" id="{82C0594A-BDF5-4D8B-9B14-1EF916B864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8786" y="4245435"/>
            <a:ext cx="1086117" cy="10239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729FE5F-D47E-4B99-8491-B8337E965137}"/>
              </a:ext>
            </a:extLst>
          </p:cNvPr>
          <p:cNvSpPr/>
          <p:nvPr/>
        </p:nvSpPr>
        <p:spPr>
          <a:xfrm>
            <a:off x="6472752" y="6732230"/>
            <a:ext cx="7248805" cy="1068632"/>
          </a:xfrm>
          <a:prstGeom prst="rect">
            <a:avLst/>
          </a:prstGeom>
          <a:solidFill>
            <a:srgbClr val="8EC75C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Commissioning of LNG Terminal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BCDB3B-E2B5-43F6-892C-53543A09D8C2}"/>
              </a:ext>
            </a:extLst>
          </p:cNvPr>
          <p:cNvSpPr/>
          <p:nvPr/>
        </p:nvSpPr>
        <p:spPr>
          <a:xfrm>
            <a:off x="2289997" y="6732230"/>
            <a:ext cx="3619064" cy="106863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2022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DA547E-D200-47BD-890F-132A2A8D8A4A}"/>
              </a:ext>
            </a:extLst>
          </p:cNvPr>
          <p:cNvSpPr/>
          <p:nvPr/>
        </p:nvSpPr>
        <p:spPr>
          <a:xfrm>
            <a:off x="6472752" y="7997992"/>
            <a:ext cx="7248805" cy="1068632"/>
          </a:xfrm>
          <a:prstGeom prst="rect">
            <a:avLst/>
          </a:prstGeom>
          <a:solidFill>
            <a:srgbClr val="8EC75C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Commissioning of 1</a:t>
            </a:r>
            <a:r>
              <a:rPr lang="en-US" sz="2400" b="1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 refinery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CCB803-506C-4500-8F4D-E9176A04D506}"/>
              </a:ext>
            </a:extLst>
          </p:cNvPr>
          <p:cNvSpPr/>
          <p:nvPr/>
        </p:nvSpPr>
        <p:spPr>
          <a:xfrm>
            <a:off x="2289997" y="7997992"/>
            <a:ext cx="3619064" cy="1068632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lIns="48768" tIns="48768" rIns="48768" bIns="48768" anchor="ctr">
            <a:noAutofit/>
          </a:bodyPr>
          <a:lstStyle/>
          <a:p>
            <a:pPr algn="ctr" defTabSz="1625519"/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2022</a:t>
            </a:r>
          </a:p>
        </p:txBody>
      </p:sp>
      <p:pic>
        <p:nvPicPr>
          <p:cNvPr id="13316" name="Picture 4" descr="540 Lng Ship Icon Images, Stock Photos &amp; Vectors | Shutterstock">
            <a:extLst>
              <a:ext uri="{FF2B5EF4-FFF2-40B4-BE49-F238E27FC236}">
                <a16:creationId xmlns:a16="http://schemas.microsoft.com/office/drawing/2014/main" id="{1289823C-7024-468C-9C32-7F7D5FD91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30640" r="19338" b="35287"/>
          <a:stretch/>
        </p:blipFill>
        <p:spPr bwMode="auto">
          <a:xfrm>
            <a:off x="6472752" y="7001830"/>
            <a:ext cx="1787329" cy="5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46E70-2A58-4078-8543-DCF75325EA7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t="48021" r="80215" b="44156"/>
          <a:stretch/>
        </p:blipFill>
        <p:spPr>
          <a:xfrm>
            <a:off x="6508069" y="7979022"/>
            <a:ext cx="1295400" cy="1068633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45DBBC6-13CF-47C5-B57B-20BCD9C028D4}"/>
              </a:ext>
            </a:extLst>
          </p:cNvPr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1625581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733" b="0" i="0" kern="800" spc="-71" baseline="0">
                <a:solidFill>
                  <a:srgbClr val="15637F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r>
              <a:rPr lang="en-US" dirty="0"/>
              <a:t>Key Milestones To Date</a:t>
            </a:r>
          </a:p>
        </p:txBody>
      </p:sp>
    </p:spTree>
    <p:extLst>
      <p:ext uri="{BB962C8B-B14F-4D97-AF65-F5344CB8AC3E}">
        <p14:creationId xmlns:p14="http://schemas.microsoft.com/office/powerpoint/2010/main" val="611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KIPIC Mandate, Vision, Mission, and Organizational Philosophy are driven by KPC Strategic Directions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82551" y="3520117"/>
            <a:ext cx="12890899" cy="1645440"/>
          </a:xfrm>
          <a:prstGeom prst="roundRect">
            <a:avLst>
              <a:gd name="adj" fmla="val 7676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00206" rIns="0" rtlCol="0"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chemeClr val="bg1"/>
              </a:buClr>
            </a:pPr>
            <a:r>
              <a:rPr lang="en-US" altLang="en-US" sz="2299" b="1" i="1" dirty="0">
                <a:solidFill>
                  <a:srgbClr val="00A8D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 be a leader in integrated refining and petrochemical operations and LNG supply that maximizes shareholder value, achieves operational excellence, unlocks the potential of our people and cares for the community”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82551" y="5653875"/>
            <a:ext cx="12890899" cy="2226855"/>
          </a:xfrm>
          <a:prstGeom prst="roundRect">
            <a:avLst>
              <a:gd name="adj" fmla="val 5506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00206" rIns="0" rtlCol="0" anchor="ctr"/>
          <a:lstStyle/>
          <a:p>
            <a:pPr algn="ctr">
              <a:lnSpc>
                <a:spcPct val="114000"/>
              </a:lnSpc>
              <a:spcBef>
                <a:spcPct val="30000"/>
              </a:spcBef>
              <a:buClr>
                <a:schemeClr val="bg1"/>
              </a:buClr>
            </a:pPr>
            <a:r>
              <a:rPr lang="en-US" sz="2299" b="1" i="1" dirty="0">
                <a:solidFill>
                  <a:srgbClr val="43B0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“To manufacture refined petroleum and petrochemical products and supply LNG in a reliable, efficient, safe and environmentally responsible manner to meet Kuwait’s energy demand, maximize profit through integration, develop a professional and competent workforce, and enable the development of the local economy”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48892" y="3248535"/>
            <a:ext cx="5758223" cy="486454"/>
          </a:xfrm>
          <a:prstGeom prst="roundRect">
            <a:avLst/>
          </a:prstGeom>
          <a:solidFill>
            <a:srgbClr val="00A8D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48892" y="5402043"/>
            <a:ext cx="5758223" cy="442231"/>
          </a:xfrm>
          <a:prstGeom prst="roundRect">
            <a:avLst/>
          </a:prstGeom>
          <a:solidFill>
            <a:srgbClr val="43B02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82551" y="2016499"/>
            <a:ext cx="12890899" cy="1021690"/>
          </a:xfrm>
          <a:prstGeom prst="roundRect">
            <a:avLst>
              <a:gd name="adj" fmla="val 7676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00206" rIns="0" rtlCol="0"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chemeClr val="bg1"/>
              </a:buClr>
            </a:pPr>
            <a:r>
              <a:rPr lang="en-US" altLang="en-US" sz="2299" b="1" i="1" dirty="0">
                <a:solidFill>
                  <a:srgbClr val="3365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“Manage refinery, petrochemical and LNG import operations in the Al-Zour Complex”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48892" y="1724903"/>
            <a:ext cx="5758223" cy="486454"/>
          </a:xfrm>
          <a:prstGeom prst="roundRect">
            <a:avLst/>
          </a:prstGeom>
          <a:solidFill>
            <a:srgbClr val="33657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Mandate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82551" y="8287822"/>
            <a:ext cx="12890899" cy="1021690"/>
          </a:xfrm>
          <a:prstGeom prst="roundRect">
            <a:avLst>
              <a:gd name="adj" fmla="val 7676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00206" rIns="0" rtlCol="0"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chemeClr val="bg1"/>
              </a:buClr>
            </a:pPr>
            <a:r>
              <a:rPr lang="en-US" altLang="en-US" sz="2299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“Making more possible”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8892" y="8015223"/>
            <a:ext cx="5758223" cy="486454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Organizational Philosophy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51B7DB06-DE11-445A-80D1-95C038A9F87F}"/>
              </a:ext>
            </a:extLst>
          </p:cNvPr>
          <p:cNvSpPr/>
          <p:nvPr/>
        </p:nvSpPr>
        <p:spPr>
          <a:xfrm>
            <a:off x="1674531" y="9627333"/>
            <a:ext cx="12890899" cy="1021690"/>
          </a:xfrm>
          <a:prstGeom prst="roundRect">
            <a:avLst>
              <a:gd name="adj" fmla="val 7676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00206" rIns="0" rtlCol="0" anchor="ctr"/>
          <a:lstStyle/>
          <a:p>
            <a:pPr algn="ctr">
              <a:lnSpc>
                <a:spcPct val="110000"/>
              </a:lnSpc>
              <a:spcBef>
                <a:spcPct val="30000"/>
              </a:spcBef>
              <a:buClr>
                <a:schemeClr val="bg1"/>
              </a:buClr>
            </a:pPr>
            <a:r>
              <a:rPr lang="en-US" altLang="en-US" sz="2299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Maximize production and achieve net zero scope 1+2 GHG emissions by 2050</a:t>
            </a: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4A42BFC5-53FE-4314-ADEF-FC1A650F879B}"/>
              </a:ext>
            </a:extLst>
          </p:cNvPr>
          <p:cNvSpPr/>
          <p:nvPr/>
        </p:nvSpPr>
        <p:spPr>
          <a:xfrm>
            <a:off x="5240872" y="9354734"/>
            <a:ext cx="5758223" cy="486454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2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Zero</a:t>
            </a:r>
          </a:p>
        </p:txBody>
      </p:sp>
    </p:spTree>
    <p:extLst>
      <p:ext uri="{BB962C8B-B14F-4D97-AF65-F5344CB8AC3E}">
        <p14:creationId xmlns:p14="http://schemas.microsoft.com/office/powerpoint/2010/main" val="47980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38850" y="1198980"/>
            <a:ext cx="5219700" cy="954307"/>
          </a:xfrm>
          <a:prstGeom prst="rect">
            <a:avLst/>
          </a:prstGeom>
          <a:solidFill>
            <a:srgbClr val="33657F"/>
          </a:solidFill>
          <a:ln w="9525">
            <a:solidFill>
              <a:srgbClr val="336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39"/>
            <a:r>
              <a:rPr lang="en-GB" b="1" dirty="0">
                <a:solidFill>
                  <a:srgbClr val="FFFFFF"/>
                </a:solidFill>
                <a:latin typeface="Open Sans Light"/>
              </a:rPr>
              <a:t>KIPIC </a:t>
            </a:r>
          </a:p>
          <a:p>
            <a:pPr algn="ctr" defTabSz="1625539"/>
            <a:r>
              <a:rPr lang="en-GB" i="1" dirty="0">
                <a:solidFill>
                  <a:srgbClr val="FFFFFF"/>
                </a:solidFill>
                <a:latin typeface="Open Sans Light"/>
              </a:rPr>
              <a:t>(</a:t>
            </a:r>
            <a:r>
              <a:rPr lang="en-US" i="1" dirty="0">
                <a:solidFill>
                  <a:srgbClr val="FFFFFF"/>
                </a:solidFill>
                <a:latin typeface="Open Sans Light"/>
              </a:rPr>
              <a:t>Kuwait Integrated Petroleum Industries Company)</a:t>
            </a:r>
            <a:endParaRPr lang="en-GB" i="1" dirty="0">
              <a:solidFill>
                <a:srgbClr val="FFFFFF"/>
              </a:solidFill>
              <a:latin typeface="Open Sans Light"/>
            </a:endParaRPr>
          </a:p>
        </p:txBody>
      </p:sp>
      <p:cxnSp>
        <p:nvCxnSpPr>
          <p:cNvPr id="9" name="Elbow Connector 8"/>
          <p:cNvCxnSpPr>
            <a:cxnSpLocks/>
            <a:stCxn id="7" idx="2"/>
            <a:endCxn id="12" idx="0"/>
          </p:cNvCxnSpPr>
          <p:nvPr/>
        </p:nvCxnSpPr>
        <p:spPr>
          <a:xfrm rot="5400000">
            <a:off x="5813273" y="248710"/>
            <a:ext cx="930850" cy="4740005"/>
          </a:xfrm>
          <a:prstGeom prst="bentConnector3">
            <a:avLst>
              <a:gd name="adj1" fmla="val 50000"/>
            </a:avLst>
          </a:prstGeom>
          <a:ln w="12700">
            <a:solidFill>
              <a:srgbClr val="336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hlinkClick r:id="" action="ppaction://noaction"/>
          </p:cNvPr>
          <p:cNvSpPr/>
          <p:nvPr/>
        </p:nvSpPr>
        <p:spPr>
          <a:xfrm>
            <a:off x="2372503" y="3084137"/>
            <a:ext cx="3072384" cy="484747"/>
          </a:xfrm>
          <a:prstGeom prst="rect">
            <a:avLst/>
          </a:prstGeom>
          <a:solidFill>
            <a:srgbClr val="A0C6D9"/>
          </a:solidFill>
          <a:ln w="9525">
            <a:solidFill>
              <a:srgbClr val="A0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625539"/>
            <a:r>
              <a:rPr lang="en-GB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Al-Zour Refinery Facility</a:t>
            </a:r>
          </a:p>
        </p:txBody>
      </p:sp>
      <p:sp>
        <p:nvSpPr>
          <p:cNvPr id="14" name="Rectangle 13">
            <a:hlinkClick r:id="" action="ppaction://noaction"/>
          </p:cNvPr>
          <p:cNvSpPr/>
          <p:nvPr/>
        </p:nvSpPr>
        <p:spPr>
          <a:xfrm>
            <a:off x="8934020" y="3100189"/>
            <a:ext cx="3072384" cy="484747"/>
          </a:xfrm>
          <a:prstGeom prst="rect">
            <a:avLst/>
          </a:prstGeom>
          <a:solidFill>
            <a:srgbClr val="A0C6D9"/>
          </a:solidFill>
          <a:ln w="9525">
            <a:solidFill>
              <a:srgbClr val="A0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625539"/>
            <a:r>
              <a:rPr lang="en-GB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PRIZe (First Upgrade)</a:t>
            </a: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672028" y="3100189"/>
            <a:ext cx="3072384" cy="484747"/>
          </a:xfrm>
          <a:prstGeom prst="rect">
            <a:avLst/>
          </a:prstGeom>
          <a:solidFill>
            <a:srgbClr val="A0C6D9"/>
          </a:solidFill>
          <a:ln w="9525">
            <a:solidFill>
              <a:srgbClr val="A0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625539"/>
            <a:r>
              <a:rPr lang="en-GB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 Import Facility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0237" y="5470328"/>
            <a:ext cx="1645920" cy="484747"/>
          </a:xfrm>
          <a:prstGeom prst="rect">
            <a:avLst/>
          </a:prstGeom>
          <a:solidFill>
            <a:srgbClr val="43B02A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625539"/>
            <a:r>
              <a:rPr lang="en-GB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Value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12143" y="5469093"/>
            <a:ext cx="308457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 4.87 bn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20237" y="4856926"/>
            <a:ext cx="1645920" cy="484747"/>
          </a:xfrm>
          <a:prstGeom prst="rect">
            <a:avLst/>
          </a:prstGeom>
          <a:solidFill>
            <a:srgbClr val="43B02A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625539"/>
            <a:r>
              <a:rPr lang="en-GB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12143" y="4856926"/>
            <a:ext cx="306129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Value Products </a:t>
            </a:r>
          </a:p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Fuel Oil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0237" y="7337758"/>
            <a:ext cx="1645920" cy="484747"/>
          </a:xfrm>
          <a:prstGeom prst="rect">
            <a:avLst/>
          </a:prstGeom>
          <a:solidFill>
            <a:srgbClr val="43B02A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625539"/>
            <a:r>
              <a:rPr lang="en-GB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Status</a:t>
            </a:r>
          </a:p>
        </p:txBody>
      </p:sp>
      <p:sp>
        <p:nvSpPr>
          <p:cNvPr id="23" name="Rectangle 22">
            <a:hlinkClick r:id="" action="ppaction://noaction"/>
          </p:cNvPr>
          <p:cNvSpPr/>
          <p:nvPr/>
        </p:nvSpPr>
        <p:spPr>
          <a:xfrm>
            <a:off x="2612143" y="7340225"/>
            <a:ext cx="308457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15427" y="5459836"/>
            <a:ext cx="308457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 3.0 bn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15427" y="4856926"/>
            <a:ext cx="308457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Gasoline, Aromatics and Olefins</a:t>
            </a:r>
          </a:p>
        </p:txBody>
      </p:sp>
      <p:sp>
        <p:nvSpPr>
          <p:cNvPr id="26" name="Rectangle 25">
            <a:hlinkClick r:id="" action="ppaction://noaction"/>
          </p:cNvPr>
          <p:cNvSpPr/>
          <p:nvPr/>
        </p:nvSpPr>
        <p:spPr>
          <a:xfrm>
            <a:off x="9115427" y="7358739"/>
            <a:ext cx="308457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Investment Decision </a:t>
            </a:r>
          </a:p>
        </p:txBody>
      </p:sp>
      <p:sp>
        <p:nvSpPr>
          <p:cNvPr id="27" name="Rectangle 26">
            <a:hlinkClick r:id="" action="ppaction://noaction"/>
          </p:cNvPr>
          <p:cNvSpPr/>
          <p:nvPr/>
        </p:nvSpPr>
        <p:spPr>
          <a:xfrm>
            <a:off x="5874373" y="5467745"/>
            <a:ext cx="308457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 1.1 bn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74373" y="4856926"/>
            <a:ext cx="308457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 Gas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74373" y="7342923"/>
            <a:ext cx="308457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</a:t>
            </a:r>
          </a:p>
        </p:txBody>
      </p:sp>
      <p:cxnSp>
        <p:nvCxnSpPr>
          <p:cNvPr id="30" name="Elbow Connector 29"/>
          <p:cNvCxnSpPr>
            <a:cxnSpLocks/>
            <a:stCxn id="7" idx="2"/>
            <a:endCxn id="14" idx="0"/>
          </p:cNvCxnSpPr>
          <p:nvPr/>
        </p:nvCxnSpPr>
        <p:spPr>
          <a:xfrm rot="16200000" flipH="1">
            <a:off x="9086005" y="1715982"/>
            <a:ext cx="946902" cy="1821512"/>
          </a:xfrm>
          <a:prstGeom prst="bentConnector3">
            <a:avLst>
              <a:gd name="adj1" fmla="val 50000"/>
            </a:avLst>
          </a:prstGeom>
          <a:ln w="12700">
            <a:solidFill>
              <a:srgbClr val="336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022752" y="2392214"/>
            <a:ext cx="13403040" cy="487680"/>
          </a:xfrm>
          <a:prstGeom prst="rect">
            <a:avLst/>
          </a:prstGeom>
          <a:solidFill>
            <a:srgbClr val="00A8DF"/>
          </a:solidFill>
          <a:ln w="9525">
            <a:solidFill>
              <a:srgbClr val="00A8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25539"/>
            <a:r>
              <a:rPr lang="en-GB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Al-Zour Complex</a:t>
            </a:r>
          </a:p>
        </p:txBody>
      </p:sp>
      <p:pic>
        <p:nvPicPr>
          <p:cNvPr id="36" name="Picture 179" descr="https://d30y9cdsu7xlg0.cloudfront.net/png/658205-200.png">
            <a:extLst>
              <a:ext uri="{FF2B5EF4-FFF2-40B4-BE49-F238E27FC236}">
                <a16:creationId xmlns:a16="http://schemas.microsoft.com/office/drawing/2014/main" id="{05CC4CE9-5AAA-458E-8E19-C231AE46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217" y="3410529"/>
            <a:ext cx="1522787" cy="152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8D5FFB0-AFA3-45C4-A6F6-CA0A3156785B}"/>
              </a:ext>
            </a:extLst>
          </p:cNvPr>
          <p:cNvCxnSpPr>
            <a:cxnSpLocks/>
          </p:cNvCxnSpPr>
          <p:nvPr/>
        </p:nvCxnSpPr>
        <p:spPr>
          <a:xfrm>
            <a:off x="13769737" y="2860857"/>
            <a:ext cx="0" cy="239332"/>
          </a:xfrm>
          <a:prstGeom prst="line">
            <a:avLst/>
          </a:prstGeom>
          <a:ln w="12700">
            <a:solidFill>
              <a:srgbClr val="336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DE379F-58D9-4831-BAC1-367C7BBFA34C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201244" y="2843280"/>
            <a:ext cx="6976" cy="256909"/>
          </a:xfrm>
          <a:prstGeom prst="line">
            <a:avLst/>
          </a:prstGeom>
          <a:ln w="12700">
            <a:solidFill>
              <a:srgbClr val="3365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E7DDA211-A760-43D0-A946-F46BBB5123BA}"/>
              </a:ext>
            </a:extLst>
          </p:cNvPr>
          <p:cNvSpPr/>
          <p:nvPr/>
        </p:nvSpPr>
        <p:spPr>
          <a:xfrm>
            <a:off x="2612143" y="7952392"/>
            <a:ext cx="308457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2023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C75493D-9213-4750-96F3-C47A7EBA39F1}"/>
              </a:ext>
            </a:extLst>
          </p:cNvPr>
          <p:cNvSpPr/>
          <p:nvPr/>
        </p:nvSpPr>
        <p:spPr>
          <a:xfrm>
            <a:off x="820237" y="7951160"/>
            <a:ext cx="1645920" cy="484747"/>
          </a:xfrm>
          <a:prstGeom prst="rect">
            <a:avLst/>
          </a:prstGeom>
          <a:solidFill>
            <a:srgbClr val="43B02A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625539"/>
            <a:r>
              <a:rPr lang="en-GB" sz="1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Expected Completion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62A0E98-4D0C-453A-8EC1-957A3E07A6AB}"/>
              </a:ext>
            </a:extLst>
          </p:cNvPr>
          <p:cNvSpPr/>
          <p:nvPr/>
        </p:nvSpPr>
        <p:spPr>
          <a:xfrm>
            <a:off x="5874373" y="7953742"/>
            <a:ext cx="308457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in April 2022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8DA0801-5086-4D52-920C-223E9637CEF1}"/>
              </a:ext>
            </a:extLst>
          </p:cNvPr>
          <p:cNvSpPr/>
          <p:nvPr/>
        </p:nvSpPr>
        <p:spPr>
          <a:xfrm>
            <a:off x="9115427" y="7961649"/>
            <a:ext cx="3084576" cy="484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1C17F2F-5784-41FD-A72E-B44710FD1C2D}"/>
              </a:ext>
            </a:extLst>
          </p:cNvPr>
          <p:cNvSpPr/>
          <p:nvPr/>
        </p:nvSpPr>
        <p:spPr>
          <a:xfrm>
            <a:off x="820237" y="8564561"/>
            <a:ext cx="1645920" cy="1125373"/>
          </a:xfrm>
          <a:prstGeom prst="rect">
            <a:avLst/>
          </a:prstGeom>
          <a:solidFill>
            <a:srgbClr val="43B02A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Capacity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037DFE-1F13-4216-80A4-506A9BF4CBA4}"/>
              </a:ext>
            </a:extLst>
          </p:cNvPr>
          <p:cNvSpPr/>
          <p:nvPr/>
        </p:nvSpPr>
        <p:spPr>
          <a:xfrm>
            <a:off x="2612143" y="8564561"/>
            <a:ext cx="3084576" cy="1131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104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615,000 barrels per day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E14D4FC-8864-4BD1-A788-E75A81DC4BE4}"/>
              </a:ext>
            </a:extLst>
          </p:cNvPr>
          <p:cNvSpPr/>
          <p:nvPr/>
        </p:nvSpPr>
        <p:spPr>
          <a:xfrm>
            <a:off x="9115427" y="8564561"/>
            <a:ext cx="3055648" cy="1177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104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1.7 MMTA Mogas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 MMTA PX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0.94 MMTA PP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E85603-BE22-4B99-94D5-84502D5839BB}"/>
              </a:ext>
            </a:extLst>
          </p:cNvPr>
          <p:cNvSpPr/>
          <p:nvPr/>
        </p:nvSpPr>
        <p:spPr>
          <a:xfrm>
            <a:off x="5874373" y="8564561"/>
            <a:ext cx="3055648" cy="1138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104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3,000 BBTU per day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0AA593-7755-42E1-B7F8-84A945F903B7}"/>
              </a:ext>
            </a:extLst>
          </p:cNvPr>
          <p:cNvSpPr/>
          <p:nvPr/>
        </p:nvSpPr>
        <p:spPr>
          <a:xfrm>
            <a:off x="12233545" y="3087405"/>
            <a:ext cx="3072384" cy="485459"/>
          </a:xfrm>
          <a:prstGeom prst="rect">
            <a:avLst/>
          </a:prstGeom>
          <a:solidFill>
            <a:srgbClr val="A0C6D9"/>
          </a:solidFill>
          <a:ln w="9525">
            <a:solidFill>
              <a:srgbClr val="A0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625539"/>
            <a:r>
              <a:rPr lang="en-GB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ZICUP (Second Upgrade)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E11B6CD-9D58-4EDF-8DF8-8AE41DA342D2}"/>
              </a:ext>
            </a:extLst>
          </p:cNvPr>
          <p:cNvSpPr/>
          <p:nvPr/>
        </p:nvSpPr>
        <p:spPr>
          <a:xfrm>
            <a:off x="12341216" y="4856926"/>
            <a:ext cx="3084576" cy="485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Value Products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6E053C6-7A43-4740-869C-1A3D758DC692}"/>
              </a:ext>
            </a:extLst>
          </p:cNvPr>
          <p:cNvSpPr/>
          <p:nvPr/>
        </p:nvSpPr>
        <p:spPr>
          <a:xfrm>
            <a:off x="12341216" y="5454955"/>
            <a:ext cx="3084576" cy="485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 2.9 bn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3029F7-7967-4E3D-B5DF-BC2E4D239D59}"/>
              </a:ext>
            </a:extLst>
          </p:cNvPr>
          <p:cNvSpPr/>
          <p:nvPr/>
        </p:nvSpPr>
        <p:spPr>
          <a:xfrm>
            <a:off x="12341216" y="7368502"/>
            <a:ext cx="3084576" cy="485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Feasibility Study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FEF2245-1AFE-46C3-AD6F-B9649FA3337E}"/>
              </a:ext>
            </a:extLst>
          </p:cNvPr>
          <p:cNvSpPr/>
          <p:nvPr/>
        </p:nvSpPr>
        <p:spPr>
          <a:xfrm>
            <a:off x="12341216" y="7966531"/>
            <a:ext cx="3084576" cy="4854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rtlCol="0" anchor="ctr"/>
          <a:lstStyle/>
          <a:p>
            <a:pPr algn="ctr" defTabSz="1625539"/>
            <a:r>
              <a:rPr lang="en-GB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2032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125F08B-636A-4586-BEE1-CB34D32A35E5}"/>
              </a:ext>
            </a:extLst>
          </p:cNvPr>
          <p:cNvSpPr/>
          <p:nvPr/>
        </p:nvSpPr>
        <p:spPr>
          <a:xfrm>
            <a:off x="12341216" y="8564561"/>
            <a:ext cx="3051880" cy="12029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104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8EC5EB7-3861-444E-9306-62D3DBD9C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75" t="48021" r="80215" b="44156"/>
          <a:stretch/>
        </p:blipFill>
        <p:spPr>
          <a:xfrm>
            <a:off x="3260995" y="3591985"/>
            <a:ext cx="1295400" cy="1068633"/>
          </a:xfrm>
          <a:prstGeom prst="rect">
            <a:avLst/>
          </a:prstGeom>
        </p:spPr>
      </p:pic>
      <p:pic>
        <p:nvPicPr>
          <p:cNvPr id="14338" name="Picture 2" descr="Petrochemical Icon Images – Browse 8,143 Stock Photos, Vectors, and Video |  Adobe Stock">
            <a:extLst>
              <a:ext uri="{FF2B5EF4-FFF2-40B4-BE49-F238E27FC236}">
                <a16:creationId xmlns:a16="http://schemas.microsoft.com/office/drawing/2014/main" id="{F044E64E-5FAD-48E7-8ECB-8D2C6E226E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5" t="50102" b="6941"/>
          <a:stretch/>
        </p:blipFill>
        <p:spPr bwMode="auto">
          <a:xfrm>
            <a:off x="12939665" y="3721517"/>
            <a:ext cx="1660144" cy="10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Petrochemical Icon Images – Browse 8,143 Stock Photos, Vectors, and Video |  Adobe Stock">
            <a:extLst>
              <a:ext uri="{FF2B5EF4-FFF2-40B4-BE49-F238E27FC236}">
                <a16:creationId xmlns:a16="http://schemas.microsoft.com/office/drawing/2014/main" id="{0CECEB50-71D2-4B92-B32F-DF2F4DEB7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5" t="50102" b="6941"/>
          <a:stretch/>
        </p:blipFill>
        <p:spPr bwMode="auto">
          <a:xfrm>
            <a:off x="9811565" y="3721517"/>
            <a:ext cx="1660144" cy="10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41232D28-1727-4D72-B3F2-8DD5CAF37304}"/>
              </a:ext>
            </a:extLst>
          </p:cNvPr>
          <p:cNvSpPr/>
          <p:nvPr/>
        </p:nvSpPr>
        <p:spPr>
          <a:xfrm>
            <a:off x="820237" y="6083730"/>
            <a:ext cx="1645920" cy="1125373"/>
          </a:xfrm>
          <a:prstGeom prst="rect">
            <a:avLst/>
          </a:prstGeom>
          <a:solidFill>
            <a:srgbClr val="43B02A"/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Structure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E10B2CA-3002-4AC1-9E55-B586AFEE905E}"/>
              </a:ext>
            </a:extLst>
          </p:cNvPr>
          <p:cNvSpPr/>
          <p:nvPr/>
        </p:nvSpPr>
        <p:spPr>
          <a:xfrm>
            <a:off x="2612143" y="6081260"/>
            <a:ext cx="3105776" cy="1131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104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 Equity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(SACE financing for Package 4 through KPC)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BA160C2-E5FF-4039-BB3A-B213584AEEE5}"/>
              </a:ext>
            </a:extLst>
          </p:cNvPr>
          <p:cNvSpPr/>
          <p:nvPr/>
        </p:nvSpPr>
        <p:spPr>
          <a:xfrm>
            <a:off x="9115427" y="6062746"/>
            <a:ext cx="3084576" cy="1177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104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 Debt </a:t>
            </a:r>
            <a:r>
              <a:rPr lang="en-GB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(Seeking)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 Equity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72C9C79-A56C-48CD-836C-51020D93C67C}"/>
              </a:ext>
            </a:extLst>
          </p:cNvPr>
          <p:cNvSpPr/>
          <p:nvPr/>
        </p:nvSpPr>
        <p:spPr>
          <a:xfrm>
            <a:off x="5874373" y="6078564"/>
            <a:ext cx="3084576" cy="1138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104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 Debt (Korean ECA’s, Local Banks)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 Equity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F7BFB25-E9A0-46EE-86C1-4D4119BDCEB4}"/>
              </a:ext>
            </a:extLst>
          </p:cNvPr>
          <p:cNvSpPr/>
          <p:nvPr/>
        </p:nvSpPr>
        <p:spPr>
          <a:xfrm>
            <a:off x="12341216" y="6052984"/>
            <a:ext cx="3084576" cy="12029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104"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36AC338-6666-41D0-83E5-162B2A816053}"/>
              </a:ext>
            </a:extLst>
          </p:cNvPr>
          <p:cNvSpPr txBox="1">
            <a:spLocks/>
          </p:cNvSpPr>
          <p:nvPr/>
        </p:nvSpPr>
        <p:spPr>
          <a:xfrm>
            <a:off x="1219200" y="112705"/>
            <a:ext cx="13817600" cy="1453442"/>
          </a:xfrm>
          <a:prstGeom prst="rect">
            <a:avLst/>
          </a:prstGeom>
        </p:spPr>
        <p:txBody>
          <a:bodyPr/>
          <a:lstStyle>
            <a:lvl1pPr algn="l" defTabSz="1625581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733" b="0" i="0" kern="800" spc="-71" baseline="0">
                <a:solidFill>
                  <a:srgbClr val="15637F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r>
              <a:rPr lang="en-US" dirty="0"/>
              <a:t>KIPIC is Responsible for Integrated Refining, LNG Import And Petrochemicals Activities in Al-Zour Complex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09D22-6490-4430-832F-B37567314D9B}"/>
              </a:ext>
            </a:extLst>
          </p:cNvPr>
          <p:cNvSpPr txBox="1"/>
          <p:nvPr/>
        </p:nvSpPr>
        <p:spPr>
          <a:xfrm>
            <a:off x="800100" y="9961103"/>
            <a:ext cx="1465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 6 Billion investment for planned Petrochemical Projects during 2024 – 2032.</a:t>
            </a:r>
            <a:endParaRPr lang="en-US" sz="2800" b="1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60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342" y="2689784"/>
            <a:ext cx="15170736" cy="762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90275" y="5218582"/>
            <a:ext cx="1505220" cy="303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97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Highway 40</a:t>
            </a:r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 bwMode="auto">
          <a:xfrm flipH="1">
            <a:off x="5991516" y="5521870"/>
            <a:ext cx="951369" cy="436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3029010" y="7690333"/>
            <a:ext cx="1053173" cy="303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97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Chevron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4173019" y="7232474"/>
            <a:ext cx="723457" cy="4556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1911769" y="7007296"/>
            <a:ext cx="1673539" cy="303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97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Mina Al Zour</a:t>
            </a:r>
          </a:p>
        </p:txBody>
      </p:sp>
      <p:cxnSp>
        <p:nvCxnSpPr>
          <p:cNvPr id="12" name="Straight Arrow Connector 11"/>
          <p:cNvCxnSpPr>
            <a:stCxn id="11" idx="3"/>
          </p:cNvCxnSpPr>
          <p:nvPr/>
        </p:nvCxnSpPr>
        <p:spPr bwMode="auto">
          <a:xfrm flipV="1">
            <a:off x="13585308" y="6998665"/>
            <a:ext cx="1311168" cy="160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816689" y="8833003"/>
            <a:ext cx="1542089" cy="606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97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Zour</a:t>
            </a:r>
          </a:p>
          <a:p>
            <a:r>
              <a:rPr lang="en-GB" sz="197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Plant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7089" y="5781038"/>
            <a:ext cx="1202252" cy="303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97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270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900284" y="8043547"/>
            <a:ext cx="465360" cy="4231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483955" y="8081100"/>
            <a:ext cx="1570943" cy="606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97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</a:t>
            </a:r>
          </a:p>
          <a:p>
            <a:r>
              <a:rPr lang="en-GB" sz="197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Road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5558254" y="7879654"/>
            <a:ext cx="1349545" cy="4231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181265" y="7322291"/>
            <a:ext cx="1110882" cy="606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971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Wafra</a:t>
            </a:r>
            <a:endParaRPr lang="en-GB" sz="1971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97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Highway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619584" y="9443021"/>
            <a:ext cx="2510166" cy="732355"/>
          </a:xfrm>
          <a:prstGeom prst="wedgeRoundRectCallout">
            <a:avLst>
              <a:gd name="adj1" fmla="val 46889"/>
              <a:gd name="adj2" fmla="val -18305"/>
              <a:gd name="adj3" fmla="val 16667"/>
            </a:avLst>
          </a:prstGeom>
          <a:solidFill>
            <a:schemeClr val="accent3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2627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 Site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8097549" y="6157480"/>
            <a:ext cx="224745" cy="5590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694938" y="9185214"/>
            <a:ext cx="1224694" cy="6065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97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</a:t>
            </a:r>
            <a:r>
              <a:rPr lang="en-GB" sz="1971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Khiran</a:t>
            </a:r>
            <a:endParaRPr lang="en-GB" sz="1971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97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Pearl City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9023093" y="9851735"/>
            <a:ext cx="465360" cy="42315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sm"/>
          </a:ln>
          <a:effectLst/>
        </p:spPr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54D038AD-2193-43DF-BADD-6B9A3D3406DF}"/>
              </a:ext>
            </a:extLst>
          </p:cNvPr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1625581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733" b="0" i="0" kern="800" spc="-71" baseline="0">
                <a:solidFill>
                  <a:srgbClr val="15637F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r>
              <a:rPr lang="en-US" dirty="0"/>
              <a:t>ZOR Satellite Image</a:t>
            </a:r>
          </a:p>
        </p:txBody>
      </p:sp>
    </p:spTree>
    <p:extLst>
      <p:ext uri="{BB962C8B-B14F-4D97-AF65-F5344CB8AC3E}">
        <p14:creationId xmlns:p14="http://schemas.microsoft.com/office/powerpoint/2010/main" val="293576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Freeform 27">
            <a:extLst>
              <a:ext uri="{FF2B5EF4-FFF2-40B4-BE49-F238E27FC236}">
                <a16:creationId xmlns:a16="http://schemas.microsoft.com/office/drawing/2014/main" id="{C3F621EC-896D-429C-A60B-43438EFB0AEC}"/>
              </a:ext>
            </a:extLst>
          </p:cNvPr>
          <p:cNvSpPr>
            <a:spLocks/>
          </p:cNvSpPr>
          <p:nvPr/>
        </p:nvSpPr>
        <p:spPr bwMode="auto">
          <a:xfrm>
            <a:off x="87006" y="7616818"/>
            <a:ext cx="4739163" cy="194206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4" y="0"/>
              </a:cxn>
              <a:cxn ang="0">
                <a:pos x="1812" y="708"/>
              </a:cxn>
              <a:cxn ang="0">
                <a:pos x="708" y="708"/>
              </a:cxn>
              <a:cxn ang="0">
                <a:pos x="0" y="0"/>
              </a:cxn>
            </a:cxnLst>
            <a:rect l="0" t="0" r="r" b="b"/>
            <a:pathLst>
              <a:path w="1813" h="709">
                <a:moveTo>
                  <a:pt x="0" y="0"/>
                </a:moveTo>
                <a:lnTo>
                  <a:pt x="1104" y="0"/>
                </a:lnTo>
                <a:lnTo>
                  <a:pt x="1812" y="708"/>
                </a:lnTo>
                <a:lnTo>
                  <a:pt x="708" y="70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  <a:alpha val="20000"/>
            </a:schemeClr>
          </a:solidFill>
          <a:ln w="12700" cap="rnd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 sz="2956">
              <a:latin typeface="Arial" charset="0"/>
            </a:endParaRPr>
          </a:p>
        </p:txBody>
      </p:sp>
      <p:sp>
        <p:nvSpPr>
          <p:cNvPr id="145411" name="Freeform 3"/>
          <p:cNvSpPr>
            <a:spLocks/>
          </p:cNvSpPr>
          <p:nvPr/>
        </p:nvSpPr>
        <p:spPr bwMode="auto">
          <a:xfrm>
            <a:off x="1403087" y="4869252"/>
            <a:ext cx="4642712" cy="19550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4" y="0"/>
              </a:cxn>
              <a:cxn ang="0">
                <a:pos x="1812" y="707"/>
              </a:cxn>
              <a:cxn ang="0">
                <a:pos x="708" y="707"/>
              </a:cxn>
              <a:cxn ang="0">
                <a:pos x="0" y="0"/>
              </a:cxn>
            </a:cxnLst>
            <a:rect l="0" t="0" r="r" b="b"/>
            <a:pathLst>
              <a:path w="1813" h="708">
                <a:moveTo>
                  <a:pt x="0" y="0"/>
                </a:moveTo>
                <a:lnTo>
                  <a:pt x="1104" y="0"/>
                </a:lnTo>
                <a:lnTo>
                  <a:pt x="1812" y="707"/>
                </a:lnTo>
                <a:lnTo>
                  <a:pt x="708" y="707"/>
                </a:lnTo>
                <a:lnTo>
                  <a:pt x="0" y="0"/>
                </a:lnTo>
              </a:path>
            </a:pathLst>
          </a:custGeom>
          <a:solidFill>
            <a:srgbClr val="0E91BD">
              <a:alpha val="20000"/>
            </a:srgb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 sz="2956">
              <a:latin typeface="Arial" charset="0"/>
            </a:endParaRPr>
          </a:p>
        </p:txBody>
      </p:sp>
      <p:sp>
        <p:nvSpPr>
          <p:cNvPr id="695301" name="Rectangle 4"/>
          <p:cNvSpPr>
            <a:spLocks noChangeArrowheads="1"/>
          </p:cNvSpPr>
          <p:nvPr/>
        </p:nvSpPr>
        <p:spPr bwMode="auto">
          <a:xfrm>
            <a:off x="1471686" y="4347892"/>
            <a:ext cx="756934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8588" tIns="72990" rIns="148588" bIns="72990">
            <a:spAutoFit/>
          </a:bodyPr>
          <a:lstStyle>
            <a:lvl1pPr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42" b="1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CDU</a:t>
            </a:r>
          </a:p>
        </p:txBody>
      </p:sp>
      <p:grpSp>
        <p:nvGrpSpPr>
          <p:cNvPr id="695302" name="Group 5"/>
          <p:cNvGrpSpPr>
            <a:grpSpLocks/>
          </p:cNvGrpSpPr>
          <p:nvPr/>
        </p:nvGrpSpPr>
        <p:grpSpPr bwMode="auto">
          <a:xfrm>
            <a:off x="2419739" y="4478232"/>
            <a:ext cx="894133" cy="1530192"/>
            <a:chOff x="1201" y="3140"/>
            <a:chExt cx="351" cy="555"/>
          </a:xfrm>
        </p:grpSpPr>
        <p:sp>
          <p:nvSpPr>
            <p:cNvPr id="695303" name="Freeform 6"/>
            <p:cNvSpPr>
              <a:spLocks/>
            </p:cNvSpPr>
            <p:nvPr/>
          </p:nvSpPr>
          <p:spPr bwMode="auto">
            <a:xfrm>
              <a:off x="1201" y="3148"/>
              <a:ext cx="87" cy="340"/>
            </a:xfrm>
            <a:custGeom>
              <a:avLst/>
              <a:gdLst>
                <a:gd name="T0" fmla="*/ 0 w 87"/>
                <a:gd name="T1" fmla="*/ 323 h 340"/>
                <a:gd name="T2" fmla="*/ 0 w 87"/>
                <a:gd name="T3" fmla="*/ 15 h 340"/>
                <a:gd name="T4" fmla="*/ 15 w 87"/>
                <a:gd name="T5" fmla="*/ 5 h 340"/>
                <a:gd name="T6" fmla="*/ 23 w 87"/>
                <a:gd name="T7" fmla="*/ 2 h 340"/>
                <a:gd name="T8" fmla="*/ 46 w 87"/>
                <a:gd name="T9" fmla="*/ 0 h 340"/>
                <a:gd name="T10" fmla="*/ 66 w 87"/>
                <a:gd name="T11" fmla="*/ 0 h 340"/>
                <a:gd name="T12" fmla="*/ 80 w 87"/>
                <a:gd name="T13" fmla="*/ 8 h 340"/>
                <a:gd name="T14" fmla="*/ 86 w 87"/>
                <a:gd name="T15" fmla="*/ 13 h 340"/>
                <a:gd name="T16" fmla="*/ 86 w 87"/>
                <a:gd name="T17" fmla="*/ 325 h 340"/>
                <a:gd name="T18" fmla="*/ 69 w 87"/>
                <a:gd name="T19" fmla="*/ 336 h 340"/>
                <a:gd name="T20" fmla="*/ 40 w 87"/>
                <a:gd name="T21" fmla="*/ 339 h 340"/>
                <a:gd name="T22" fmla="*/ 20 w 87"/>
                <a:gd name="T23" fmla="*/ 339 h 340"/>
                <a:gd name="T24" fmla="*/ 3 w 87"/>
                <a:gd name="T25" fmla="*/ 325 h 340"/>
                <a:gd name="T26" fmla="*/ 3 w 87"/>
                <a:gd name="T27" fmla="*/ 331 h 340"/>
                <a:gd name="T28" fmla="*/ 6 w 87"/>
                <a:gd name="T29" fmla="*/ 328 h 340"/>
                <a:gd name="T30" fmla="*/ 0 w 87"/>
                <a:gd name="T31" fmla="*/ 323 h 3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340"/>
                <a:gd name="T50" fmla="*/ 87 w 87"/>
                <a:gd name="T51" fmla="*/ 340 h 3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340">
                  <a:moveTo>
                    <a:pt x="0" y="323"/>
                  </a:moveTo>
                  <a:lnTo>
                    <a:pt x="0" y="15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80" y="8"/>
                  </a:lnTo>
                  <a:lnTo>
                    <a:pt x="86" y="13"/>
                  </a:lnTo>
                  <a:lnTo>
                    <a:pt x="86" y="325"/>
                  </a:lnTo>
                  <a:lnTo>
                    <a:pt x="69" y="336"/>
                  </a:lnTo>
                  <a:lnTo>
                    <a:pt x="40" y="339"/>
                  </a:lnTo>
                  <a:lnTo>
                    <a:pt x="20" y="339"/>
                  </a:lnTo>
                  <a:lnTo>
                    <a:pt x="3" y="325"/>
                  </a:lnTo>
                  <a:lnTo>
                    <a:pt x="3" y="331"/>
                  </a:lnTo>
                  <a:lnTo>
                    <a:pt x="6" y="328"/>
                  </a:lnTo>
                  <a:lnTo>
                    <a:pt x="0" y="323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04" name="Line 7"/>
            <p:cNvSpPr>
              <a:spLocks noChangeShapeType="1"/>
            </p:cNvSpPr>
            <p:nvPr/>
          </p:nvSpPr>
          <p:spPr bwMode="auto">
            <a:xfrm>
              <a:off x="1209" y="3407"/>
              <a:ext cx="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956"/>
            </a:p>
          </p:txBody>
        </p:sp>
        <p:sp>
          <p:nvSpPr>
            <p:cNvPr id="695305" name="Freeform 8"/>
            <p:cNvSpPr>
              <a:spLocks/>
            </p:cNvSpPr>
            <p:nvPr/>
          </p:nvSpPr>
          <p:spPr bwMode="auto">
            <a:xfrm>
              <a:off x="1201" y="3140"/>
              <a:ext cx="87" cy="67"/>
            </a:xfrm>
            <a:custGeom>
              <a:avLst/>
              <a:gdLst>
                <a:gd name="T0" fmla="*/ 0 w 87"/>
                <a:gd name="T1" fmla="*/ 66 h 67"/>
                <a:gd name="T2" fmla="*/ 0 w 87"/>
                <a:gd name="T3" fmla="*/ 19 h 67"/>
                <a:gd name="T4" fmla="*/ 8 w 87"/>
                <a:gd name="T5" fmla="*/ 11 h 67"/>
                <a:gd name="T6" fmla="*/ 18 w 87"/>
                <a:gd name="T7" fmla="*/ 6 h 67"/>
                <a:gd name="T8" fmla="*/ 30 w 87"/>
                <a:gd name="T9" fmla="*/ 3 h 67"/>
                <a:gd name="T10" fmla="*/ 42 w 87"/>
                <a:gd name="T11" fmla="*/ 0 h 67"/>
                <a:gd name="T12" fmla="*/ 51 w 87"/>
                <a:gd name="T13" fmla="*/ 2 h 67"/>
                <a:gd name="T14" fmla="*/ 61 w 87"/>
                <a:gd name="T15" fmla="*/ 5 h 67"/>
                <a:gd name="T16" fmla="*/ 72 w 87"/>
                <a:gd name="T17" fmla="*/ 8 h 67"/>
                <a:gd name="T18" fmla="*/ 80 w 87"/>
                <a:gd name="T19" fmla="*/ 14 h 67"/>
                <a:gd name="T20" fmla="*/ 86 w 87"/>
                <a:gd name="T21" fmla="*/ 21 h 67"/>
                <a:gd name="T22" fmla="*/ 86 w 87"/>
                <a:gd name="T23" fmla="*/ 66 h 67"/>
                <a:gd name="T24" fmla="*/ 0 w 87"/>
                <a:gd name="T25" fmla="*/ 66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67"/>
                <a:gd name="T41" fmla="*/ 87 w 87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67">
                  <a:moveTo>
                    <a:pt x="0" y="66"/>
                  </a:moveTo>
                  <a:lnTo>
                    <a:pt x="0" y="19"/>
                  </a:lnTo>
                  <a:lnTo>
                    <a:pt x="8" y="11"/>
                  </a:lnTo>
                  <a:lnTo>
                    <a:pt x="18" y="6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1" y="5"/>
                  </a:lnTo>
                  <a:lnTo>
                    <a:pt x="72" y="8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86" y="66"/>
                  </a:lnTo>
                  <a:lnTo>
                    <a:pt x="0" y="66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06" name="Line 9"/>
            <p:cNvSpPr>
              <a:spLocks noChangeShapeType="1"/>
            </p:cNvSpPr>
            <p:nvPr/>
          </p:nvSpPr>
          <p:spPr bwMode="auto">
            <a:xfrm>
              <a:off x="1209" y="3158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956"/>
            </a:p>
          </p:txBody>
        </p:sp>
        <p:sp>
          <p:nvSpPr>
            <p:cNvPr id="383" name="Freeform 6"/>
            <p:cNvSpPr>
              <a:spLocks/>
            </p:cNvSpPr>
            <p:nvPr/>
          </p:nvSpPr>
          <p:spPr bwMode="auto">
            <a:xfrm>
              <a:off x="1327" y="3249"/>
              <a:ext cx="87" cy="340"/>
            </a:xfrm>
            <a:custGeom>
              <a:avLst/>
              <a:gdLst>
                <a:gd name="T0" fmla="*/ 0 w 87"/>
                <a:gd name="T1" fmla="*/ 323 h 340"/>
                <a:gd name="T2" fmla="*/ 0 w 87"/>
                <a:gd name="T3" fmla="*/ 15 h 340"/>
                <a:gd name="T4" fmla="*/ 15 w 87"/>
                <a:gd name="T5" fmla="*/ 5 h 340"/>
                <a:gd name="T6" fmla="*/ 23 w 87"/>
                <a:gd name="T7" fmla="*/ 2 h 340"/>
                <a:gd name="T8" fmla="*/ 46 w 87"/>
                <a:gd name="T9" fmla="*/ 0 h 340"/>
                <a:gd name="T10" fmla="*/ 66 w 87"/>
                <a:gd name="T11" fmla="*/ 0 h 340"/>
                <a:gd name="T12" fmla="*/ 80 w 87"/>
                <a:gd name="T13" fmla="*/ 8 h 340"/>
                <a:gd name="T14" fmla="*/ 86 w 87"/>
                <a:gd name="T15" fmla="*/ 13 h 340"/>
                <a:gd name="T16" fmla="*/ 86 w 87"/>
                <a:gd name="T17" fmla="*/ 325 h 340"/>
                <a:gd name="T18" fmla="*/ 69 w 87"/>
                <a:gd name="T19" fmla="*/ 336 h 340"/>
                <a:gd name="T20" fmla="*/ 40 w 87"/>
                <a:gd name="T21" fmla="*/ 339 h 340"/>
                <a:gd name="T22" fmla="*/ 20 w 87"/>
                <a:gd name="T23" fmla="*/ 339 h 340"/>
                <a:gd name="T24" fmla="*/ 3 w 87"/>
                <a:gd name="T25" fmla="*/ 325 h 340"/>
                <a:gd name="T26" fmla="*/ 3 w 87"/>
                <a:gd name="T27" fmla="*/ 331 h 340"/>
                <a:gd name="T28" fmla="*/ 6 w 87"/>
                <a:gd name="T29" fmla="*/ 328 h 340"/>
                <a:gd name="T30" fmla="*/ 0 w 87"/>
                <a:gd name="T31" fmla="*/ 323 h 3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340"/>
                <a:gd name="T50" fmla="*/ 87 w 87"/>
                <a:gd name="T51" fmla="*/ 340 h 3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340">
                  <a:moveTo>
                    <a:pt x="0" y="323"/>
                  </a:moveTo>
                  <a:lnTo>
                    <a:pt x="0" y="15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80" y="8"/>
                  </a:lnTo>
                  <a:lnTo>
                    <a:pt x="86" y="13"/>
                  </a:lnTo>
                  <a:lnTo>
                    <a:pt x="86" y="325"/>
                  </a:lnTo>
                  <a:lnTo>
                    <a:pt x="69" y="336"/>
                  </a:lnTo>
                  <a:lnTo>
                    <a:pt x="40" y="339"/>
                  </a:lnTo>
                  <a:lnTo>
                    <a:pt x="20" y="339"/>
                  </a:lnTo>
                  <a:lnTo>
                    <a:pt x="3" y="325"/>
                  </a:lnTo>
                  <a:lnTo>
                    <a:pt x="3" y="331"/>
                  </a:lnTo>
                  <a:lnTo>
                    <a:pt x="6" y="328"/>
                  </a:lnTo>
                  <a:lnTo>
                    <a:pt x="0" y="323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84" name="Line 7"/>
            <p:cNvSpPr>
              <a:spLocks noChangeShapeType="1"/>
            </p:cNvSpPr>
            <p:nvPr/>
          </p:nvSpPr>
          <p:spPr bwMode="auto">
            <a:xfrm>
              <a:off x="1335" y="3508"/>
              <a:ext cx="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956"/>
            </a:p>
          </p:txBody>
        </p:sp>
        <p:sp>
          <p:nvSpPr>
            <p:cNvPr id="385" name="Freeform 8"/>
            <p:cNvSpPr>
              <a:spLocks/>
            </p:cNvSpPr>
            <p:nvPr/>
          </p:nvSpPr>
          <p:spPr bwMode="auto">
            <a:xfrm>
              <a:off x="1327" y="3241"/>
              <a:ext cx="87" cy="67"/>
            </a:xfrm>
            <a:custGeom>
              <a:avLst/>
              <a:gdLst>
                <a:gd name="T0" fmla="*/ 0 w 87"/>
                <a:gd name="T1" fmla="*/ 66 h 67"/>
                <a:gd name="T2" fmla="*/ 0 w 87"/>
                <a:gd name="T3" fmla="*/ 19 h 67"/>
                <a:gd name="T4" fmla="*/ 8 w 87"/>
                <a:gd name="T5" fmla="*/ 11 h 67"/>
                <a:gd name="T6" fmla="*/ 18 w 87"/>
                <a:gd name="T7" fmla="*/ 6 h 67"/>
                <a:gd name="T8" fmla="*/ 30 w 87"/>
                <a:gd name="T9" fmla="*/ 3 h 67"/>
                <a:gd name="T10" fmla="*/ 42 w 87"/>
                <a:gd name="T11" fmla="*/ 0 h 67"/>
                <a:gd name="T12" fmla="*/ 51 w 87"/>
                <a:gd name="T13" fmla="*/ 2 h 67"/>
                <a:gd name="T14" fmla="*/ 61 w 87"/>
                <a:gd name="T15" fmla="*/ 5 h 67"/>
                <a:gd name="T16" fmla="*/ 72 w 87"/>
                <a:gd name="T17" fmla="*/ 8 h 67"/>
                <a:gd name="T18" fmla="*/ 80 w 87"/>
                <a:gd name="T19" fmla="*/ 14 h 67"/>
                <a:gd name="T20" fmla="*/ 86 w 87"/>
                <a:gd name="T21" fmla="*/ 21 h 67"/>
                <a:gd name="T22" fmla="*/ 86 w 87"/>
                <a:gd name="T23" fmla="*/ 66 h 67"/>
                <a:gd name="T24" fmla="*/ 0 w 87"/>
                <a:gd name="T25" fmla="*/ 66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67"/>
                <a:gd name="T41" fmla="*/ 87 w 87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67">
                  <a:moveTo>
                    <a:pt x="0" y="66"/>
                  </a:moveTo>
                  <a:lnTo>
                    <a:pt x="0" y="19"/>
                  </a:lnTo>
                  <a:lnTo>
                    <a:pt x="8" y="11"/>
                  </a:lnTo>
                  <a:lnTo>
                    <a:pt x="18" y="6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1" y="5"/>
                  </a:lnTo>
                  <a:lnTo>
                    <a:pt x="72" y="8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86" y="66"/>
                  </a:lnTo>
                  <a:lnTo>
                    <a:pt x="0" y="66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86" name="Line 9"/>
            <p:cNvSpPr>
              <a:spLocks noChangeShapeType="1"/>
            </p:cNvSpPr>
            <p:nvPr/>
          </p:nvSpPr>
          <p:spPr bwMode="auto">
            <a:xfrm>
              <a:off x="1335" y="3259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956"/>
            </a:p>
          </p:txBody>
        </p:sp>
        <p:sp>
          <p:nvSpPr>
            <p:cNvPr id="387" name="Freeform 6"/>
            <p:cNvSpPr>
              <a:spLocks/>
            </p:cNvSpPr>
            <p:nvPr/>
          </p:nvSpPr>
          <p:spPr bwMode="auto">
            <a:xfrm>
              <a:off x="1465" y="3355"/>
              <a:ext cx="87" cy="340"/>
            </a:xfrm>
            <a:custGeom>
              <a:avLst/>
              <a:gdLst>
                <a:gd name="T0" fmla="*/ 0 w 87"/>
                <a:gd name="T1" fmla="*/ 323 h 340"/>
                <a:gd name="T2" fmla="*/ 0 w 87"/>
                <a:gd name="T3" fmla="*/ 15 h 340"/>
                <a:gd name="T4" fmla="*/ 15 w 87"/>
                <a:gd name="T5" fmla="*/ 5 h 340"/>
                <a:gd name="T6" fmla="*/ 23 w 87"/>
                <a:gd name="T7" fmla="*/ 2 h 340"/>
                <a:gd name="T8" fmla="*/ 46 w 87"/>
                <a:gd name="T9" fmla="*/ 0 h 340"/>
                <a:gd name="T10" fmla="*/ 66 w 87"/>
                <a:gd name="T11" fmla="*/ 0 h 340"/>
                <a:gd name="T12" fmla="*/ 80 w 87"/>
                <a:gd name="T13" fmla="*/ 8 h 340"/>
                <a:gd name="T14" fmla="*/ 86 w 87"/>
                <a:gd name="T15" fmla="*/ 13 h 340"/>
                <a:gd name="T16" fmla="*/ 86 w 87"/>
                <a:gd name="T17" fmla="*/ 325 h 340"/>
                <a:gd name="T18" fmla="*/ 69 w 87"/>
                <a:gd name="T19" fmla="*/ 336 h 340"/>
                <a:gd name="T20" fmla="*/ 40 w 87"/>
                <a:gd name="T21" fmla="*/ 339 h 340"/>
                <a:gd name="T22" fmla="*/ 20 w 87"/>
                <a:gd name="T23" fmla="*/ 339 h 340"/>
                <a:gd name="T24" fmla="*/ 3 w 87"/>
                <a:gd name="T25" fmla="*/ 325 h 340"/>
                <a:gd name="T26" fmla="*/ 3 w 87"/>
                <a:gd name="T27" fmla="*/ 331 h 340"/>
                <a:gd name="T28" fmla="*/ 6 w 87"/>
                <a:gd name="T29" fmla="*/ 328 h 340"/>
                <a:gd name="T30" fmla="*/ 0 w 87"/>
                <a:gd name="T31" fmla="*/ 323 h 3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340"/>
                <a:gd name="T50" fmla="*/ 87 w 87"/>
                <a:gd name="T51" fmla="*/ 340 h 3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340">
                  <a:moveTo>
                    <a:pt x="0" y="323"/>
                  </a:moveTo>
                  <a:lnTo>
                    <a:pt x="0" y="15"/>
                  </a:lnTo>
                  <a:lnTo>
                    <a:pt x="15" y="5"/>
                  </a:lnTo>
                  <a:lnTo>
                    <a:pt x="23" y="2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80" y="8"/>
                  </a:lnTo>
                  <a:lnTo>
                    <a:pt x="86" y="13"/>
                  </a:lnTo>
                  <a:lnTo>
                    <a:pt x="86" y="325"/>
                  </a:lnTo>
                  <a:lnTo>
                    <a:pt x="69" y="336"/>
                  </a:lnTo>
                  <a:lnTo>
                    <a:pt x="40" y="339"/>
                  </a:lnTo>
                  <a:lnTo>
                    <a:pt x="20" y="339"/>
                  </a:lnTo>
                  <a:lnTo>
                    <a:pt x="3" y="325"/>
                  </a:lnTo>
                  <a:lnTo>
                    <a:pt x="3" y="331"/>
                  </a:lnTo>
                  <a:lnTo>
                    <a:pt x="6" y="328"/>
                  </a:lnTo>
                  <a:lnTo>
                    <a:pt x="0" y="323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88" name="Line 7"/>
            <p:cNvSpPr>
              <a:spLocks noChangeShapeType="1"/>
            </p:cNvSpPr>
            <p:nvPr/>
          </p:nvSpPr>
          <p:spPr bwMode="auto">
            <a:xfrm>
              <a:off x="1473" y="3614"/>
              <a:ext cx="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956"/>
            </a:p>
          </p:txBody>
        </p:sp>
        <p:sp>
          <p:nvSpPr>
            <p:cNvPr id="389" name="Freeform 8"/>
            <p:cNvSpPr>
              <a:spLocks/>
            </p:cNvSpPr>
            <p:nvPr/>
          </p:nvSpPr>
          <p:spPr bwMode="auto">
            <a:xfrm>
              <a:off x="1465" y="3347"/>
              <a:ext cx="87" cy="67"/>
            </a:xfrm>
            <a:custGeom>
              <a:avLst/>
              <a:gdLst>
                <a:gd name="T0" fmla="*/ 0 w 87"/>
                <a:gd name="T1" fmla="*/ 66 h 67"/>
                <a:gd name="T2" fmla="*/ 0 w 87"/>
                <a:gd name="T3" fmla="*/ 19 h 67"/>
                <a:gd name="T4" fmla="*/ 8 w 87"/>
                <a:gd name="T5" fmla="*/ 11 h 67"/>
                <a:gd name="T6" fmla="*/ 18 w 87"/>
                <a:gd name="T7" fmla="*/ 6 h 67"/>
                <a:gd name="T8" fmla="*/ 30 w 87"/>
                <a:gd name="T9" fmla="*/ 3 h 67"/>
                <a:gd name="T10" fmla="*/ 42 w 87"/>
                <a:gd name="T11" fmla="*/ 0 h 67"/>
                <a:gd name="T12" fmla="*/ 51 w 87"/>
                <a:gd name="T13" fmla="*/ 2 h 67"/>
                <a:gd name="T14" fmla="*/ 61 w 87"/>
                <a:gd name="T15" fmla="*/ 5 h 67"/>
                <a:gd name="T16" fmla="*/ 72 w 87"/>
                <a:gd name="T17" fmla="*/ 8 h 67"/>
                <a:gd name="T18" fmla="*/ 80 w 87"/>
                <a:gd name="T19" fmla="*/ 14 h 67"/>
                <a:gd name="T20" fmla="*/ 86 w 87"/>
                <a:gd name="T21" fmla="*/ 21 h 67"/>
                <a:gd name="T22" fmla="*/ 86 w 87"/>
                <a:gd name="T23" fmla="*/ 66 h 67"/>
                <a:gd name="T24" fmla="*/ 0 w 87"/>
                <a:gd name="T25" fmla="*/ 66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67"/>
                <a:gd name="T41" fmla="*/ 87 w 87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67">
                  <a:moveTo>
                    <a:pt x="0" y="66"/>
                  </a:moveTo>
                  <a:lnTo>
                    <a:pt x="0" y="19"/>
                  </a:lnTo>
                  <a:lnTo>
                    <a:pt x="8" y="11"/>
                  </a:lnTo>
                  <a:lnTo>
                    <a:pt x="18" y="6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1" y="2"/>
                  </a:lnTo>
                  <a:lnTo>
                    <a:pt x="61" y="5"/>
                  </a:lnTo>
                  <a:lnTo>
                    <a:pt x="72" y="8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86" y="66"/>
                  </a:lnTo>
                  <a:lnTo>
                    <a:pt x="0" y="66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90" name="Line 9"/>
            <p:cNvSpPr>
              <a:spLocks noChangeShapeType="1"/>
            </p:cNvSpPr>
            <p:nvPr/>
          </p:nvSpPr>
          <p:spPr bwMode="auto">
            <a:xfrm>
              <a:off x="1473" y="3365"/>
              <a:ext cx="7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956"/>
            </a:p>
          </p:txBody>
        </p:sp>
      </p:grpSp>
      <p:grpSp>
        <p:nvGrpSpPr>
          <p:cNvPr id="695312" name="Group 15"/>
          <p:cNvGrpSpPr>
            <a:grpSpLocks/>
          </p:cNvGrpSpPr>
          <p:nvPr/>
        </p:nvGrpSpPr>
        <p:grpSpPr bwMode="auto">
          <a:xfrm>
            <a:off x="2112136" y="5158608"/>
            <a:ext cx="424909" cy="505719"/>
            <a:chOff x="1195" y="1773"/>
            <a:chExt cx="166" cy="182"/>
          </a:xfrm>
        </p:grpSpPr>
        <p:sp>
          <p:nvSpPr>
            <p:cNvPr id="695313" name="Freeform 16"/>
            <p:cNvSpPr>
              <a:spLocks/>
            </p:cNvSpPr>
            <p:nvPr/>
          </p:nvSpPr>
          <p:spPr bwMode="auto">
            <a:xfrm>
              <a:off x="1195" y="1864"/>
              <a:ext cx="39" cy="91"/>
            </a:xfrm>
            <a:custGeom>
              <a:avLst/>
              <a:gdLst>
                <a:gd name="T0" fmla="*/ 0 w 39"/>
                <a:gd name="T1" fmla="*/ 0 h 91"/>
                <a:gd name="T2" fmla="*/ 1 w 39"/>
                <a:gd name="T3" fmla="*/ 69 h 91"/>
                <a:gd name="T4" fmla="*/ 38 w 39"/>
                <a:gd name="T5" fmla="*/ 90 h 91"/>
                <a:gd name="T6" fmla="*/ 38 w 39"/>
                <a:gd name="T7" fmla="*/ 27 h 91"/>
                <a:gd name="T8" fmla="*/ 0 w 39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1"/>
                <a:gd name="T17" fmla="*/ 39 w 39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1">
                  <a:moveTo>
                    <a:pt x="0" y="0"/>
                  </a:moveTo>
                  <a:lnTo>
                    <a:pt x="1" y="69"/>
                  </a:lnTo>
                  <a:lnTo>
                    <a:pt x="38" y="90"/>
                  </a:lnTo>
                  <a:lnTo>
                    <a:pt x="38" y="27"/>
                  </a:lnTo>
                  <a:lnTo>
                    <a:pt x="0" y="0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14" name="Freeform 17"/>
            <p:cNvSpPr>
              <a:spLocks/>
            </p:cNvSpPr>
            <p:nvPr/>
          </p:nvSpPr>
          <p:spPr bwMode="auto">
            <a:xfrm>
              <a:off x="1195" y="1777"/>
              <a:ext cx="80" cy="114"/>
            </a:xfrm>
            <a:custGeom>
              <a:avLst/>
              <a:gdLst>
                <a:gd name="T0" fmla="*/ 0 w 80"/>
                <a:gd name="T1" fmla="*/ 86 h 114"/>
                <a:gd name="T2" fmla="*/ 38 w 80"/>
                <a:gd name="T3" fmla="*/ 113 h 114"/>
                <a:gd name="T4" fmla="*/ 79 w 80"/>
                <a:gd name="T5" fmla="*/ 51 h 114"/>
                <a:gd name="T6" fmla="*/ 79 w 80"/>
                <a:gd name="T7" fmla="*/ 3 h 114"/>
                <a:gd name="T8" fmla="*/ 71 w 80"/>
                <a:gd name="T9" fmla="*/ 2 h 114"/>
                <a:gd name="T10" fmla="*/ 66 w 80"/>
                <a:gd name="T11" fmla="*/ 0 h 114"/>
                <a:gd name="T12" fmla="*/ 63 w 80"/>
                <a:gd name="T13" fmla="*/ 1 h 114"/>
                <a:gd name="T14" fmla="*/ 63 w 80"/>
                <a:gd name="T15" fmla="*/ 49 h 114"/>
                <a:gd name="T16" fmla="*/ 0 w 80"/>
                <a:gd name="T17" fmla="*/ 86 h 1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114"/>
                <a:gd name="T29" fmla="*/ 80 w 80"/>
                <a:gd name="T30" fmla="*/ 114 h 1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114">
                  <a:moveTo>
                    <a:pt x="0" y="86"/>
                  </a:moveTo>
                  <a:lnTo>
                    <a:pt x="38" y="113"/>
                  </a:lnTo>
                  <a:lnTo>
                    <a:pt x="79" y="51"/>
                  </a:lnTo>
                  <a:lnTo>
                    <a:pt x="79" y="3"/>
                  </a:lnTo>
                  <a:lnTo>
                    <a:pt x="71" y="2"/>
                  </a:lnTo>
                  <a:lnTo>
                    <a:pt x="66" y="0"/>
                  </a:lnTo>
                  <a:lnTo>
                    <a:pt x="63" y="1"/>
                  </a:lnTo>
                  <a:lnTo>
                    <a:pt x="63" y="49"/>
                  </a:lnTo>
                  <a:lnTo>
                    <a:pt x="0" y="86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15" name="Freeform 18"/>
            <p:cNvSpPr>
              <a:spLocks/>
            </p:cNvSpPr>
            <p:nvPr/>
          </p:nvSpPr>
          <p:spPr bwMode="auto">
            <a:xfrm>
              <a:off x="1233" y="1778"/>
              <a:ext cx="127" cy="112"/>
            </a:xfrm>
            <a:custGeom>
              <a:avLst/>
              <a:gdLst>
                <a:gd name="T0" fmla="*/ 0 w 127"/>
                <a:gd name="T1" fmla="*/ 111 h 112"/>
                <a:gd name="T2" fmla="*/ 126 w 127"/>
                <a:gd name="T3" fmla="*/ 110 h 112"/>
                <a:gd name="T4" fmla="*/ 58 w 127"/>
                <a:gd name="T5" fmla="*/ 47 h 112"/>
                <a:gd name="T6" fmla="*/ 59 w 127"/>
                <a:gd name="T7" fmla="*/ 0 h 112"/>
                <a:gd name="T8" fmla="*/ 54 w 127"/>
                <a:gd name="T9" fmla="*/ 2 h 112"/>
                <a:gd name="T10" fmla="*/ 50 w 127"/>
                <a:gd name="T11" fmla="*/ 2 h 112"/>
                <a:gd name="T12" fmla="*/ 47 w 127"/>
                <a:gd name="T13" fmla="*/ 2 h 112"/>
                <a:gd name="T14" fmla="*/ 45 w 127"/>
                <a:gd name="T15" fmla="*/ 2 h 112"/>
                <a:gd name="T16" fmla="*/ 42 w 127"/>
                <a:gd name="T17" fmla="*/ 2 h 112"/>
                <a:gd name="T18" fmla="*/ 41 w 127"/>
                <a:gd name="T19" fmla="*/ 2 h 112"/>
                <a:gd name="T20" fmla="*/ 41 w 127"/>
                <a:gd name="T21" fmla="*/ 50 h 112"/>
                <a:gd name="T22" fmla="*/ 0 w 127"/>
                <a:gd name="T23" fmla="*/ 111 h 1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7"/>
                <a:gd name="T37" fmla="*/ 0 h 112"/>
                <a:gd name="T38" fmla="*/ 127 w 127"/>
                <a:gd name="T39" fmla="*/ 112 h 1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7" h="112">
                  <a:moveTo>
                    <a:pt x="0" y="111"/>
                  </a:moveTo>
                  <a:lnTo>
                    <a:pt x="126" y="110"/>
                  </a:lnTo>
                  <a:lnTo>
                    <a:pt x="58" y="47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1" y="50"/>
                  </a:lnTo>
                  <a:lnTo>
                    <a:pt x="0" y="111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16" name="Freeform 19"/>
            <p:cNvSpPr>
              <a:spLocks/>
            </p:cNvSpPr>
            <p:nvPr/>
          </p:nvSpPr>
          <p:spPr bwMode="auto">
            <a:xfrm>
              <a:off x="1233" y="1889"/>
              <a:ext cx="128" cy="66"/>
            </a:xfrm>
            <a:custGeom>
              <a:avLst/>
              <a:gdLst>
                <a:gd name="T0" fmla="*/ 127 w 128"/>
                <a:gd name="T1" fmla="*/ 0 h 66"/>
                <a:gd name="T2" fmla="*/ 127 w 128"/>
                <a:gd name="T3" fmla="*/ 65 h 66"/>
                <a:gd name="T4" fmla="*/ 0 w 128"/>
                <a:gd name="T5" fmla="*/ 64 h 66"/>
                <a:gd name="T6" fmla="*/ 0 w 128"/>
                <a:gd name="T7" fmla="*/ 1 h 66"/>
                <a:gd name="T8" fmla="*/ 127 w 12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66"/>
                <a:gd name="T17" fmla="*/ 128 w 12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66">
                  <a:moveTo>
                    <a:pt x="127" y="0"/>
                  </a:moveTo>
                  <a:lnTo>
                    <a:pt x="127" y="65"/>
                  </a:lnTo>
                  <a:lnTo>
                    <a:pt x="0" y="64"/>
                  </a:lnTo>
                  <a:lnTo>
                    <a:pt x="0" y="1"/>
                  </a:lnTo>
                  <a:lnTo>
                    <a:pt x="127" y="0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17" name="Freeform 20"/>
            <p:cNvSpPr>
              <a:spLocks/>
            </p:cNvSpPr>
            <p:nvPr/>
          </p:nvSpPr>
          <p:spPr bwMode="auto">
            <a:xfrm>
              <a:off x="1257" y="1773"/>
              <a:ext cx="36" cy="17"/>
            </a:xfrm>
            <a:custGeom>
              <a:avLst/>
              <a:gdLst>
                <a:gd name="T0" fmla="*/ 35 w 36"/>
                <a:gd name="T1" fmla="*/ 8 h 17"/>
                <a:gd name="T2" fmla="*/ 18 w 36"/>
                <a:gd name="T3" fmla="*/ 0 h 17"/>
                <a:gd name="T4" fmla="*/ 0 w 36"/>
                <a:gd name="T5" fmla="*/ 8 h 17"/>
                <a:gd name="T6" fmla="*/ 18 w 36"/>
                <a:gd name="T7" fmla="*/ 16 h 17"/>
                <a:gd name="T8" fmla="*/ 35 w 36"/>
                <a:gd name="T9" fmla="*/ 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7"/>
                <a:gd name="T17" fmla="*/ 36 w 3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7">
                  <a:moveTo>
                    <a:pt x="35" y="8"/>
                  </a:moveTo>
                  <a:lnTo>
                    <a:pt x="18" y="0"/>
                  </a:lnTo>
                  <a:lnTo>
                    <a:pt x="0" y="8"/>
                  </a:lnTo>
                  <a:lnTo>
                    <a:pt x="18" y="16"/>
                  </a:lnTo>
                  <a:lnTo>
                    <a:pt x="35" y="8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</p:grpSp>
      <p:sp>
        <p:nvSpPr>
          <p:cNvPr id="695318" name="Line 21"/>
          <p:cNvSpPr>
            <a:spLocks noChangeShapeType="1"/>
          </p:cNvSpPr>
          <p:nvPr/>
        </p:nvSpPr>
        <p:spPr bwMode="auto">
          <a:xfrm>
            <a:off x="1337918" y="5541806"/>
            <a:ext cx="828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956"/>
          </a:p>
        </p:txBody>
      </p:sp>
      <p:sp>
        <p:nvSpPr>
          <p:cNvPr id="695319" name="Rectangle 22"/>
          <p:cNvSpPr>
            <a:spLocks noChangeArrowheads="1"/>
          </p:cNvSpPr>
          <p:nvPr/>
        </p:nvSpPr>
        <p:spPr bwMode="auto">
          <a:xfrm>
            <a:off x="-314795" y="4942243"/>
            <a:ext cx="2473853" cy="5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588" tIns="72990" rIns="148588" bIns="72990">
            <a:spAutoFit/>
          </a:bodyPr>
          <a:lstStyle>
            <a:lvl1pPr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14" b="1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CRUDE</a:t>
            </a:r>
          </a:p>
          <a:p>
            <a:pPr algn="ctr"/>
            <a:r>
              <a:rPr lang="en-US" altLang="en-US" sz="1314" b="1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(KEC+MIX CRUDE)</a:t>
            </a:r>
          </a:p>
        </p:txBody>
      </p:sp>
      <p:sp>
        <p:nvSpPr>
          <p:cNvPr id="331" name="Line 21">
            <a:extLst>
              <a:ext uri="{FF2B5EF4-FFF2-40B4-BE49-F238E27FC236}">
                <a16:creationId xmlns:a16="http://schemas.microsoft.com/office/drawing/2014/main" id="{5CC567D5-31C0-4552-9473-3B1BB065C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2564" y="6501108"/>
            <a:ext cx="828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956"/>
          </a:p>
        </p:txBody>
      </p:sp>
      <p:sp>
        <p:nvSpPr>
          <p:cNvPr id="332" name="Rectangle 22">
            <a:extLst>
              <a:ext uri="{FF2B5EF4-FFF2-40B4-BE49-F238E27FC236}">
                <a16:creationId xmlns:a16="http://schemas.microsoft.com/office/drawing/2014/main" id="{F6A6B3C5-2F1F-4A5F-8031-712D13F9D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43" y="6094448"/>
            <a:ext cx="2473853" cy="34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588" tIns="72990" rIns="148588" bIns="72990">
            <a:spAutoFit/>
          </a:bodyPr>
          <a:lstStyle>
            <a:lvl1pPr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14" b="1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NATURAL GAS</a:t>
            </a:r>
          </a:p>
        </p:txBody>
      </p:sp>
      <p:sp>
        <p:nvSpPr>
          <p:cNvPr id="334" name="Rectangle 22">
            <a:extLst>
              <a:ext uri="{FF2B5EF4-FFF2-40B4-BE49-F238E27FC236}">
                <a16:creationId xmlns:a16="http://schemas.microsoft.com/office/drawing/2014/main" id="{BE4C3995-07A4-4D8B-94CE-37A269110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4" y="8855048"/>
            <a:ext cx="1397244" cy="5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588" tIns="72990" rIns="148588" bIns="72990">
            <a:spAutoFit/>
          </a:bodyPr>
          <a:lstStyle>
            <a:lvl1pPr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14" b="1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IMPORTED LNG</a:t>
            </a:r>
          </a:p>
        </p:txBody>
      </p:sp>
      <p:sp>
        <p:nvSpPr>
          <p:cNvPr id="695321" name="Rectangle 24"/>
          <p:cNvSpPr>
            <a:spLocks noChangeArrowheads="1"/>
          </p:cNvSpPr>
          <p:nvPr/>
        </p:nvSpPr>
        <p:spPr bwMode="auto">
          <a:xfrm>
            <a:off x="6149437" y="9699651"/>
            <a:ext cx="1435004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8588" tIns="72990" rIns="148588" bIns="72990">
            <a:spAutoFit/>
          </a:bodyPr>
          <a:lstStyle>
            <a:lvl1pPr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42" b="1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AUX UNITS</a:t>
            </a:r>
          </a:p>
        </p:txBody>
      </p:sp>
      <p:sp>
        <p:nvSpPr>
          <p:cNvPr id="695322" name="Freeform 25"/>
          <p:cNvSpPr>
            <a:spLocks/>
          </p:cNvSpPr>
          <p:nvPr/>
        </p:nvSpPr>
        <p:spPr bwMode="auto">
          <a:xfrm>
            <a:off x="6345579" y="9014062"/>
            <a:ext cx="83418" cy="75598"/>
          </a:xfrm>
          <a:custGeom>
            <a:avLst/>
            <a:gdLst>
              <a:gd name="T0" fmla="*/ 31 w 32"/>
              <a:gd name="T1" fmla="*/ 31 h 28"/>
              <a:gd name="T2" fmla="*/ 0 w 32"/>
              <a:gd name="T3" fmla="*/ 14 h 28"/>
              <a:gd name="T4" fmla="*/ 31 w 32"/>
              <a:gd name="T5" fmla="*/ 0 h 28"/>
              <a:gd name="T6" fmla="*/ 21 w 32"/>
              <a:gd name="T7" fmla="*/ 14 h 28"/>
              <a:gd name="T8" fmla="*/ 31 w 32"/>
              <a:gd name="T9" fmla="*/ 31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"/>
              <a:gd name="T16" fmla="*/ 0 h 28"/>
              <a:gd name="T17" fmla="*/ 32 w 32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" h="28">
                <a:moveTo>
                  <a:pt x="31" y="27"/>
                </a:moveTo>
                <a:lnTo>
                  <a:pt x="0" y="14"/>
                </a:lnTo>
                <a:lnTo>
                  <a:pt x="31" y="0"/>
                </a:lnTo>
                <a:lnTo>
                  <a:pt x="21" y="14"/>
                </a:lnTo>
                <a:lnTo>
                  <a:pt x="31" y="27"/>
                </a:lnTo>
              </a:path>
            </a:pathLst>
          </a:custGeom>
          <a:solidFill>
            <a:srgbClr val="20202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 sz="2956"/>
          </a:p>
        </p:txBody>
      </p:sp>
      <p:sp>
        <p:nvSpPr>
          <p:cNvPr id="695323" name="Line 26"/>
          <p:cNvSpPr>
            <a:spLocks noChangeShapeType="1"/>
          </p:cNvSpPr>
          <p:nvPr/>
        </p:nvSpPr>
        <p:spPr bwMode="auto">
          <a:xfrm flipH="1">
            <a:off x="6212632" y="9060985"/>
            <a:ext cx="23462" cy="0"/>
          </a:xfrm>
          <a:prstGeom prst="line">
            <a:avLst/>
          </a:prstGeom>
          <a:noFill/>
          <a:ln w="12700">
            <a:solidFill>
              <a:srgbClr val="20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956"/>
          </a:p>
        </p:txBody>
      </p:sp>
      <p:sp>
        <p:nvSpPr>
          <p:cNvPr id="145435" name="Freeform 27"/>
          <p:cNvSpPr>
            <a:spLocks/>
          </p:cNvSpPr>
          <p:nvPr/>
        </p:nvSpPr>
        <p:spPr bwMode="auto">
          <a:xfrm>
            <a:off x="3571943" y="7616818"/>
            <a:ext cx="4739163" cy="194206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04" y="0"/>
              </a:cxn>
              <a:cxn ang="0">
                <a:pos x="1812" y="708"/>
              </a:cxn>
              <a:cxn ang="0">
                <a:pos x="708" y="708"/>
              </a:cxn>
              <a:cxn ang="0">
                <a:pos x="0" y="0"/>
              </a:cxn>
            </a:cxnLst>
            <a:rect l="0" t="0" r="r" b="b"/>
            <a:pathLst>
              <a:path w="1813" h="709">
                <a:moveTo>
                  <a:pt x="0" y="0"/>
                </a:moveTo>
                <a:lnTo>
                  <a:pt x="1104" y="0"/>
                </a:lnTo>
                <a:lnTo>
                  <a:pt x="1812" y="708"/>
                </a:lnTo>
                <a:lnTo>
                  <a:pt x="708" y="708"/>
                </a:lnTo>
                <a:lnTo>
                  <a:pt x="0" y="0"/>
                </a:lnTo>
              </a:path>
            </a:pathLst>
          </a:custGeom>
          <a:solidFill>
            <a:schemeClr val="bg1">
              <a:lumMod val="85000"/>
              <a:alpha val="20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 sz="2956">
              <a:latin typeface="Arial" charset="0"/>
            </a:endParaRPr>
          </a:p>
        </p:txBody>
      </p:sp>
      <p:grpSp>
        <p:nvGrpSpPr>
          <p:cNvPr id="695330" name="Group 33"/>
          <p:cNvGrpSpPr>
            <a:grpSpLocks/>
          </p:cNvGrpSpPr>
          <p:nvPr/>
        </p:nvGrpSpPr>
        <p:grpSpPr bwMode="auto">
          <a:xfrm>
            <a:off x="4048988" y="7504727"/>
            <a:ext cx="638667" cy="602171"/>
            <a:chOff x="2172" y="2941"/>
            <a:chExt cx="249" cy="217"/>
          </a:xfrm>
        </p:grpSpPr>
        <p:sp>
          <p:nvSpPr>
            <p:cNvPr id="695331" name="Freeform 34"/>
            <p:cNvSpPr>
              <a:spLocks/>
            </p:cNvSpPr>
            <p:nvPr/>
          </p:nvSpPr>
          <p:spPr bwMode="auto">
            <a:xfrm>
              <a:off x="2172" y="2974"/>
              <a:ext cx="249" cy="184"/>
            </a:xfrm>
            <a:custGeom>
              <a:avLst/>
              <a:gdLst>
                <a:gd name="T0" fmla="*/ 247 w 249"/>
                <a:gd name="T1" fmla="*/ 3 h 184"/>
                <a:gd name="T2" fmla="*/ 244 w 249"/>
                <a:gd name="T3" fmla="*/ 8 h 184"/>
                <a:gd name="T4" fmla="*/ 236 w 249"/>
                <a:gd name="T5" fmla="*/ 12 h 184"/>
                <a:gd name="T6" fmla="*/ 225 w 249"/>
                <a:gd name="T7" fmla="*/ 17 h 184"/>
                <a:gd name="T8" fmla="*/ 211 w 249"/>
                <a:gd name="T9" fmla="*/ 21 h 184"/>
                <a:gd name="T10" fmla="*/ 195 w 249"/>
                <a:gd name="T11" fmla="*/ 24 h 184"/>
                <a:gd name="T12" fmla="*/ 176 w 249"/>
                <a:gd name="T13" fmla="*/ 28 h 184"/>
                <a:gd name="T14" fmla="*/ 156 w 249"/>
                <a:gd name="T15" fmla="*/ 29 h 184"/>
                <a:gd name="T16" fmla="*/ 135 w 249"/>
                <a:gd name="T17" fmla="*/ 30 h 184"/>
                <a:gd name="T18" fmla="*/ 113 w 249"/>
                <a:gd name="T19" fmla="*/ 30 h 184"/>
                <a:gd name="T20" fmla="*/ 92 w 249"/>
                <a:gd name="T21" fmla="*/ 29 h 184"/>
                <a:gd name="T22" fmla="*/ 72 w 249"/>
                <a:gd name="T23" fmla="*/ 28 h 184"/>
                <a:gd name="T24" fmla="*/ 53 w 249"/>
                <a:gd name="T25" fmla="*/ 24 h 184"/>
                <a:gd name="T26" fmla="*/ 37 w 249"/>
                <a:gd name="T27" fmla="*/ 21 h 184"/>
                <a:gd name="T28" fmla="*/ 23 w 249"/>
                <a:gd name="T29" fmla="*/ 17 h 184"/>
                <a:gd name="T30" fmla="*/ 12 w 249"/>
                <a:gd name="T31" fmla="*/ 12 h 184"/>
                <a:gd name="T32" fmla="*/ 4 w 249"/>
                <a:gd name="T33" fmla="*/ 8 h 184"/>
                <a:gd name="T34" fmla="*/ 0 w 249"/>
                <a:gd name="T35" fmla="*/ 3 h 184"/>
                <a:gd name="T36" fmla="*/ 0 w 249"/>
                <a:gd name="T37" fmla="*/ 151 h 184"/>
                <a:gd name="T38" fmla="*/ 1 w 249"/>
                <a:gd name="T39" fmla="*/ 155 h 184"/>
                <a:gd name="T40" fmla="*/ 5 w 249"/>
                <a:gd name="T41" fmla="*/ 161 h 184"/>
                <a:gd name="T42" fmla="*/ 12 w 249"/>
                <a:gd name="T43" fmla="*/ 166 h 184"/>
                <a:gd name="T44" fmla="*/ 23 w 249"/>
                <a:gd name="T45" fmla="*/ 170 h 184"/>
                <a:gd name="T46" fmla="*/ 37 w 249"/>
                <a:gd name="T47" fmla="*/ 175 h 184"/>
                <a:gd name="T48" fmla="*/ 53 w 249"/>
                <a:gd name="T49" fmla="*/ 178 h 184"/>
                <a:gd name="T50" fmla="*/ 72 w 249"/>
                <a:gd name="T51" fmla="*/ 181 h 184"/>
                <a:gd name="T52" fmla="*/ 93 w 249"/>
                <a:gd name="T53" fmla="*/ 183 h 184"/>
                <a:gd name="T54" fmla="*/ 114 w 249"/>
                <a:gd name="T55" fmla="*/ 183 h 184"/>
                <a:gd name="T56" fmla="*/ 135 w 249"/>
                <a:gd name="T57" fmla="*/ 183 h 184"/>
                <a:gd name="T58" fmla="*/ 156 w 249"/>
                <a:gd name="T59" fmla="*/ 183 h 184"/>
                <a:gd name="T60" fmla="*/ 177 w 249"/>
                <a:gd name="T61" fmla="*/ 181 h 184"/>
                <a:gd name="T62" fmla="*/ 196 w 249"/>
                <a:gd name="T63" fmla="*/ 178 h 184"/>
                <a:gd name="T64" fmla="*/ 212 w 249"/>
                <a:gd name="T65" fmla="*/ 175 h 184"/>
                <a:gd name="T66" fmla="*/ 226 w 249"/>
                <a:gd name="T67" fmla="*/ 170 h 184"/>
                <a:gd name="T68" fmla="*/ 237 w 249"/>
                <a:gd name="T69" fmla="*/ 166 h 184"/>
                <a:gd name="T70" fmla="*/ 244 w 249"/>
                <a:gd name="T71" fmla="*/ 161 h 184"/>
                <a:gd name="T72" fmla="*/ 248 w 249"/>
                <a:gd name="T73" fmla="*/ 155 h 184"/>
                <a:gd name="T74" fmla="*/ 248 w 249"/>
                <a:gd name="T75" fmla="*/ 149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9"/>
                <a:gd name="T115" fmla="*/ 0 h 184"/>
                <a:gd name="T116" fmla="*/ 249 w 249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9" h="184">
                  <a:moveTo>
                    <a:pt x="248" y="0"/>
                  </a:moveTo>
                  <a:lnTo>
                    <a:pt x="247" y="3"/>
                  </a:lnTo>
                  <a:lnTo>
                    <a:pt x="246" y="5"/>
                  </a:lnTo>
                  <a:lnTo>
                    <a:pt x="244" y="8"/>
                  </a:lnTo>
                  <a:lnTo>
                    <a:pt x="241" y="11"/>
                  </a:lnTo>
                  <a:lnTo>
                    <a:pt x="236" y="12"/>
                  </a:lnTo>
                  <a:lnTo>
                    <a:pt x="231" y="15"/>
                  </a:lnTo>
                  <a:lnTo>
                    <a:pt x="225" y="17"/>
                  </a:lnTo>
                  <a:lnTo>
                    <a:pt x="219" y="19"/>
                  </a:lnTo>
                  <a:lnTo>
                    <a:pt x="211" y="21"/>
                  </a:lnTo>
                  <a:lnTo>
                    <a:pt x="204" y="23"/>
                  </a:lnTo>
                  <a:lnTo>
                    <a:pt x="195" y="24"/>
                  </a:lnTo>
                  <a:lnTo>
                    <a:pt x="186" y="26"/>
                  </a:lnTo>
                  <a:lnTo>
                    <a:pt x="176" y="28"/>
                  </a:lnTo>
                  <a:lnTo>
                    <a:pt x="166" y="28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5" y="30"/>
                  </a:lnTo>
                  <a:lnTo>
                    <a:pt x="124" y="30"/>
                  </a:lnTo>
                  <a:lnTo>
                    <a:pt x="113" y="30"/>
                  </a:lnTo>
                  <a:lnTo>
                    <a:pt x="103" y="29"/>
                  </a:lnTo>
                  <a:lnTo>
                    <a:pt x="92" y="29"/>
                  </a:lnTo>
                  <a:lnTo>
                    <a:pt x="82" y="28"/>
                  </a:lnTo>
                  <a:lnTo>
                    <a:pt x="72" y="28"/>
                  </a:lnTo>
                  <a:lnTo>
                    <a:pt x="62" y="26"/>
                  </a:lnTo>
                  <a:lnTo>
                    <a:pt x="53" y="24"/>
                  </a:lnTo>
                  <a:lnTo>
                    <a:pt x="44" y="23"/>
                  </a:lnTo>
                  <a:lnTo>
                    <a:pt x="37" y="21"/>
                  </a:lnTo>
                  <a:lnTo>
                    <a:pt x="29" y="19"/>
                  </a:lnTo>
                  <a:lnTo>
                    <a:pt x="23" y="17"/>
                  </a:lnTo>
                  <a:lnTo>
                    <a:pt x="17" y="15"/>
                  </a:lnTo>
                  <a:lnTo>
                    <a:pt x="12" y="12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8"/>
                  </a:lnTo>
                  <a:lnTo>
                    <a:pt x="5" y="161"/>
                  </a:lnTo>
                  <a:lnTo>
                    <a:pt x="8" y="163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3" y="170"/>
                  </a:lnTo>
                  <a:lnTo>
                    <a:pt x="29" y="172"/>
                  </a:lnTo>
                  <a:lnTo>
                    <a:pt x="37" y="175"/>
                  </a:lnTo>
                  <a:lnTo>
                    <a:pt x="45" y="176"/>
                  </a:lnTo>
                  <a:lnTo>
                    <a:pt x="53" y="178"/>
                  </a:lnTo>
                  <a:lnTo>
                    <a:pt x="62" y="179"/>
                  </a:lnTo>
                  <a:lnTo>
                    <a:pt x="72" y="181"/>
                  </a:lnTo>
                  <a:lnTo>
                    <a:pt x="82" y="181"/>
                  </a:lnTo>
                  <a:lnTo>
                    <a:pt x="93" y="183"/>
                  </a:lnTo>
                  <a:lnTo>
                    <a:pt x="103" y="183"/>
                  </a:lnTo>
                  <a:lnTo>
                    <a:pt x="114" y="183"/>
                  </a:lnTo>
                  <a:lnTo>
                    <a:pt x="125" y="183"/>
                  </a:lnTo>
                  <a:lnTo>
                    <a:pt x="135" y="183"/>
                  </a:lnTo>
                  <a:lnTo>
                    <a:pt x="146" y="183"/>
                  </a:lnTo>
                  <a:lnTo>
                    <a:pt x="156" y="183"/>
                  </a:lnTo>
                  <a:lnTo>
                    <a:pt x="167" y="181"/>
                  </a:lnTo>
                  <a:lnTo>
                    <a:pt x="177" y="181"/>
                  </a:lnTo>
                  <a:lnTo>
                    <a:pt x="186" y="179"/>
                  </a:lnTo>
                  <a:lnTo>
                    <a:pt x="196" y="178"/>
                  </a:lnTo>
                  <a:lnTo>
                    <a:pt x="204" y="176"/>
                  </a:lnTo>
                  <a:lnTo>
                    <a:pt x="212" y="175"/>
                  </a:lnTo>
                  <a:lnTo>
                    <a:pt x="220" y="172"/>
                  </a:lnTo>
                  <a:lnTo>
                    <a:pt x="226" y="170"/>
                  </a:lnTo>
                  <a:lnTo>
                    <a:pt x="232" y="168"/>
                  </a:lnTo>
                  <a:lnTo>
                    <a:pt x="237" y="166"/>
                  </a:lnTo>
                  <a:lnTo>
                    <a:pt x="241" y="163"/>
                  </a:lnTo>
                  <a:lnTo>
                    <a:pt x="244" y="161"/>
                  </a:lnTo>
                  <a:lnTo>
                    <a:pt x="246" y="158"/>
                  </a:lnTo>
                  <a:lnTo>
                    <a:pt x="248" y="155"/>
                  </a:lnTo>
                  <a:lnTo>
                    <a:pt x="248" y="152"/>
                  </a:lnTo>
                  <a:lnTo>
                    <a:pt x="248" y="149"/>
                  </a:lnTo>
                  <a:lnTo>
                    <a:pt x="248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32" name="Freeform 35"/>
            <p:cNvSpPr>
              <a:spLocks/>
            </p:cNvSpPr>
            <p:nvPr/>
          </p:nvSpPr>
          <p:spPr bwMode="auto">
            <a:xfrm>
              <a:off x="2175" y="2941"/>
              <a:ext cx="246" cy="63"/>
            </a:xfrm>
            <a:custGeom>
              <a:avLst/>
              <a:gdLst>
                <a:gd name="T0" fmla="*/ 102 w 246"/>
                <a:gd name="T1" fmla="*/ 0 h 63"/>
                <a:gd name="T2" fmla="*/ 123 w 246"/>
                <a:gd name="T3" fmla="*/ 0 h 63"/>
                <a:gd name="T4" fmla="*/ 144 w 246"/>
                <a:gd name="T5" fmla="*/ 0 h 63"/>
                <a:gd name="T6" fmla="*/ 165 w 246"/>
                <a:gd name="T7" fmla="*/ 2 h 63"/>
                <a:gd name="T8" fmla="*/ 184 w 246"/>
                <a:gd name="T9" fmla="*/ 4 h 63"/>
                <a:gd name="T10" fmla="*/ 202 w 246"/>
                <a:gd name="T11" fmla="*/ 7 h 63"/>
                <a:gd name="T12" fmla="*/ 217 w 246"/>
                <a:gd name="T13" fmla="*/ 11 h 63"/>
                <a:gd name="T14" fmla="*/ 229 w 246"/>
                <a:gd name="T15" fmla="*/ 15 h 63"/>
                <a:gd name="T16" fmla="*/ 238 w 246"/>
                <a:gd name="T17" fmla="*/ 20 h 63"/>
                <a:gd name="T18" fmla="*/ 243 w 246"/>
                <a:gd name="T19" fmla="*/ 25 h 63"/>
                <a:gd name="T20" fmla="*/ 245 w 246"/>
                <a:gd name="T21" fmla="*/ 31 h 63"/>
                <a:gd name="T22" fmla="*/ 244 w 246"/>
                <a:gd name="T23" fmla="*/ 34 h 63"/>
                <a:gd name="T24" fmla="*/ 241 w 246"/>
                <a:gd name="T25" fmla="*/ 40 h 63"/>
                <a:gd name="T26" fmla="*/ 233 w 246"/>
                <a:gd name="T27" fmla="*/ 44 h 63"/>
                <a:gd name="T28" fmla="*/ 223 w 246"/>
                <a:gd name="T29" fmla="*/ 49 h 63"/>
                <a:gd name="T30" fmla="*/ 209 w 246"/>
                <a:gd name="T31" fmla="*/ 53 h 63"/>
                <a:gd name="T32" fmla="*/ 193 w 246"/>
                <a:gd name="T33" fmla="*/ 56 h 63"/>
                <a:gd name="T34" fmla="*/ 174 w 246"/>
                <a:gd name="T35" fmla="*/ 60 h 63"/>
                <a:gd name="T36" fmla="*/ 154 w 246"/>
                <a:gd name="T37" fmla="*/ 61 h 63"/>
                <a:gd name="T38" fmla="*/ 133 w 246"/>
                <a:gd name="T39" fmla="*/ 62 h 63"/>
                <a:gd name="T40" fmla="*/ 112 w 246"/>
                <a:gd name="T41" fmla="*/ 62 h 63"/>
                <a:gd name="T42" fmla="*/ 91 w 246"/>
                <a:gd name="T43" fmla="*/ 61 h 63"/>
                <a:gd name="T44" fmla="*/ 71 w 246"/>
                <a:gd name="T45" fmla="*/ 60 h 63"/>
                <a:gd name="T46" fmla="*/ 52 w 246"/>
                <a:gd name="T47" fmla="*/ 56 h 63"/>
                <a:gd name="T48" fmla="*/ 36 w 246"/>
                <a:gd name="T49" fmla="*/ 53 h 63"/>
                <a:gd name="T50" fmla="*/ 22 w 246"/>
                <a:gd name="T51" fmla="*/ 49 h 63"/>
                <a:gd name="T52" fmla="*/ 12 w 246"/>
                <a:gd name="T53" fmla="*/ 44 h 63"/>
                <a:gd name="T54" fmla="*/ 4 w 246"/>
                <a:gd name="T55" fmla="*/ 40 h 63"/>
                <a:gd name="T56" fmla="*/ 0 w 246"/>
                <a:gd name="T57" fmla="*/ 34 h 63"/>
                <a:gd name="T58" fmla="*/ 0 w 246"/>
                <a:gd name="T59" fmla="*/ 32 h 63"/>
                <a:gd name="T60" fmla="*/ 3 w 246"/>
                <a:gd name="T61" fmla="*/ 25 h 63"/>
                <a:gd name="T62" fmla="*/ 8 w 246"/>
                <a:gd name="T63" fmla="*/ 20 h 63"/>
                <a:gd name="T64" fmla="*/ 15 w 246"/>
                <a:gd name="T65" fmla="*/ 16 h 63"/>
                <a:gd name="T66" fmla="*/ 23 w 246"/>
                <a:gd name="T67" fmla="*/ 13 h 63"/>
                <a:gd name="T68" fmla="*/ 31 w 246"/>
                <a:gd name="T69" fmla="*/ 10 h 63"/>
                <a:gd name="T70" fmla="*/ 44 w 246"/>
                <a:gd name="T71" fmla="*/ 7 h 63"/>
                <a:gd name="T72" fmla="*/ 61 w 246"/>
                <a:gd name="T73" fmla="*/ 5 h 63"/>
                <a:gd name="T74" fmla="*/ 77 w 246"/>
                <a:gd name="T75" fmla="*/ 2 h 63"/>
                <a:gd name="T76" fmla="*/ 92 w 246"/>
                <a:gd name="T77" fmla="*/ 1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6"/>
                <a:gd name="T118" fmla="*/ 0 h 63"/>
                <a:gd name="T119" fmla="*/ 246 w 246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6" h="63">
                  <a:moveTo>
                    <a:pt x="92" y="1"/>
                  </a:moveTo>
                  <a:lnTo>
                    <a:pt x="102" y="0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4" y="1"/>
                  </a:lnTo>
                  <a:lnTo>
                    <a:pt x="165" y="2"/>
                  </a:lnTo>
                  <a:lnTo>
                    <a:pt x="175" y="3"/>
                  </a:lnTo>
                  <a:lnTo>
                    <a:pt x="184" y="4"/>
                  </a:lnTo>
                  <a:lnTo>
                    <a:pt x="193" y="6"/>
                  </a:lnTo>
                  <a:lnTo>
                    <a:pt x="202" y="7"/>
                  </a:lnTo>
                  <a:lnTo>
                    <a:pt x="209" y="9"/>
                  </a:lnTo>
                  <a:lnTo>
                    <a:pt x="217" y="11"/>
                  </a:lnTo>
                  <a:lnTo>
                    <a:pt x="223" y="13"/>
                  </a:lnTo>
                  <a:lnTo>
                    <a:pt x="229" y="15"/>
                  </a:lnTo>
                  <a:lnTo>
                    <a:pt x="234" y="18"/>
                  </a:lnTo>
                  <a:lnTo>
                    <a:pt x="238" y="20"/>
                  </a:lnTo>
                  <a:lnTo>
                    <a:pt x="241" y="23"/>
                  </a:lnTo>
                  <a:lnTo>
                    <a:pt x="243" y="25"/>
                  </a:lnTo>
                  <a:lnTo>
                    <a:pt x="245" y="28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4" y="34"/>
                  </a:lnTo>
                  <a:lnTo>
                    <a:pt x="243" y="37"/>
                  </a:lnTo>
                  <a:lnTo>
                    <a:pt x="241" y="40"/>
                  </a:lnTo>
                  <a:lnTo>
                    <a:pt x="238" y="43"/>
                  </a:lnTo>
                  <a:lnTo>
                    <a:pt x="233" y="44"/>
                  </a:lnTo>
                  <a:lnTo>
                    <a:pt x="228" y="47"/>
                  </a:lnTo>
                  <a:lnTo>
                    <a:pt x="223" y="49"/>
                  </a:lnTo>
                  <a:lnTo>
                    <a:pt x="216" y="51"/>
                  </a:lnTo>
                  <a:lnTo>
                    <a:pt x="209" y="53"/>
                  </a:lnTo>
                  <a:lnTo>
                    <a:pt x="201" y="55"/>
                  </a:lnTo>
                  <a:lnTo>
                    <a:pt x="193" y="56"/>
                  </a:lnTo>
                  <a:lnTo>
                    <a:pt x="184" y="58"/>
                  </a:lnTo>
                  <a:lnTo>
                    <a:pt x="174" y="60"/>
                  </a:lnTo>
                  <a:lnTo>
                    <a:pt x="164" y="60"/>
                  </a:lnTo>
                  <a:lnTo>
                    <a:pt x="154" y="61"/>
                  </a:lnTo>
                  <a:lnTo>
                    <a:pt x="144" y="62"/>
                  </a:lnTo>
                  <a:lnTo>
                    <a:pt x="133" y="62"/>
                  </a:lnTo>
                  <a:lnTo>
                    <a:pt x="123" y="62"/>
                  </a:lnTo>
                  <a:lnTo>
                    <a:pt x="112" y="62"/>
                  </a:lnTo>
                  <a:lnTo>
                    <a:pt x="101" y="62"/>
                  </a:lnTo>
                  <a:lnTo>
                    <a:pt x="91" y="61"/>
                  </a:lnTo>
                  <a:lnTo>
                    <a:pt x="81" y="60"/>
                  </a:lnTo>
                  <a:lnTo>
                    <a:pt x="71" y="60"/>
                  </a:lnTo>
                  <a:lnTo>
                    <a:pt x="61" y="58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7"/>
                  </a:lnTo>
                  <a:lnTo>
                    <a:pt x="12" y="44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23" y="13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6" y="9"/>
                  </a:lnTo>
                  <a:lnTo>
                    <a:pt x="44" y="7"/>
                  </a:lnTo>
                  <a:lnTo>
                    <a:pt x="53" y="6"/>
                  </a:lnTo>
                  <a:lnTo>
                    <a:pt x="61" y="5"/>
                  </a:lnTo>
                  <a:lnTo>
                    <a:pt x="71" y="3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92" y="1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695333" name="Group 36"/>
            <p:cNvGrpSpPr>
              <a:grpSpLocks/>
            </p:cNvGrpSpPr>
            <p:nvPr/>
          </p:nvGrpSpPr>
          <p:grpSpPr bwMode="auto">
            <a:xfrm>
              <a:off x="2383" y="2981"/>
              <a:ext cx="26" cy="156"/>
              <a:chOff x="2383" y="2981"/>
              <a:chExt cx="26" cy="156"/>
            </a:xfrm>
          </p:grpSpPr>
          <p:sp>
            <p:nvSpPr>
              <p:cNvPr id="695334" name="Freeform 37"/>
              <p:cNvSpPr>
                <a:spLocks/>
              </p:cNvSpPr>
              <p:nvPr/>
            </p:nvSpPr>
            <p:spPr bwMode="auto">
              <a:xfrm>
                <a:off x="2392" y="2981"/>
                <a:ext cx="17" cy="153"/>
              </a:xfrm>
              <a:custGeom>
                <a:avLst/>
                <a:gdLst>
                  <a:gd name="T0" fmla="*/ 7 w 17"/>
                  <a:gd name="T1" fmla="*/ 3 h 153"/>
                  <a:gd name="T2" fmla="*/ 11 w 17"/>
                  <a:gd name="T3" fmla="*/ 2 h 153"/>
                  <a:gd name="T4" fmla="*/ 14 w 17"/>
                  <a:gd name="T5" fmla="*/ 6 h 153"/>
                  <a:gd name="T6" fmla="*/ 14 w 17"/>
                  <a:gd name="T7" fmla="*/ 7 h 153"/>
                  <a:gd name="T8" fmla="*/ 0 w 17"/>
                  <a:gd name="T9" fmla="*/ 16 h 153"/>
                  <a:gd name="T10" fmla="*/ 14 w 17"/>
                  <a:gd name="T11" fmla="*/ 21 h 153"/>
                  <a:gd name="T12" fmla="*/ 0 w 17"/>
                  <a:gd name="T13" fmla="*/ 24 h 153"/>
                  <a:gd name="T14" fmla="*/ 14 w 17"/>
                  <a:gd name="T15" fmla="*/ 28 h 153"/>
                  <a:gd name="T16" fmla="*/ 14 w 17"/>
                  <a:gd name="T17" fmla="*/ 28 h 153"/>
                  <a:gd name="T18" fmla="*/ 0 w 17"/>
                  <a:gd name="T19" fmla="*/ 36 h 153"/>
                  <a:gd name="T20" fmla="*/ 14 w 17"/>
                  <a:gd name="T21" fmla="*/ 34 h 153"/>
                  <a:gd name="T22" fmla="*/ 0 w 17"/>
                  <a:gd name="T23" fmla="*/ 43 h 153"/>
                  <a:gd name="T24" fmla="*/ 14 w 17"/>
                  <a:gd name="T25" fmla="*/ 41 h 153"/>
                  <a:gd name="T26" fmla="*/ 0 w 17"/>
                  <a:gd name="T27" fmla="*/ 49 h 153"/>
                  <a:gd name="T28" fmla="*/ 14 w 17"/>
                  <a:gd name="T29" fmla="*/ 48 h 153"/>
                  <a:gd name="T30" fmla="*/ 0 w 17"/>
                  <a:gd name="T31" fmla="*/ 56 h 153"/>
                  <a:gd name="T32" fmla="*/ 14 w 17"/>
                  <a:gd name="T33" fmla="*/ 55 h 153"/>
                  <a:gd name="T34" fmla="*/ 0 w 17"/>
                  <a:gd name="T35" fmla="*/ 63 h 153"/>
                  <a:gd name="T36" fmla="*/ 14 w 17"/>
                  <a:gd name="T37" fmla="*/ 68 h 153"/>
                  <a:gd name="T38" fmla="*/ 0 w 17"/>
                  <a:gd name="T39" fmla="*/ 70 h 153"/>
                  <a:gd name="T40" fmla="*/ 14 w 17"/>
                  <a:gd name="T41" fmla="*/ 74 h 153"/>
                  <a:gd name="T42" fmla="*/ 0 w 17"/>
                  <a:gd name="T43" fmla="*/ 77 h 153"/>
                  <a:gd name="T44" fmla="*/ 14 w 17"/>
                  <a:gd name="T45" fmla="*/ 80 h 153"/>
                  <a:gd name="T46" fmla="*/ 14 w 17"/>
                  <a:gd name="T47" fmla="*/ 81 h 153"/>
                  <a:gd name="T48" fmla="*/ 0 w 17"/>
                  <a:gd name="T49" fmla="*/ 90 h 153"/>
                  <a:gd name="T50" fmla="*/ 14 w 17"/>
                  <a:gd name="T51" fmla="*/ 94 h 153"/>
                  <a:gd name="T52" fmla="*/ 14 w 17"/>
                  <a:gd name="T53" fmla="*/ 95 h 153"/>
                  <a:gd name="T54" fmla="*/ 0 w 17"/>
                  <a:gd name="T55" fmla="*/ 103 h 153"/>
                  <a:gd name="T56" fmla="*/ 14 w 17"/>
                  <a:gd name="T57" fmla="*/ 101 h 153"/>
                  <a:gd name="T58" fmla="*/ 0 w 17"/>
                  <a:gd name="T59" fmla="*/ 110 h 153"/>
                  <a:gd name="T60" fmla="*/ 14 w 17"/>
                  <a:gd name="T61" fmla="*/ 109 h 153"/>
                  <a:gd name="T62" fmla="*/ 0 w 17"/>
                  <a:gd name="T63" fmla="*/ 117 h 153"/>
                  <a:gd name="T64" fmla="*/ 14 w 17"/>
                  <a:gd name="T65" fmla="*/ 115 h 153"/>
                  <a:gd name="T66" fmla="*/ 0 w 17"/>
                  <a:gd name="T67" fmla="*/ 124 h 153"/>
                  <a:gd name="T68" fmla="*/ 14 w 17"/>
                  <a:gd name="T69" fmla="*/ 128 h 153"/>
                  <a:gd name="T70" fmla="*/ 14 w 17"/>
                  <a:gd name="T71" fmla="*/ 129 h 153"/>
                  <a:gd name="T72" fmla="*/ 0 w 17"/>
                  <a:gd name="T73" fmla="*/ 138 h 153"/>
                  <a:gd name="T74" fmla="*/ 14 w 17"/>
                  <a:gd name="T75" fmla="*/ 142 h 153"/>
                  <a:gd name="T76" fmla="*/ 14 w 17"/>
                  <a:gd name="T77" fmla="*/ 143 h 153"/>
                  <a:gd name="T78" fmla="*/ 0 w 17"/>
                  <a:gd name="T79" fmla="*/ 152 h 153"/>
                  <a:gd name="T80" fmla="*/ 14 w 17"/>
                  <a:gd name="T81" fmla="*/ 151 h 153"/>
                  <a:gd name="T82" fmla="*/ 16 w 17"/>
                  <a:gd name="T83" fmla="*/ 5 h 153"/>
                  <a:gd name="T84" fmla="*/ 12 w 17"/>
                  <a:gd name="T85" fmla="*/ 0 h 153"/>
                  <a:gd name="T86" fmla="*/ 7 w 17"/>
                  <a:gd name="T87" fmla="*/ 0 h 153"/>
                  <a:gd name="T88" fmla="*/ 3 w 17"/>
                  <a:gd name="T89" fmla="*/ 3 h 153"/>
                  <a:gd name="T90" fmla="*/ 4 w 17"/>
                  <a:gd name="T91" fmla="*/ 5 h 1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53"/>
                  <a:gd name="T140" fmla="*/ 17 w 17"/>
                  <a:gd name="T141" fmla="*/ 153 h 15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53">
                    <a:moveTo>
                      <a:pt x="4" y="5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0" y="9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14" y="28"/>
                    </a:lnTo>
                    <a:lnTo>
                      <a:pt x="14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4" y="34"/>
                    </a:lnTo>
                    <a:lnTo>
                      <a:pt x="14" y="4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4" y="41"/>
                    </a:lnTo>
                    <a:lnTo>
                      <a:pt x="14" y="47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4" y="55"/>
                    </a:lnTo>
                    <a:lnTo>
                      <a:pt x="14" y="60"/>
                    </a:lnTo>
                    <a:lnTo>
                      <a:pt x="0" y="63"/>
                    </a:lnTo>
                    <a:lnTo>
                      <a:pt x="14" y="61"/>
                    </a:lnTo>
                    <a:lnTo>
                      <a:pt x="14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14" y="68"/>
                    </a:lnTo>
                    <a:lnTo>
                      <a:pt x="14" y="74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0" y="83"/>
                    </a:lnTo>
                    <a:lnTo>
                      <a:pt x="14" y="81"/>
                    </a:lnTo>
                    <a:lnTo>
                      <a:pt x="14" y="87"/>
                    </a:lnTo>
                    <a:lnTo>
                      <a:pt x="0" y="90"/>
                    </a:lnTo>
                    <a:lnTo>
                      <a:pt x="14" y="88"/>
                    </a:lnTo>
                    <a:lnTo>
                      <a:pt x="14" y="94"/>
                    </a:lnTo>
                    <a:lnTo>
                      <a:pt x="0" y="97"/>
                    </a:lnTo>
                    <a:lnTo>
                      <a:pt x="14" y="95"/>
                    </a:lnTo>
                    <a:lnTo>
                      <a:pt x="14" y="101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14" y="101"/>
                    </a:lnTo>
                    <a:lnTo>
                      <a:pt x="14" y="108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14" y="109"/>
                    </a:lnTo>
                    <a:lnTo>
                      <a:pt x="14" y="115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14" y="115"/>
                    </a:lnTo>
                    <a:lnTo>
                      <a:pt x="14" y="122"/>
                    </a:lnTo>
                    <a:lnTo>
                      <a:pt x="0" y="124"/>
                    </a:lnTo>
                    <a:lnTo>
                      <a:pt x="14" y="122"/>
                    </a:lnTo>
                    <a:lnTo>
                      <a:pt x="14" y="128"/>
                    </a:lnTo>
                    <a:lnTo>
                      <a:pt x="0" y="131"/>
                    </a:lnTo>
                    <a:lnTo>
                      <a:pt x="14" y="129"/>
                    </a:lnTo>
                    <a:lnTo>
                      <a:pt x="14" y="135"/>
                    </a:lnTo>
                    <a:lnTo>
                      <a:pt x="0" y="138"/>
                    </a:lnTo>
                    <a:lnTo>
                      <a:pt x="14" y="136"/>
                    </a:lnTo>
                    <a:lnTo>
                      <a:pt x="14" y="142"/>
                    </a:lnTo>
                    <a:lnTo>
                      <a:pt x="0" y="145"/>
                    </a:lnTo>
                    <a:lnTo>
                      <a:pt x="14" y="143"/>
                    </a:lnTo>
                    <a:lnTo>
                      <a:pt x="14" y="149"/>
                    </a:lnTo>
                    <a:lnTo>
                      <a:pt x="0" y="152"/>
                    </a:lnTo>
                    <a:lnTo>
                      <a:pt x="14" y="150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gradFill rotWithShape="0">
                <a:gsLst>
                  <a:gs pos="0">
                    <a:srgbClr val="DC842C"/>
                  </a:gs>
                  <a:gs pos="50000">
                    <a:srgbClr val="FF9933"/>
                  </a:gs>
                  <a:gs pos="100000">
                    <a:srgbClr val="DC842C"/>
                  </a:gs>
                </a:gsLst>
                <a:lin ang="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35" name="Freeform 38"/>
              <p:cNvSpPr>
                <a:spLocks/>
              </p:cNvSpPr>
              <p:nvPr/>
            </p:nvSpPr>
            <p:spPr bwMode="auto">
              <a:xfrm>
                <a:off x="2383" y="2985"/>
                <a:ext cx="17" cy="152"/>
              </a:xfrm>
              <a:custGeom>
                <a:avLst/>
                <a:gdLst>
                  <a:gd name="T0" fmla="*/ 3 w 17"/>
                  <a:gd name="T1" fmla="*/ 4 h 152"/>
                  <a:gd name="T2" fmla="*/ 5 w 17"/>
                  <a:gd name="T3" fmla="*/ 2 h 152"/>
                  <a:gd name="T4" fmla="*/ 7 w 17"/>
                  <a:gd name="T5" fmla="*/ 2 h 152"/>
                  <a:gd name="T6" fmla="*/ 10 w 17"/>
                  <a:gd name="T7" fmla="*/ 3 h 152"/>
                  <a:gd name="T8" fmla="*/ 14 w 17"/>
                  <a:gd name="T9" fmla="*/ 6 h 152"/>
                  <a:gd name="T10" fmla="*/ 14 w 17"/>
                  <a:gd name="T11" fmla="*/ 151 h 152"/>
                  <a:gd name="T12" fmla="*/ 16 w 17"/>
                  <a:gd name="T13" fmla="*/ 151 h 152"/>
                  <a:gd name="T14" fmla="*/ 16 w 17"/>
                  <a:gd name="T15" fmla="*/ 5 h 152"/>
                  <a:gd name="T16" fmla="*/ 14 w 17"/>
                  <a:gd name="T17" fmla="*/ 2 h 152"/>
                  <a:gd name="T18" fmla="*/ 10 w 17"/>
                  <a:gd name="T19" fmla="*/ 0 h 152"/>
                  <a:gd name="T20" fmla="*/ 8 w 17"/>
                  <a:gd name="T21" fmla="*/ 0 h 152"/>
                  <a:gd name="T22" fmla="*/ 3 w 17"/>
                  <a:gd name="T23" fmla="*/ 0 h 152"/>
                  <a:gd name="T24" fmla="*/ 1 w 17"/>
                  <a:gd name="T25" fmla="*/ 2 h 152"/>
                  <a:gd name="T26" fmla="*/ 0 w 17"/>
                  <a:gd name="T27" fmla="*/ 5 h 152"/>
                  <a:gd name="T28" fmla="*/ 3 w 17"/>
                  <a:gd name="T29" fmla="*/ 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52"/>
                  <a:gd name="T47" fmla="*/ 17 w 17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52">
                    <a:moveTo>
                      <a:pt x="3" y="4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4"/>
                    </a:lnTo>
                  </a:path>
                </a:pathLst>
              </a:custGeom>
              <a:gradFill rotWithShape="0">
                <a:gsLst>
                  <a:gs pos="0">
                    <a:srgbClr val="DC842C"/>
                  </a:gs>
                  <a:gs pos="50000">
                    <a:srgbClr val="FF9933"/>
                  </a:gs>
                  <a:gs pos="100000">
                    <a:srgbClr val="DC842C"/>
                  </a:gs>
                </a:gsLst>
                <a:lin ang="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695336" name="Group 39"/>
          <p:cNvGrpSpPr>
            <a:grpSpLocks/>
          </p:cNvGrpSpPr>
          <p:nvPr/>
        </p:nvGrpSpPr>
        <p:grpSpPr bwMode="auto">
          <a:xfrm>
            <a:off x="4395692" y="8007838"/>
            <a:ext cx="450977" cy="419695"/>
            <a:chOff x="2839" y="3242"/>
            <a:chExt cx="176" cy="151"/>
          </a:xfrm>
        </p:grpSpPr>
        <p:sp>
          <p:nvSpPr>
            <p:cNvPr id="695337" name="Freeform 40"/>
            <p:cNvSpPr>
              <a:spLocks/>
            </p:cNvSpPr>
            <p:nvPr/>
          </p:nvSpPr>
          <p:spPr bwMode="auto">
            <a:xfrm>
              <a:off x="2839" y="3265"/>
              <a:ext cx="176" cy="128"/>
            </a:xfrm>
            <a:custGeom>
              <a:avLst/>
              <a:gdLst>
                <a:gd name="T0" fmla="*/ 175 w 176"/>
                <a:gd name="T1" fmla="*/ 2 h 128"/>
                <a:gd name="T2" fmla="*/ 172 w 176"/>
                <a:gd name="T3" fmla="*/ 5 h 128"/>
                <a:gd name="T4" fmla="*/ 167 w 176"/>
                <a:gd name="T5" fmla="*/ 9 h 128"/>
                <a:gd name="T6" fmla="*/ 159 w 176"/>
                <a:gd name="T7" fmla="*/ 12 h 128"/>
                <a:gd name="T8" fmla="*/ 149 w 176"/>
                <a:gd name="T9" fmla="*/ 15 h 128"/>
                <a:gd name="T10" fmla="*/ 138 w 176"/>
                <a:gd name="T11" fmla="*/ 17 h 128"/>
                <a:gd name="T12" fmla="*/ 125 w 176"/>
                <a:gd name="T13" fmla="*/ 19 h 128"/>
                <a:gd name="T14" fmla="*/ 110 w 176"/>
                <a:gd name="T15" fmla="*/ 20 h 128"/>
                <a:gd name="T16" fmla="*/ 95 w 176"/>
                <a:gd name="T17" fmla="*/ 21 h 128"/>
                <a:gd name="T18" fmla="*/ 80 w 176"/>
                <a:gd name="T19" fmla="*/ 21 h 128"/>
                <a:gd name="T20" fmla="*/ 65 w 176"/>
                <a:gd name="T21" fmla="*/ 20 h 128"/>
                <a:gd name="T22" fmla="*/ 51 w 176"/>
                <a:gd name="T23" fmla="*/ 19 h 128"/>
                <a:gd name="T24" fmla="*/ 37 w 176"/>
                <a:gd name="T25" fmla="*/ 17 h 128"/>
                <a:gd name="T26" fmla="*/ 26 w 176"/>
                <a:gd name="T27" fmla="*/ 15 h 128"/>
                <a:gd name="T28" fmla="*/ 16 w 176"/>
                <a:gd name="T29" fmla="*/ 12 h 128"/>
                <a:gd name="T30" fmla="*/ 8 w 176"/>
                <a:gd name="T31" fmla="*/ 9 h 128"/>
                <a:gd name="T32" fmla="*/ 3 w 176"/>
                <a:gd name="T33" fmla="*/ 5 h 128"/>
                <a:gd name="T34" fmla="*/ 0 w 176"/>
                <a:gd name="T35" fmla="*/ 2 h 128"/>
                <a:gd name="T36" fmla="*/ 0 w 176"/>
                <a:gd name="T37" fmla="*/ 105 h 128"/>
                <a:gd name="T38" fmla="*/ 1 w 176"/>
                <a:gd name="T39" fmla="*/ 108 h 128"/>
                <a:gd name="T40" fmla="*/ 3 w 176"/>
                <a:gd name="T41" fmla="*/ 112 h 128"/>
                <a:gd name="T42" fmla="*/ 9 w 176"/>
                <a:gd name="T43" fmla="*/ 115 h 128"/>
                <a:gd name="T44" fmla="*/ 16 w 176"/>
                <a:gd name="T45" fmla="*/ 118 h 128"/>
                <a:gd name="T46" fmla="*/ 26 w 176"/>
                <a:gd name="T47" fmla="*/ 121 h 128"/>
                <a:gd name="T48" fmla="*/ 38 w 176"/>
                <a:gd name="T49" fmla="*/ 123 h 128"/>
                <a:gd name="T50" fmla="*/ 51 w 176"/>
                <a:gd name="T51" fmla="*/ 125 h 128"/>
                <a:gd name="T52" fmla="*/ 65 w 176"/>
                <a:gd name="T53" fmla="*/ 127 h 128"/>
                <a:gd name="T54" fmla="*/ 80 w 176"/>
                <a:gd name="T55" fmla="*/ 127 h 128"/>
                <a:gd name="T56" fmla="*/ 95 w 176"/>
                <a:gd name="T57" fmla="*/ 127 h 128"/>
                <a:gd name="T58" fmla="*/ 110 w 176"/>
                <a:gd name="T59" fmla="*/ 127 h 128"/>
                <a:gd name="T60" fmla="*/ 125 w 176"/>
                <a:gd name="T61" fmla="*/ 125 h 128"/>
                <a:gd name="T62" fmla="*/ 138 w 176"/>
                <a:gd name="T63" fmla="*/ 123 h 128"/>
                <a:gd name="T64" fmla="*/ 150 w 176"/>
                <a:gd name="T65" fmla="*/ 121 h 128"/>
                <a:gd name="T66" fmla="*/ 159 w 176"/>
                <a:gd name="T67" fmla="*/ 118 h 128"/>
                <a:gd name="T68" fmla="*/ 167 w 176"/>
                <a:gd name="T69" fmla="*/ 115 h 128"/>
                <a:gd name="T70" fmla="*/ 172 w 176"/>
                <a:gd name="T71" fmla="*/ 112 h 128"/>
                <a:gd name="T72" fmla="*/ 175 w 176"/>
                <a:gd name="T73" fmla="*/ 108 h 128"/>
                <a:gd name="T74" fmla="*/ 175 w 176"/>
                <a:gd name="T75" fmla="*/ 103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6"/>
                <a:gd name="T115" fmla="*/ 0 h 128"/>
                <a:gd name="T116" fmla="*/ 176 w 176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6" h="128">
                  <a:moveTo>
                    <a:pt x="175" y="0"/>
                  </a:moveTo>
                  <a:lnTo>
                    <a:pt x="175" y="2"/>
                  </a:lnTo>
                  <a:lnTo>
                    <a:pt x="174" y="4"/>
                  </a:lnTo>
                  <a:lnTo>
                    <a:pt x="172" y="5"/>
                  </a:lnTo>
                  <a:lnTo>
                    <a:pt x="170" y="7"/>
                  </a:lnTo>
                  <a:lnTo>
                    <a:pt x="167" y="9"/>
                  </a:lnTo>
                  <a:lnTo>
                    <a:pt x="163" y="11"/>
                  </a:lnTo>
                  <a:lnTo>
                    <a:pt x="159" y="12"/>
                  </a:lnTo>
                  <a:lnTo>
                    <a:pt x="154" y="13"/>
                  </a:lnTo>
                  <a:lnTo>
                    <a:pt x="149" y="15"/>
                  </a:lnTo>
                  <a:lnTo>
                    <a:pt x="144" y="16"/>
                  </a:lnTo>
                  <a:lnTo>
                    <a:pt x="138" y="17"/>
                  </a:lnTo>
                  <a:lnTo>
                    <a:pt x="131" y="18"/>
                  </a:lnTo>
                  <a:lnTo>
                    <a:pt x="125" y="19"/>
                  </a:lnTo>
                  <a:lnTo>
                    <a:pt x="117" y="19"/>
                  </a:lnTo>
                  <a:lnTo>
                    <a:pt x="110" y="20"/>
                  </a:lnTo>
                  <a:lnTo>
                    <a:pt x="103" y="20"/>
                  </a:lnTo>
                  <a:lnTo>
                    <a:pt x="95" y="21"/>
                  </a:lnTo>
                  <a:lnTo>
                    <a:pt x="88" y="21"/>
                  </a:lnTo>
                  <a:lnTo>
                    <a:pt x="80" y="21"/>
                  </a:lnTo>
                  <a:lnTo>
                    <a:pt x="72" y="20"/>
                  </a:lnTo>
                  <a:lnTo>
                    <a:pt x="65" y="20"/>
                  </a:lnTo>
                  <a:lnTo>
                    <a:pt x="58" y="19"/>
                  </a:lnTo>
                  <a:lnTo>
                    <a:pt x="51" y="19"/>
                  </a:lnTo>
                  <a:lnTo>
                    <a:pt x="44" y="18"/>
                  </a:lnTo>
                  <a:lnTo>
                    <a:pt x="37" y="17"/>
                  </a:lnTo>
                  <a:lnTo>
                    <a:pt x="31" y="16"/>
                  </a:lnTo>
                  <a:lnTo>
                    <a:pt x="26" y="15"/>
                  </a:lnTo>
                  <a:lnTo>
                    <a:pt x="21" y="13"/>
                  </a:lnTo>
                  <a:lnTo>
                    <a:pt x="16" y="12"/>
                  </a:lnTo>
                  <a:lnTo>
                    <a:pt x="12" y="11"/>
                  </a:lnTo>
                  <a:lnTo>
                    <a:pt x="8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10"/>
                  </a:lnTo>
                  <a:lnTo>
                    <a:pt x="3" y="112"/>
                  </a:lnTo>
                  <a:lnTo>
                    <a:pt x="6" y="113"/>
                  </a:lnTo>
                  <a:lnTo>
                    <a:pt x="9" y="115"/>
                  </a:lnTo>
                  <a:lnTo>
                    <a:pt x="12" y="117"/>
                  </a:lnTo>
                  <a:lnTo>
                    <a:pt x="16" y="118"/>
                  </a:lnTo>
                  <a:lnTo>
                    <a:pt x="21" y="119"/>
                  </a:lnTo>
                  <a:lnTo>
                    <a:pt x="26" y="121"/>
                  </a:lnTo>
                  <a:lnTo>
                    <a:pt x="32" y="122"/>
                  </a:lnTo>
                  <a:lnTo>
                    <a:pt x="38" y="123"/>
                  </a:lnTo>
                  <a:lnTo>
                    <a:pt x="44" y="124"/>
                  </a:lnTo>
                  <a:lnTo>
                    <a:pt x="51" y="125"/>
                  </a:lnTo>
                  <a:lnTo>
                    <a:pt x="58" y="126"/>
                  </a:lnTo>
                  <a:lnTo>
                    <a:pt x="65" y="127"/>
                  </a:lnTo>
                  <a:lnTo>
                    <a:pt x="73" y="127"/>
                  </a:lnTo>
                  <a:lnTo>
                    <a:pt x="80" y="127"/>
                  </a:lnTo>
                  <a:lnTo>
                    <a:pt x="88" y="127"/>
                  </a:lnTo>
                  <a:lnTo>
                    <a:pt x="95" y="127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8" y="126"/>
                  </a:lnTo>
                  <a:lnTo>
                    <a:pt x="125" y="125"/>
                  </a:lnTo>
                  <a:lnTo>
                    <a:pt x="132" y="124"/>
                  </a:lnTo>
                  <a:lnTo>
                    <a:pt x="138" y="123"/>
                  </a:lnTo>
                  <a:lnTo>
                    <a:pt x="144" y="122"/>
                  </a:lnTo>
                  <a:lnTo>
                    <a:pt x="150" y="121"/>
                  </a:lnTo>
                  <a:lnTo>
                    <a:pt x="155" y="119"/>
                  </a:lnTo>
                  <a:lnTo>
                    <a:pt x="159" y="118"/>
                  </a:lnTo>
                  <a:lnTo>
                    <a:pt x="164" y="117"/>
                  </a:lnTo>
                  <a:lnTo>
                    <a:pt x="167" y="115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0"/>
                  </a:lnTo>
                  <a:lnTo>
                    <a:pt x="175" y="108"/>
                  </a:lnTo>
                  <a:lnTo>
                    <a:pt x="175" y="105"/>
                  </a:lnTo>
                  <a:lnTo>
                    <a:pt x="175" y="103"/>
                  </a:lnTo>
                  <a:lnTo>
                    <a:pt x="175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38" name="Freeform 41"/>
            <p:cNvSpPr>
              <a:spLocks/>
            </p:cNvSpPr>
            <p:nvPr/>
          </p:nvSpPr>
          <p:spPr bwMode="auto">
            <a:xfrm>
              <a:off x="2841" y="3242"/>
              <a:ext cx="174" cy="45"/>
            </a:xfrm>
            <a:custGeom>
              <a:avLst/>
              <a:gdLst>
                <a:gd name="T0" fmla="*/ 72 w 174"/>
                <a:gd name="T1" fmla="*/ 0 h 45"/>
                <a:gd name="T2" fmla="*/ 87 w 174"/>
                <a:gd name="T3" fmla="*/ 0 h 45"/>
                <a:gd name="T4" fmla="*/ 102 w 174"/>
                <a:gd name="T5" fmla="*/ 0 h 45"/>
                <a:gd name="T6" fmla="*/ 116 w 174"/>
                <a:gd name="T7" fmla="*/ 2 h 45"/>
                <a:gd name="T8" fmla="*/ 130 w 174"/>
                <a:gd name="T9" fmla="*/ 3 h 45"/>
                <a:gd name="T10" fmla="*/ 142 w 174"/>
                <a:gd name="T11" fmla="*/ 5 h 45"/>
                <a:gd name="T12" fmla="*/ 153 w 174"/>
                <a:gd name="T13" fmla="*/ 8 h 45"/>
                <a:gd name="T14" fmla="*/ 162 w 174"/>
                <a:gd name="T15" fmla="*/ 11 h 45"/>
                <a:gd name="T16" fmla="*/ 168 w 174"/>
                <a:gd name="T17" fmla="*/ 14 h 45"/>
                <a:gd name="T18" fmla="*/ 172 w 174"/>
                <a:gd name="T19" fmla="*/ 18 h 45"/>
                <a:gd name="T20" fmla="*/ 173 w 174"/>
                <a:gd name="T21" fmla="*/ 22 h 45"/>
                <a:gd name="T22" fmla="*/ 173 w 174"/>
                <a:gd name="T23" fmla="*/ 24 h 45"/>
                <a:gd name="T24" fmla="*/ 170 w 174"/>
                <a:gd name="T25" fmla="*/ 28 h 45"/>
                <a:gd name="T26" fmla="*/ 165 w 174"/>
                <a:gd name="T27" fmla="*/ 32 h 45"/>
                <a:gd name="T28" fmla="*/ 157 w 174"/>
                <a:gd name="T29" fmla="*/ 35 h 45"/>
                <a:gd name="T30" fmla="*/ 147 w 174"/>
                <a:gd name="T31" fmla="*/ 38 h 45"/>
                <a:gd name="T32" fmla="*/ 136 w 174"/>
                <a:gd name="T33" fmla="*/ 40 h 45"/>
                <a:gd name="T34" fmla="*/ 123 w 174"/>
                <a:gd name="T35" fmla="*/ 42 h 45"/>
                <a:gd name="T36" fmla="*/ 109 w 174"/>
                <a:gd name="T37" fmla="*/ 43 h 45"/>
                <a:gd name="T38" fmla="*/ 94 w 174"/>
                <a:gd name="T39" fmla="*/ 44 h 45"/>
                <a:gd name="T40" fmla="*/ 79 w 174"/>
                <a:gd name="T41" fmla="*/ 44 h 45"/>
                <a:gd name="T42" fmla="*/ 64 w 174"/>
                <a:gd name="T43" fmla="*/ 43 h 45"/>
                <a:gd name="T44" fmla="*/ 50 w 174"/>
                <a:gd name="T45" fmla="*/ 42 h 45"/>
                <a:gd name="T46" fmla="*/ 37 w 174"/>
                <a:gd name="T47" fmla="*/ 40 h 45"/>
                <a:gd name="T48" fmla="*/ 25 w 174"/>
                <a:gd name="T49" fmla="*/ 38 h 45"/>
                <a:gd name="T50" fmla="*/ 16 w 174"/>
                <a:gd name="T51" fmla="*/ 35 h 45"/>
                <a:gd name="T52" fmla="*/ 8 w 174"/>
                <a:gd name="T53" fmla="*/ 32 h 45"/>
                <a:gd name="T54" fmla="*/ 3 w 174"/>
                <a:gd name="T55" fmla="*/ 28 h 45"/>
                <a:gd name="T56" fmla="*/ 0 w 174"/>
                <a:gd name="T57" fmla="*/ 24 h 45"/>
                <a:gd name="T58" fmla="*/ 1 w 174"/>
                <a:gd name="T59" fmla="*/ 20 h 45"/>
                <a:gd name="T60" fmla="*/ 3 w 174"/>
                <a:gd name="T61" fmla="*/ 16 h 45"/>
                <a:gd name="T62" fmla="*/ 8 w 174"/>
                <a:gd name="T63" fmla="*/ 12 h 45"/>
                <a:gd name="T64" fmla="*/ 12 w 174"/>
                <a:gd name="T65" fmla="*/ 11 h 45"/>
                <a:gd name="T66" fmla="*/ 21 w 174"/>
                <a:gd name="T67" fmla="*/ 8 h 45"/>
                <a:gd name="T68" fmla="*/ 26 w 174"/>
                <a:gd name="T69" fmla="*/ 7 h 45"/>
                <a:gd name="T70" fmla="*/ 37 w 174"/>
                <a:gd name="T71" fmla="*/ 4 h 45"/>
                <a:gd name="T72" fmla="*/ 50 w 174"/>
                <a:gd name="T73" fmla="*/ 2 h 45"/>
                <a:gd name="T74" fmla="*/ 57 w 174"/>
                <a:gd name="T75" fmla="*/ 2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4"/>
                <a:gd name="T115" fmla="*/ 0 h 45"/>
                <a:gd name="T116" fmla="*/ 174 w 174"/>
                <a:gd name="T117" fmla="*/ 45 h 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4" h="45">
                  <a:moveTo>
                    <a:pt x="65" y="1"/>
                  </a:moveTo>
                  <a:lnTo>
                    <a:pt x="72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9" y="1"/>
                  </a:lnTo>
                  <a:lnTo>
                    <a:pt x="116" y="2"/>
                  </a:lnTo>
                  <a:lnTo>
                    <a:pt x="123" y="2"/>
                  </a:lnTo>
                  <a:lnTo>
                    <a:pt x="130" y="3"/>
                  </a:lnTo>
                  <a:lnTo>
                    <a:pt x="136" y="4"/>
                  </a:lnTo>
                  <a:lnTo>
                    <a:pt x="142" y="5"/>
                  </a:lnTo>
                  <a:lnTo>
                    <a:pt x="148" y="7"/>
                  </a:lnTo>
                  <a:lnTo>
                    <a:pt x="153" y="8"/>
                  </a:lnTo>
                  <a:lnTo>
                    <a:pt x="157" y="10"/>
                  </a:lnTo>
                  <a:lnTo>
                    <a:pt x="162" y="11"/>
                  </a:lnTo>
                  <a:lnTo>
                    <a:pt x="165" y="12"/>
                  </a:lnTo>
                  <a:lnTo>
                    <a:pt x="168" y="14"/>
                  </a:lnTo>
                  <a:lnTo>
                    <a:pt x="170" y="16"/>
                  </a:lnTo>
                  <a:lnTo>
                    <a:pt x="172" y="18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73" y="23"/>
                  </a:lnTo>
                  <a:lnTo>
                    <a:pt x="173" y="24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5" y="32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3" y="36"/>
                  </a:lnTo>
                  <a:lnTo>
                    <a:pt x="147" y="38"/>
                  </a:lnTo>
                  <a:lnTo>
                    <a:pt x="142" y="39"/>
                  </a:lnTo>
                  <a:lnTo>
                    <a:pt x="136" y="40"/>
                  </a:lnTo>
                  <a:lnTo>
                    <a:pt x="130" y="41"/>
                  </a:lnTo>
                  <a:lnTo>
                    <a:pt x="123" y="42"/>
                  </a:lnTo>
                  <a:lnTo>
                    <a:pt x="116" y="43"/>
                  </a:lnTo>
                  <a:lnTo>
                    <a:pt x="109" y="43"/>
                  </a:lnTo>
                  <a:lnTo>
                    <a:pt x="102" y="44"/>
                  </a:lnTo>
                  <a:lnTo>
                    <a:pt x="94" y="44"/>
                  </a:lnTo>
                  <a:lnTo>
                    <a:pt x="87" y="44"/>
                  </a:lnTo>
                  <a:lnTo>
                    <a:pt x="79" y="44"/>
                  </a:lnTo>
                  <a:lnTo>
                    <a:pt x="71" y="44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50" y="42"/>
                  </a:lnTo>
                  <a:lnTo>
                    <a:pt x="43" y="41"/>
                  </a:lnTo>
                  <a:lnTo>
                    <a:pt x="37" y="40"/>
                  </a:lnTo>
                  <a:lnTo>
                    <a:pt x="31" y="39"/>
                  </a:lnTo>
                  <a:lnTo>
                    <a:pt x="25" y="38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2" y="33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6" y="10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1" y="5"/>
                  </a:lnTo>
                  <a:lnTo>
                    <a:pt x="37" y="4"/>
                  </a:lnTo>
                  <a:lnTo>
                    <a:pt x="43" y="3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65" y="1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695339" name="Group 42"/>
            <p:cNvGrpSpPr>
              <a:grpSpLocks/>
            </p:cNvGrpSpPr>
            <p:nvPr/>
          </p:nvGrpSpPr>
          <p:grpSpPr bwMode="auto">
            <a:xfrm>
              <a:off x="2990" y="3269"/>
              <a:ext cx="23" cy="109"/>
              <a:chOff x="2990" y="3269"/>
              <a:chExt cx="23" cy="109"/>
            </a:xfrm>
          </p:grpSpPr>
          <p:sp>
            <p:nvSpPr>
              <p:cNvPr id="695340" name="Freeform 43"/>
              <p:cNvSpPr>
                <a:spLocks/>
              </p:cNvSpPr>
              <p:nvPr/>
            </p:nvSpPr>
            <p:spPr bwMode="auto">
              <a:xfrm>
                <a:off x="2996" y="3269"/>
                <a:ext cx="17" cy="107"/>
              </a:xfrm>
              <a:custGeom>
                <a:avLst/>
                <a:gdLst>
                  <a:gd name="T0" fmla="*/ 8 w 17"/>
                  <a:gd name="T1" fmla="*/ 2 h 107"/>
                  <a:gd name="T2" fmla="*/ 12 w 17"/>
                  <a:gd name="T3" fmla="*/ 1 h 107"/>
                  <a:gd name="T4" fmla="*/ 14 w 17"/>
                  <a:gd name="T5" fmla="*/ 4 h 107"/>
                  <a:gd name="T6" fmla="*/ 0 w 17"/>
                  <a:gd name="T7" fmla="*/ 7 h 107"/>
                  <a:gd name="T8" fmla="*/ 14 w 17"/>
                  <a:gd name="T9" fmla="*/ 9 h 107"/>
                  <a:gd name="T10" fmla="*/ 14 w 17"/>
                  <a:gd name="T11" fmla="*/ 10 h 107"/>
                  <a:gd name="T12" fmla="*/ 0 w 17"/>
                  <a:gd name="T13" fmla="*/ 16 h 107"/>
                  <a:gd name="T14" fmla="*/ 14 w 17"/>
                  <a:gd name="T15" fmla="*/ 15 h 107"/>
                  <a:gd name="T16" fmla="*/ 0 w 17"/>
                  <a:gd name="T17" fmla="*/ 21 h 107"/>
                  <a:gd name="T18" fmla="*/ 14 w 17"/>
                  <a:gd name="T19" fmla="*/ 24 h 107"/>
                  <a:gd name="T20" fmla="*/ 0 w 17"/>
                  <a:gd name="T21" fmla="*/ 26 h 107"/>
                  <a:gd name="T22" fmla="*/ 14 w 17"/>
                  <a:gd name="T23" fmla="*/ 28 h 107"/>
                  <a:gd name="T24" fmla="*/ 0 w 17"/>
                  <a:gd name="T25" fmla="*/ 31 h 107"/>
                  <a:gd name="T26" fmla="*/ 14 w 17"/>
                  <a:gd name="T27" fmla="*/ 33 h 107"/>
                  <a:gd name="T28" fmla="*/ 0 w 17"/>
                  <a:gd name="T29" fmla="*/ 35 h 107"/>
                  <a:gd name="T30" fmla="*/ 14 w 17"/>
                  <a:gd name="T31" fmla="*/ 38 h 107"/>
                  <a:gd name="T32" fmla="*/ 0 w 17"/>
                  <a:gd name="T33" fmla="*/ 40 h 107"/>
                  <a:gd name="T34" fmla="*/ 14 w 17"/>
                  <a:gd name="T35" fmla="*/ 42 h 107"/>
                  <a:gd name="T36" fmla="*/ 14 w 17"/>
                  <a:gd name="T37" fmla="*/ 42 h 107"/>
                  <a:gd name="T38" fmla="*/ 0 w 17"/>
                  <a:gd name="T39" fmla="*/ 48 h 107"/>
                  <a:gd name="T40" fmla="*/ 14 w 17"/>
                  <a:gd name="T41" fmla="*/ 47 h 107"/>
                  <a:gd name="T42" fmla="*/ 0 w 17"/>
                  <a:gd name="T43" fmla="*/ 53 h 107"/>
                  <a:gd name="T44" fmla="*/ 14 w 17"/>
                  <a:gd name="T45" fmla="*/ 56 h 107"/>
                  <a:gd name="T46" fmla="*/ 14 w 17"/>
                  <a:gd name="T47" fmla="*/ 57 h 107"/>
                  <a:gd name="T48" fmla="*/ 0 w 17"/>
                  <a:gd name="T49" fmla="*/ 63 h 107"/>
                  <a:gd name="T50" fmla="*/ 14 w 17"/>
                  <a:gd name="T51" fmla="*/ 66 h 107"/>
                  <a:gd name="T52" fmla="*/ 0 w 17"/>
                  <a:gd name="T53" fmla="*/ 68 h 107"/>
                  <a:gd name="T54" fmla="*/ 14 w 17"/>
                  <a:gd name="T55" fmla="*/ 70 h 107"/>
                  <a:gd name="T56" fmla="*/ 14 w 17"/>
                  <a:gd name="T57" fmla="*/ 71 h 107"/>
                  <a:gd name="T58" fmla="*/ 0 w 17"/>
                  <a:gd name="T59" fmla="*/ 77 h 107"/>
                  <a:gd name="T60" fmla="*/ 14 w 17"/>
                  <a:gd name="T61" fmla="*/ 80 h 107"/>
                  <a:gd name="T62" fmla="*/ 14 w 17"/>
                  <a:gd name="T63" fmla="*/ 81 h 107"/>
                  <a:gd name="T64" fmla="*/ 0 w 17"/>
                  <a:gd name="T65" fmla="*/ 86 h 107"/>
                  <a:gd name="T66" fmla="*/ 14 w 17"/>
                  <a:gd name="T67" fmla="*/ 85 h 107"/>
                  <a:gd name="T68" fmla="*/ 0 w 17"/>
                  <a:gd name="T69" fmla="*/ 91 h 107"/>
                  <a:gd name="T70" fmla="*/ 14 w 17"/>
                  <a:gd name="T71" fmla="*/ 90 h 107"/>
                  <a:gd name="T72" fmla="*/ 0 w 17"/>
                  <a:gd name="T73" fmla="*/ 96 h 107"/>
                  <a:gd name="T74" fmla="*/ 14 w 17"/>
                  <a:gd name="T75" fmla="*/ 95 h 107"/>
                  <a:gd name="T76" fmla="*/ 0 w 17"/>
                  <a:gd name="T77" fmla="*/ 101 h 107"/>
                  <a:gd name="T78" fmla="*/ 14 w 17"/>
                  <a:gd name="T79" fmla="*/ 104 h 107"/>
                  <a:gd name="T80" fmla="*/ 14 w 17"/>
                  <a:gd name="T81" fmla="*/ 104 h 107"/>
                  <a:gd name="T82" fmla="*/ 16 w 17"/>
                  <a:gd name="T83" fmla="*/ 105 h 107"/>
                  <a:gd name="T84" fmla="*/ 14 w 17"/>
                  <a:gd name="T85" fmla="*/ 1 h 107"/>
                  <a:gd name="T86" fmla="*/ 10 w 17"/>
                  <a:gd name="T87" fmla="*/ 0 h 107"/>
                  <a:gd name="T88" fmla="*/ 4 w 17"/>
                  <a:gd name="T89" fmla="*/ 1 h 107"/>
                  <a:gd name="T90" fmla="*/ 4 w 17"/>
                  <a:gd name="T91" fmla="*/ 4 h 1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07"/>
                  <a:gd name="T140" fmla="*/ 17 w 17"/>
                  <a:gd name="T141" fmla="*/ 107 h 10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07">
                    <a:moveTo>
                      <a:pt x="6" y="3"/>
                    </a:moveTo>
                    <a:lnTo>
                      <a:pt x="8" y="2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0" y="11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4" y="15"/>
                    </a:lnTo>
                    <a:lnTo>
                      <a:pt x="14" y="19"/>
                    </a:lnTo>
                    <a:lnTo>
                      <a:pt x="0" y="21"/>
                    </a:lnTo>
                    <a:lnTo>
                      <a:pt x="14" y="20"/>
                    </a:lnTo>
                    <a:lnTo>
                      <a:pt x="14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4" y="29"/>
                    </a:lnTo>
                    <a:lnTo>
                      <a:pt x="14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14" y="33"/>
                    </a:lnTo>
                    <a:lnTo>
                      <a:pt x="14" y="38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0" y="44"/>
                    </a:lnTo>
                    <a:lnTo>
                      <a:pt x="14" y="42"/>
                    </a:lnTo>
                    <a:lnTo>
                      <a:pt x="14" y="47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14" y="47"/>
                    </a:lnTo>
                    <a:lnTo>
                      <a:pt x="14" y="52"/>
                    </a:lnTo>
                    <a:lnTo>
                      <a:pt x="0" y="53"/>
                    </a:lnTo>
                    <a:lnTo>
                      <a:pt x="14" y="52"/>
                    </a:lnTo>
                    <a:lnTo>
                      <a:pt x="14" y="56"/>
                    </a:lnTo>
                    <a:lnTo>
                      <a:pt x="0" y="58"/>
                    </a:lnTo>
                    <a:lnTo>
                      <a:pt x="14" y="57"/>
                    </a:lnTo>
                    <a:lnTo>
                      <a:pt x="14" y="61"/>
                    </a:lnTo>
                    <a:lnTo>
                      <a:pt x="0" y="63"/>
                    </a:lnTo>
                    <a:lnTo>
                      <a:pt x="14" y="61"/>
                    </a:lnTo>
                    <a:lnTo>
                      <a:pt x="14" y="66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0" y="72"/>
                    </a:lnTo>
                    <a:lnTo>
                      <a:pt x="14" y="71"/>
                    </a:lnTo>
                    <a:lnTo>
                      <a:pt x="14" y="75"/>
                    </a:lnTo>
                    <a:lnTo>
                      <a:pt x="0" y="77"/>
                    </a:lnTo>
                    <a:lnTo>
                      <a:pt x="14" y="76"/>
                    </a:lnTo>
                    <a:lnTo>
                      <a:pt x="14" y="80"/>
                    </a:lnTo>
                    <a:lnTo>
                      <a:pt x="0" y="82"/>
                    </a:lnTo>
                    <a:lnTo>
                      <a:pt x="14" y="81"/>
                    </a:lnTo>
                    <a:lnTo>
                      <a:pt x="14" y="85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4" y="85"/>
                    </a:lnTo>
                    <a:lnTo>
                      <a:pt x="14" y="89"/>
                    </a:lnTo>
                    <a:lnTo>
                      <a:pt x="0" y="91"/>
                    </a:lnTo>
                    <a:lnTo>
                      <a:pt x="0" y="92"/>
                    </a:lnTo>
                    <a:lnTo>
                      <a:pt x="14" y="90"/>
                    </a:lnTo>
                    <a:lnTo>
                      <a:pt x="14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4" y="95"/>
                    </a:lnTo>
                    <a:lnTo>
                      <a:pt x="14" y="99"/>
                    </a:lnTo>
                    <a:lnTo>
                      <a:pt x="0" y="101"/>
                    </a:lnTo>
                    <a:lnTo>
                      <a:pt x="14" y="100"/>
                    </a:lnTo>
                    <a:lnTo>
                      <a:pt x="14" y="104"/>
                    </a:lnTo>
                    <a:lnTo>
                      <a:pt x="0" y="106"/>
                    </a:lnTo>
                    <a:lnTo>
                      <a:pt x="14" y="104"/>
                    </a:lnTo>
                    <a:lnTo>
                      <a:pt x="14" y="105"/>
                    </a:lnTo>
                    <a:lnTo>
                      <a:pt x="16" y="105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3"/>
                    </a:lnTo>
                  </a:path>
                </a:pathLst>
              </a:custGeom>
              <a:gradFill rotWithShape="0">
                <a:gsLst>
                  <a:gs pos="0">
                    <a:srgbClr val="DC842C"/>
                  </a:gs>
                  <a:gs pos="50000">
                    <a:srgbClr val="FF9933"/>
                  </a:gs>
                  <a:gs pos="100000">
                    <a:srgbClr val="DC842C"/>
                  </a:gs>
                </a:gsLst>
                <a:lin ang="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41" name="Freeform 44"/>
              <p:cNvSpPr>
                <a:spLocks/>
              </p:cNvSpPr>
              <p:nvPr/>
            </p:nvSpPr>
            <p:spPr bwMode="auto">
              <a:xfrm>
                <a:off x="2990" y="3272"/>
                <a:ext cx="17" cy="106"/>
              </a:xfrm>
              <a:custGeom>
                <a:avLst/>
                <a:gdLst>
                  <a:gd name="T0" fmla="*/ 2 w 17"/>
                  <a:gd name="T1" fmla="*/ 3 h 106"/>
                  <a:gd name="T2" fmla="*/ 5 w 17"/>
                  <a:gd name="T3" fmla="*/ 2 h 106"/>
                  <a:gd name="T4" fmla="*/ 8 w 17"/>
                  <a:gd name="T5" fmla="*/ 1 h 106"/>
                  <a:gd name="T6" fmla="*/ 10 w 17"/>
                  <a:gd name="T7" fmla="*/ 2 h 106"/>
                  <a:gd name="T8" fmla="*/ 13 w 17"/>
                  <a:gd name="T9" fmla="*/ 4 h 106"/>
                  <a:gd name="T10" fmla="*/ 13 w 17"/>
                  <a:gd name="T11" fmla="*/ 105 h 106"/>
                  <a:gd name="T12" fmla="*/ 16 w 17"/>
                  <a:gd name="T13" fmla="*/ 105 h 106"/>
                  <a:gd name="T14" fmla="*/ 16 w 17"/>
                  <a:gd name="T15" fmla="*/ 3 h 106"/>
                  <a:gd name="T16" fmla="*/ 13 w 17"/>
                  <a:gd name="T17" fmla="*/ 1 h 106"/>
                  <a:gd name="T18" fmla="*/ 10 w 17"/>
                  <a:gd name="T19" fmla="*/ 0 h 106"/>
                  <a:gd name="T20" fmla="*/ 8 w 17"/>
                  <a:gd name="T21" fmla="*/ 0 h 106"/>
                  <a:gd name="T22" fmla="*/ 5 w 17"/>
                  <a:gd name="T23" fmla="*/ 0 h 106"/>
                  <a:gd name="T24" fmla="*/ 2 w 17"/>
                  <a:gd name="T25" fmla="*/ 1 h 106"/>
                  <a:gd name="T26" fmla="*/ 0 w 17"/>
                  <a:gd name="T27" fmla="*/ 3 h 106"/>
                  <a:gd name="T28" fmla="*/ 2 w 17"/>
                  <a:gd name="T29" fmla="*/ 3 h 1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06"/>
                  <a:gd name="T47" fmla="*/ 17 w 17"/>
                  <a:gd name="T48" fmla="*/ 106 h 10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06">
                    <a:moveTo>
                      <a:pt x="2" y="3"/>
                    </a:moveTo>
                    <a:lnTo>
                      <a:pt x="5" y="2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3" y="105"/>
                    </a:lnTo>
                    <a:lnTo>
                      <a:pt x="16" y="105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gradFill rotWithShape="0">
                <a:gsLst>
                  <a:gs pos="0">
                    <a:srgbClr val="DC842C"/>
                  </a:gs>
                  <a:gs pos="50000">
                    <a:srgbClr val="FF9933"/>
                  </a:gs>
                  <a:gs pos="100000">
                    <a:srgbClr val="DC842C"/>
                  </a:gs>
                </a:gsLst>
                <a:lin ang="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695342" name="Group 45"/>
          <p:cNvGrpSpPr>
            <a:grpSpLocks/>
          </p:cNvGrpSpPr>
          <p:nvPr/>
        </p:nvGrpSpPr>
        <p:grpSpPr bwMode="auto">
          <a:xfrm>
            <a:off x="7033775" y="8531806"/>
            <a:ext cx="318030" cy="380593"/>
            <a:chOff x="3214" y="3273"/>
            <a:chExt cx="125" cy="137"/>
          </a:xfrm>
          <a:solidFill>
            <a:srgbClr val="008000"/>
          </a:solidFill>
        </p:grpSpPr>
        <p:grpSp>
          <p:nvGrpSpPr>
            <p:cNvPr id="695343" name="Group 46"/>
            <p:cNvGrpSpPr>
              <a:grpSpLocks/>
            </p:cNvGrpSpPr>
            <p:nvPr/>
          </p:nvGrpSpPr>
          <p:grpSpPr bwMode="auto">
            <a:xfrm>
              <a:off x="3214" y="3273"/>
              <a:ext cx="73" cy="94"/>
              <a:chOff x="3214" y="3273"/>
              <a:chExt cx="73" cy="94"/>
            </a:xfrm>
            <a:grpFill/>
          </p:grpSpPr>
          <p:sp>
            <p:nvSpPr>
              <p:cNvPr id="695344" name="Freeform 47"/>
              <p:cNvSpPr>
                <a:spLocks/>
              </p:cNvSpPr>
              <p:nvPr/>
            </p:nvSpPr>
            <p:spPr bwMode="auto">
              <a:xfrm>
                <a:off x="3226" y="3273"/>
                <a:ext cx="57" cy="56"/>
              </a:xfrm>
              <a:custGeom>
                <a:avLst/>
                <a:gdLst>
                  <a:gd name="T0" fmla="*/ 56 w 57"/>
                  <a:gd name="T1" fmla="*/ 27 h 56"/>
                  <a:gd name="T2" fmla="*/ 48 w 57"/>
                  <a:gd name="T3" fmla="*/ 8 h 56"/>
                  <a:gd name="T4" fmla="*/ 28 w 57"/>
                  <a:gd name="T5" fmla="*/ 0 h 56"/>
                  <a:gd name="T6" fmla="*/ 9 w 57"/>
                  <a:gd name="T7" fmla="*/ 8 h 56"/>
                  <a:gd name="T8" fmla="*/ 0 w 57"/>
                  <a:gd name="T9" fmla="*/ 27 h 56"/>
                  <a:gd name="T10" fmla="*/ 9 w 57"/>
                  <a:gd name="T11" fmla="*/ 46 h 56"/>
                  <a:gd name="T12" fmla="*/ 28 w 57"/>
                  <a:gd name="T13" fmla="*/ 55 h 56"/>
                  <a:gd name="T14" fmla="*/ 48 w 57"/>
                  <a:gd name="T15" fmla="*/ 46 h 56"/>
                  <a:gd name="T16" fmla="*/ 56 w 57"/>
                  <a:gd name="T17" fmla="*/ 27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56"/>
                  <a:gd name="T29" fmla="*/ 57 w 57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56">
                    <a:moveTo>
                      <a:pt x="56" y="27"/>
                    </a:moveTo>
                    <a:lnTo>
                      <a:pt x="48" y="8"/>
                    </a:lnTo>
                    <a:lnTo>
                      <a:pt x="28" y="0"/>
                    </a:lnTo>
                    <a:lnTo>
                      <a:pt x="9" y="8"/>
                    </a:lnTo>
                    <a:lnTo>
                      <a:pt x="0" y="27"/>
                    </a:lnTo>
                    <a:lnTo>
                      <a:pt x="9" y="46"/>
                    </a:lnTo>
                    <a:lnTo>
                      <a:pt x="28" y="55"/>
                    </a:lnTo>
                    <a:lnTo>
                      <a:pt x="48" y="46"/>
                    </a:lnTo>
                    <a:lnTo>
                      <a:pt x="56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45" name="Freeform 48"/>
              <p:cNvSpPr>
                <a:spLocks/>
              </p:cNvSpPr>
              <p:nvPr/>
            </p:nvSpPr>
            <p:spPr bwMode="auto">
              <a:xfrm>
                <a:off x="3214" y="3335"/>
                <a:ext cx="56" cy="26"/>
              </a:xfrm>
              <a:custGeom>
                <a:avLst/>
                <a:gdLst>
                  <a:gd name="T0" fmla="*/ 0 w 56"/>
                  <a:gd name="T1" fmla="*/ 25 h 26"/>
                  <a:gd name="T2" fmla="*/ 12 w 56"/>
                  <a:gd name="T3" fmla="*/ 0 h 26"/>
                  <a:gd name="T4" fmla="*/ 44 w 56"/>
                  <a:gd name="T5" fmla="*/ 0 h 26"/>
                  <a:gd name="T6" fmla="*/ 55 w 56"/>
                  <a:gd name="T7" fmla="*/ 25 h 26"/>
                  <a:gd name="T8" fmla="*/ 0 w 56"/>
                  <a:gd name="T9" fmla="*/ 2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26"/>
                  <a:gd name="T17" fmla="*/ 56 w 5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26">
                    <a:moveTo>
                      <a:pt x="0" y="25"/>
                    </a:moveTo>
                    <a:lnTo>
                      <a:pt x="12" y="0"/>
                    </a:lnTo>
                    <a:lnTo>
                      <a:pt x="44" y="0"/>
                    </a:lnTo>
                    <a:lnTo>
                      <a:pt x="55" y="25"/>
                    </a:lnTo>
                    <a:lnTo>
                      <a:pt x="0" y="2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46" name="Freeform 49"/>
              <p:cNvSpPr>
                <a:spLocks/>
              </p:cNvSpPr>
              <p:nvPr/>
            </p:nvSpPr>
            <p:spPr bwMode="auto">
              <a:xfrm>
                <a:off x="3214" y="3332"/>
                <a:ext cx="59" cy="35"/>
              </a:xfrm>
              <a:custGeom>
                <a:avLst/>
                <a:gdLst>
                  <a:gd name="T0" fmla="*/ 46 w 59"/>
                  <a:gd name="T1" fmla="*/ 0 h 35"/>
                  <a:gd name="T2" fmla="*/ 12 w 59"/>
                  <a:gd name="T3" fmla="*/ 0 h 35"/>
                  <a:gd name="T4" fmla="*/ 0 w 59"/>
                  <a:gd name="T5" fmla="*/ 34 h 35"/>
                  <a:gd name="T6" fmla="*/ 58 w 59"/>
                  <a:gd name="T7" fmla="*/ 34 h 35"/>
                  <a:gd name="T8" fmla="*/ 46 w 59"/>
                  <a:gd name="T9" fmla="*/ 0 h 35"/>
                  <a:gd name="T10" fmla="*/ 57 w 59"/>
                  <a:gd name="T11" fmla="*/ 33 h 35"/>
                  <a:gd name="T12" fmla="*/ 0 w 59"/>
                  <a:gd name="T13" fmla="*/ 33 h 35"/>
                  <a:gd name="T14" fmla="*/ 12 w 59"/>
                  <a:gd name="T15" fmla="*/ 0 h 35"/>
                  <a:gd name="T16" fmla="*/ 46 w 59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35"/>
                  <a:gd name="T29" fmla="*/ 59 w 59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35">
                    <a:moveTo>
                      <a:pt x="46" y="0"/>
                    </a:moveTo>
                    <a:lnTo>
                      <a:pt x="12" y="0"/>
                    </a:lnTo>
                    <a:lnTo>
                      <a:pt x="0" y="34"/>
                    </a:lnTo>
                    <a:lnTo>
                      <a:pt x="58" y="34"/>
                    </a:lnTo>
                    <a:lnTo>
                      <a:pt x="46" y="0"/>
                    </a:lnTo>
                    <a:lnTo>
                      <a:pt x="57" y="33"/>
                    </a:lnTo>
                    <a:lnTo>
                      <a:pt x="0" y="33"/>
                    </a:lnTo>
                    <a:lnTo>
                      <a:pt x="12" y="0"/>
                    </a:lnTo>
                    <a:lnTo>
                      <a:pt x="4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47" name="Freeform 50"/>
              <p:cNvSpPr>
                <a:spLocks/>
              </p:cNvSpPr>
              <p:nvPr/>
            </p:nvSpPr>
            <p:spPr bwMode="auto">
              <a:xfrm>
                <a:off x="3217" y="3284"/>
                <a:ext cx="56" cy="55"/>
              </a:xfrm>
              <a:custGeom>
                <a:avLst/>
                <a:gdLst>
                  <a:gd name="T0" fmla="*/ 55 w 56"/>
                  <a:gd name="T1" fmla="*/ 27 h 55"/>
                  <a:gd name="T2" fmla="*/ 47 w 56"/>
                  <a:gd name="T3" fmla="*/ 8 h 55"/>
                  <a:gd name="T4" fmla="*/ 28 w 56"/>
                  <a:gd name="T5" fmla="*/ 0 h 55"/>
                  <a:gd name="T6" fmla="*/ 8 w 56"/>
                  <a:gd name="T7" fmla="*/ 8 h 55"/>
                  <a:gd name="T8" fmla="*/ 0 w 56"/>
                  <a:gd name="T9" fmla="*/ 27 h 55"/>
                  <a:gd name="T10" fmla="*/ 8 w 56"/>
                  <a:gd name="T11" fmla="*/ 46 h 55"/>
                  <a:gd name="T12" fmla="*/ 28 w 56"/>
                  <a:gd name="T13" fmla="*/ 54 h 55"/>
                  <a:gd name="T14" fmla="*/ 47 w 56"/>
                  <a:gd name="T15" fmla="*/ 46 h 55"/>
                  <a:gd name="T16" fmla="*/ 55 w 56"/>
                  <a:gd name="T17" fmla="*/ 27 h 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55"/>
                  <a:gd name="T29" fmla="*/ 56 w 56"/>
                  <a:gd name="T30" fmla="*/ 55 h 5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55">
                    <a:moveTo>
                      <a:pt x="55" y="27"/>
                    </a:moveTo>
                    <a:lnTo>
                      <a:pt x="47" y="8"/>
                    </a:lnTo>
                    <a:lnTo>
                      <a:pt x="28" y="0"/>
                    </a:lnTo>
                    <a:lnTo>
                      <a:pt x="8" y="8"/>
                    </a:lnTo>
                    <a:lnTo>
                      <a:pt x="0" y="27"/>
                    </a:lnTo>
                    <a:lnTo>
                      <a:pt x="8" y="46"/>
                    </a:lnTo>
                    <a:lnTo>
                      <a:pt x="28" y="54"/>
                    </a:lnTo>
                    <a:lnTo>
                      <a:pt x="47" y="46"/>
                    </a:lnTo>
                    <a:lnTo>
                      <a:pt x="55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48" name="Freeform 51"/>
              <p:cNvSpPr>
                <a:spLocks/>
              </p:cNvSpPr>
              <p:nvPr/>
            </p:nvSpPr>
            <p:spPr bwMode="auto">
              <a:xfrm>
                <a:off x="3261" y="3319"/>
                <a:ext cx="26" cy="43"/>
              </a:xfrm>
              <a:custGeom>
                <a:avLst/>
                <a:gdLst>
                  <a:gd name="T0" fmla="*/ 12 w 26"/>
                  <a:gd name="T1" fmla="*/ 0 h 43"/>
                  <a:gd name="T2" fmla="*/ 25 w 26"/>
                  <a:gd name="T3" fmla="*/ 26 h 43"/>
                  <a:gd name="T4" fmla="*/ 12 w 26"/>
                  <a:gd name="T5" fmla="*/ 42 h 43"/>
                  <a:gd name="T6" fmla="*/ 0 w 26"/>
                  <a:gd name="T7" fmla="*/ 14 h 43"/>
                  <a:gd name="T8" fmla="*/ 12 w 26"/>
                  <a:gd name="T9" fmla="*/ 4 h 43"/>
                  <a:gd name="T10" fmla="*/ 12 w 26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43"/>
                  <a:gd name="T20" fmla="*/ 26 w 26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43">
                    <a:moveTo>
                      <a:pt x="12" y="0"/>
                    </a:moveTo>
                    <a:lnTo>
                      <a:pt x="25" y="26"/>
                    </a:lnTo>
                    <a:lnTo>
                      <a:pt x="12" y="42"/>
                    </a:lnTo>
                    <a:lnTo>
                      <a:pt x="0" y="14"/>
                    </a:lnTo>
                    <a:lnTo>
                      <a:pt x="12" y="4"/>
                    </a:lnTo>
                    <a:lnTo>
                      <a:pt x="12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grpSp>
          <p:nvGrpSpPr>
            <p:cNvPr id="695349" name="Group 52"/>
            <p:cNvGrpSpPr>
              <a:grpSpLocks/>
            </p:cNvGrpSpPr>
            <p:nvPr/>
          </p:nvGrpSpPr>
          <p:grpSpPr bwMode="auto">
            <a:xfrm>
              <a:off x="3267" y="3279"/>
              <a:ext cx="72" cy="93"/>
              <a:chOff x="3267" y="3279"/>
              <a:chExt cx="72" cy="93"/>
            </a:xfrm>
            <a:grpFill/>
          </p:grpSpPr>
          <p:sp>
            <p:nvSpPr>
              <p:cNvPr id="695350" name="Freeform 53"/>
              <p:cNvSpPr>
                <a:spLocks/>
              </p:cNvSpPr>
              <p:nvPr/>
            </p:nvSpPr>
            <p:spPr bwMode="auto">
              <a:xfrm>
                <a:off x="3279" y="3279"/>
                <a:ext cx="57" cy="56"/>
              </a:xfrm>
              <a:custGeom>
                <a:avLst/>
                <a:gdLst>
                  <a:gd name="T0" fmla="*/ 56 w 57"/>
                  <a:gd name="T1" fmla="*/ 27 h 56"/>
                  <a:gd name="T2" fmla="*/ 48 w 57"/>
                  <a:gd name="T3" fmla="*/ 8 h 56"/>
                  <a:gd name="T4" fmla="*/ 28 w 57"/>
                  <a:gd name="T5" fmla="*/ 0 h 56"/>
                  <a:gd name="T6" fmla="*/ 9 w 57"/>
                  <a:gd name="T7" fmla="*/ 8 h 56"/>
                  <a:gd name="T8" fmla="*/ 0 w 57"/>
                  <a:gd name="T9" fmla="*/ 27 h 56"/>
                  <a:gd name="T10" fmla="*/ 9 w 57"/>
                  <a:gd name="T11" fmla="*/ 46 h 56"/>
                  <a:gd name="T12" fmla="*/ 28 w 57"/>
                  <a:gd name="T13" fmla="*/ 55 h 56"/>
                  <a:gd name="T14" fmla="*/ 48 w 57"/>
                  <a:gd name="T15" fmla="*/ 46 h 56"/>
                  <a:gd name="T16" fmla="*/ 56 w 57"/>
                  <a:gd name="T17" fmla="*/ 27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56"/>
                  <a:gd name="T29" fmla="*/ 57 w 57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56">
                    <a:moveTo>
                      <a:pt x="56" y="27"/>
                    </a:moveTo>
                    <a:lnTo>
                      <a:pt x="48" y="8"/>
                    </a:lnTo>
                    <a:lnTo>
                      <a:pt x="28" y="0"/>
                    </a:lnTo>
                    <a:lnTo>
                      <a:pt x="9" y="8"/>
                    </a:lnTo>
                    <a:lnTo>
                      <a:pt x="0" y="27"/>
                    </a:lnTo>
                    <a:lnTo>
                      <a:pt x="9" y="46"/>
                    </a:lnTo>
                    <a:lnTo>
                      <a:pt x="28" y="55"/>
                    </a:lnTo>
                    <a:lnTo>
                      <a:pt x="48" y="46"/>
                    </a:lnTo>
                    <a:lnTo>
                      <a:pt x="56" y="27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51" name="Freeform 54"/>
              <p:cNvSpPr>
                <a:spLocks/>
              </p:cNvSpPr>
              <p:nvPr/>
            </p:nvSpPr>
            <p:spPr bwMode="auto">
              <a:xfrm>
                <a:off x="3267" y="3341"/>
                <a:ext cx="56" cy="27"/>
              </a:xfrm>
              <a:custGeom>
                <a:avLst/>
                <a:gdLst>
                  <a:gd name="T0" fmla="*/ 0 w 56"/>
                  <a:gd name="T1" fmla="*/ 26 h 27"/>
                  <a:gd name="T2" fmla="*/ 12 w 56"/>
                  <a:gd name="T3" fmla="*/ 0 h 27"/>
                  <a:gd name="T4" fmla="*/ 44 w 56"/>
                  <a:gd name="T5" fmla="*/ 0 h 27"/>
                  <a:gd name="T6" fmla="*/ 55 w 56"/>
                  <a:gd name="T7" fmla="*/ 26 h 27"/>
                  <a:gd name="T8" fmla="*/ 0 w 56"/>
                  <a:gd name="T9" fmla="*/ 2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27"/>
                  <a:gd name="T17" fmla="*/ 56 w 5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27">
                    <a:moveTo>
                      <a:pt x="0" y="26"/>
                    </a:moveTo>
                    <a:lnTo>
                      <a:pt x="12" y="0"/>
                    </a:lnTo>
                    <a:lnTo>
                      <a:pt x="44" y="0"/>
                    </a:lnTo>
                    <a:lnTo>
                      <a:pt x="55" y="26"/>
                    </a:lnTo>
                    <a:lnTo>
                      <a:pt x="0" y="26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52" name="Freeform 55"/>
              <p:cNvSpPr>
                <a:spLocks/>
              </p:cNvSpPr>
              <p:nvPr/>
            </p:nvSpPr>
            <p:spPr bwMode="auto">
              <a:xfrm>
                <a:off x="3267" y="3338"/>
                <a:ext cx="60" cy="34"/>
              </a:xfrm>
              <a:custGeom>
                <a:avLst/>
                <a:gdLst>
                  <a:gd name="T0" fmla="*/ 47 w 60"/>
                  <a:gd name="T1" fmla="*/ 0 h 34"/>
                  <a:gd name="T2" fmla="*/ 12 w 60"/>
                  <a:gd name="T3" fmla="*/ 0 h 34"/>
                  <a:gd name="T4" fmla="*/ 0 w 60"/>
                  <a:gd name="T5" fmla="*/ 33 h 34"/>
                  <a:gd name="T6" fmla="*/ 59 w 60"/>
                  <a:gd name="T7" fmla="*/ 33 h 34"/>
                  <a:gd name="T8" fmla="*/ 47 w 60"/>
                  <a:gd name="T9" fmla="*/ 0 h 34"/>
                  <a:gd name="T10" fmla="*/ 58 w 60"/>
                  <a:gd name="T11" fmla="*/ 32 h 34"/>
                  <a:gd name="T12" fmla="*/ 0 w 60"/>
                  <a:gd name="T13" fmla="*/ 32 h 34"/>
                  <a:gd name="T14" fmla="*/ 12 w 60"/>
                  <a:gd name="T15" fmla="*/ 0 h 34"/>
                  <a:gd name="T16" fmla="*/ 47 w 60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34"/>
                  <a:gd name="T29" fmla="*/ 60 w 6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34">
                    <a:moveTo>
                      <a:pt x="47" y="0"/>
                    </a:moveTo>
                    <a:lnTo>
                      <a:pt x="12" y="0"/>
                    </a:lnTo>
                    <a:lnTo>
                      <a:pt x="0" y="33"/>
                    </a:lnTo>
                    <a:lnTo>
                      <a:pt x="59" y="33"/>
                    </a:lnTo>
                    <a:lnTo>
                      <a:pt x="47" y="0"/>
                    </a:lnTo>
                    <a:lnTo>
                      <a:pt x="58" y="32"/>
                    </a:lnTo>
                    <a:lnTo>
                      <a:pt x="0" y="32"/>
                    </a:lnTo>
                    <a:lnTo>
                      <a:pt x="12" y="0"/>
                    </a:lnTo>
                    <a:lnTo>
                      <a:pt x="4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53" name="Freeform 56"/>
              <p:cNvSpPr>
                <a:spLocks/>
              </p:cNvSpPr>
              <p:nvPr/>
            </p:nvSpPr>
            <p:spPr bwMode="auto">
              <a:xfrm>
                <a:off x="3270" y="3289"/>
                <a:ext cx="57" cy="56"/>
              </a:xfrm>
              <a:custGeom>
                <a:avLst/>
                <a:gdLst>
                  <a:gd name="T0" fmla="*/ 56 w 57"/>
                  <a:gd name="T1" fmla="*/ 28 h 56"/>
                  <a:gd name="T2" fmla="*/ 48 w 57"/>
                  <a:gd name="T3" fmla="*/ 8 h 56"/>
                  <a:gd name="T4" fmla="*/ 28 w 57"/>
                  <a:gd name="T5" fmla="*/ 0 h 56"/>
                  <a:gd name="T6" fmla="*/ 8 w 57"/>
                  <a:gd name="T7" fmla="*/ 8 h 56"/>
                  <a:gd name="T8" fmla="*/ 0 w 57"/>
                  <a:gd name="T9" fmla="*/ 28 h 56"/>
                  <a:gd name="T10" fmla="*/ 8 w 57"/>
                  <a:gd name="T11" fmla="*/ 47 h 56"/>
                  <a:gd name="T12" fmla="*/ 28 w 57"/>
                  <a:gd name="T13" fmla="*/ 55 h 56"/>
                  <a:gd name="T14" fmla="*/ 48 w 57"/>
                  <a:gd name="T15" fmla="*/ 47 h 56"/>
                  <a:gd name="T16" fmla="*/ 56 w 57"/>
                  <a:gd name="T17" fmla="*/ 28 h 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56"/>
                  <a:gd name="T29" fmla="*/ 57 w 57"/>
                  <a:gd name="T30" fmla="*/ 56 h 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56">
                    <a:moveTo>
                      <a:pt x="56" y="28"/>
                    </a:moveTo>
                    <a:lnTo>
                      <a:pt x="48" y="8"/>
                    </a:lnTo>
                    <a:lnTo>
                      <a:pt x="28" y="0"/>
                    </a:lnTo>
                    <a:lnTo>
                      <a:pt x="8" y="8"/>
                    </a:lnTo>
                    <a:lnTo>
                      <a:pt x="0" y="28"/>
                    </a:lnTo>
                    <a:lnTo>
                      <a:pt x="8" y="47"/>
                    </a:lnTo>
                    <a:lnTo>
                      <a:pt x="28" y="55"/>
                    </a:lnTo>
                    <a:lnTo>
                      <a:pt x="48" y="47"/>
                    </a:lnTo>
                    <a:lnTo>
                      <a:pt x="56" y="2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54" name="Freeform 57"/>
              <p:cNvSpPr>
                <a:spLocks/>
              </p:cNvSpPr>
              <p:nvPr/>
            </p:nvSpPr>
            <p:spPr bwMode="auto">
              <a:xfrm>
                <a:off x="3313" y="3325"/>
                <a:ext cx="26" cy="44"/>
              </a:xfrm>
              <a:custGeom>
                <a:avLst/>
                <a:gdLst>
                  <a:gd name="T0" fmla="*/ 12 w 26"/>
                  <a:gd name="T1" fmla="*/ 0 h 44"/>
                  <a:gd name="T2" fmla="*/ 25 w 26"/>
                  <a:gd name="T3" fmla="*/ 27 h 44"/>
                  <a:gd name="T4" fmla="*/ 12 w 26"/>
                  <a:gd name="T5" fmla="*/ 43 h 44"/>
                  <a:gd name="T6" fmla="*/ 0 w 26"/>
                  <a:gd name="T7" fmla="*/ 14 h 44"/>
                  <a:gd name="T8" fmla="*/ 12 w 26"/>
                  <a:gd name="T9" fmla="*/ 4 h 44"/>
                  <a:gd name="T10" fmla="*/ 12 w 26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44"/>
                  <a:gd name="T20" fmla="*/ 26 w 2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44">
                    <a:moveTo>
                      <a:pt x="12" y="0"/>
                    </a:moveTo>
                    <a:lnTo>
                      <a:pt x="25" y="27"/>
                    </a:lnTo>
                    <a:lnTo>
                      <a:pt x="12" y="43"/>
                    </a:lnTo>
                    <a:lnTo>
                      <a:pt x="0" y="14"/>
                    </a:lnTo>
                    <a:lnTo>
                      <a:pt x="12" y="4"/>
                    </a:lnTo>
                    <a:lnTo>
                      <a:pt x="12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grpSp>
          <p:nvGrpSpPr>
            <p:cNvPr id="695355" name="Group 58"/>
            <p:cNvGrpSpPr>
              <a:grpSpLocks/>
            </p:cNvGrpSpPr>
            <p:nvPr/>
          </p:nvGrpSpPr>
          <p:grpSpPr bwMode="auto">
            <a:xfrm>
              <a:off x="3231" y="3318"/>
              <a:ext cx="72" cy="92"/>
              <a:chOff x="3231" y="3318"/>
              <a:chExt cx="72" cy="92"/>
            </a:xfrm>
            <a:grpFill/>
          </p:grpSpPr>
          <p:sp>
            <p:nvSpPr>
              <p:cNvPr id="695356" name="Freeform 59"/>
              <p:cNvSpPr>
                <a:spLocks/>
              </p:cNvSpPr>
              <p:nvPr/>
            </p:nvSpPr>
            <p:spPr bwMode="auto">
              <a:xfrm>
                <a:off x="3244" y="3318"/>
                <a:ext cx="56" cy="57"/>
              </a:xfrm>
              <a:custGeom>
                <a:avLst/>
                <a:gdLst>
                  <a:gd name="T0" fmla="*/ 55 w 56"/>
                  <a:gd name="T1" fmla="*/ 28 h 57"/>
                  <a:gd name="T2" fmla="*/ 47 w 56"/>
                  <a:gd name="T3" fmla="*/ 8 h 57"/>
                  <a:gd name="T4" fmla="*/ 28 w 56"/>
                  <a:gd name="T5" fmla="*/ 0 h 57"/>
                  <a:gd name="T6" fmla="*/ 8 w 56"/>
                  <a:gd name="T7" fmla="*/ 8 h 57"/>
                  <a:gd name="T8" fmla="*/ 0 w 56"/>
                  <a:gd name="T9" fmla="*/ 28 h 57"/>
                  <a:gd name="T10" fmla="*/ 8 w 56"/>
                  <a:gd name="T11" fmla="*/ 47 h 57"/>
                  <a:gd name="T12" fmla="*/ 28 w 56"/>
                  <a:gd name="T13" fmla="*/ 56 h 57"/>
                  <a:gd name="T14" fmla="*/ 47 w 56"/>
                  <a:gd name="T15" fmla="*/ 47 h 57"/>
                  <a:gd name="T16" fmla="*/ 55 w 56"/>
                  <a:gd name="T17" fmla="*/ 28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57"/>
                  <a:gd name="T29" fmla="*/ 56 w 5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57">
                    <a:moveTo>
                      <a:pt x="55" y="28"/>
                    </a:moveTo>
                    <a:lnTo>
                      <a:pt x="47" y="8"/>
                    </a:lnTo>
                    <a:lnTo>
                      <a:pt x="28" y="0"/>
                    </a:lnTo>
                    <a:lnTo>
                      <a:pt x="8" y="8"/>
                    </a:lnTo>
                    <a:lnTo>
                      <a:pt x="0" y="28"/>
                    </a:lnTo>
                    <a:lnTo>
                      <a:pt x="8" y="47"/>
                    </a:lnTo>
                    <a:lnTo>
                      <a:pt x="28" y="56"/>
                    </a:lnTo>
                    <a:lnTo>
                      <a:pt x="47" y="47"/>
                    </a:lnTo>
                    <a:lnTo>
                      <a:pt x="55" y="2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57" name="Freeform 60"/>
              <p:cNvSpPr>
                <a:spLocks/>
              </p:cNvSpPr>
              <p:nvPr/>
            </p:nvSpPr>
            <p:spPr bwMode="auto">
              <a:xfrm>
                <a:off x="3231" y="3381"/>
                <a:ext cx="56" cy="25"/>
              </a:xfrm>
              <a:custGeom>
                <a:avLst/>
                <a:gdLst>
                  <a:gd name="T0" fmla="*/ 0 w 56"/>
                  <a:gd name="T1" fmla="*/ 24 h 25"/>
                  <a:gd name="T2" fmla="*/ 12 w 56"/>
                  <a:gd name="T3" fmla="*/ 0 h 25"/>
                  <a:gd name="T4" fmla="*/ 44 w 56"/>
                  <a:gd name="T5" fmla="*/ 0 h 25"/>
                  <a:gd name="T6" fmla="*/ 55 w 56"/>
                  <a:gd name="T7" fmla="*/ 24 h 25"/>
                  <a:gd name="T8" fmla="*/ 0 w 56"/>
                  <a:gd name="T9" fmla="*/ 2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25"/>
                  <a:gd name="T17" fmla="*/ 56 w 5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25">
                    <a:moveTo>
                      <a:pt x="0" y="24"/>
                    </a:moveTo>
                    <a:lnTo>
                      <a:pt x="12" y="0"/>
                    </a:lnTo>
                    <a:lnTo>
                      <a:pt x="44" y="0"/>
                    </a:lnTo>
                    <a:lnTo>
                      <a:pt x="55" y="24"/>
                    </a:lnTo>
                    <a:lnTo>
                      <a:pt x="0" y="2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58" name="Freeform 61"/>
              <p:cNvSpPr>
                <a:spLocks/>
              </p:cNvSpPr>
              <p:nvPr/>
            </p:nvSpPr>
            <p:spPr bwMode="auto">
              <a:xfrm>
                <a:off x="3231" y="3378"/>
                <a:ext cx="60" cy="32"/>
              </a:xfrm>
              <a:custGeom>
                <a:avLst/>
                <a:gdLst>
                  <a:gd name="T0" fmla="*/ 47 w 60"/>
                  <a:gd name="T1" fmla="*/ 0 h 32"/>
                  <a:gd name="T2" fmla="*/ 12 w 60"/>
                  <a:gd name="T3" fmla="*/ 0 h 32"/>
                  <a:gd name="T4" fmla="*/ 0 w 60"/>
                  <a:gd name="T5" fmla="*/ 31 h 32"/>
                  <a:gd name="T6" fmla="*/ 59 w 60"/>
                  <a:gd name="T7" fmla="*/ 31 h 32"/>
                  <a:gd name="T8" fmla="*/ 47 w 60"/>
                  <a:gd name="T9" fmla="*/ 0 h 32"/>
                  <a:gd name="T10" fmla="*/ 58 w 60"/>
                  <a:gd name="T11" fmla="*/ 30 h 32"/>
                  <a:gd name="T12" fmla="*/ 0 w 60"/>
                  <a:gd name="T13" fmla="*/ 30 h 32"/>
                  <a:gd name="T14" fmla="*/ 12 w 60"/>
                  <a:gd name="T15" fmla="*/ 0 h 32"/>
                  <a:gd name="T16" fmla="*/ 47 w 60"/>
                  <a:gd name="T17" fmla="*/ 0 h 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32"/>
                  <a:gd name="T29" fmla="*/ 60 w 60"/>
                  <a:gd name="T30" fmla="*/ 32 h 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32">
                    <a:moveTo>
                      <a:pt x="47" y="0"/>
                    </a:moveTo>
                    <a:lnTo>
                      <a:pt x="12" y="0"/>
                    </a:lnTo>
                    <a:lnTo>
                      <a:pt x="0" y="31"/>
                    </a:lnTo>
                    <a:lnTo>
                      <a:pt x="59" y="31"/>
                    </a:lnTo>
                    <a:lnTo>
                      <a:pt x="47" y="0"/>
                    </a:lnTo>
                    <a:lnTo>
                      <a:pt x="58" y="30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4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59" name="Freeform 62"/>
              <p:cNvSpPr>
                <a:spLocks/>
              </p:cNvSpPr>
              <p:nvPr/>
            </p:nvSpPr>
            <p:spPr bwMode="auto">
              <a:xfrm>
                <a:off x="3235" y="3328"/>
                <a:ext cx="56" cy="57"/>
              </a:xfrm>
              <a:custGeom>
                <a:avLst/>
                <a:gdLst>
                  <a:gd name="T0" fmla="*/ 55 w 56"/>
                  <a:gd name="T1" fmla="*/ 28 h 57"/>
                  <a:gd name="T2" fmla="*/ 47 w 56"/>
                  <a:gd name="T3" fmla="*/ 8 h 57"/>
                  <a:gd name="T4" fmla="*/ 28 w 56"/>
                  <a:gd name="T5" fmla="*/ 0 h 57"/>
                  <a:gd name="T6" fmla="*/ 8 w 56"/>
                  <a:gd name="T7" fmla="*/ 8 h 57"/>
                  <a:gd name="T8" fmla="*/ 0 w 56"/>
                  <a:gd name="T9" fmla="*/ 28 h 57"/>
                  <a:gd name="T10" fmla="*/ 8 w 56"/>
                  <a:gd name="T11" fmla="*/ 48 h 57"/>
                  <a:gd name="T12" fmla="*/ 28 w 56"/>
                  <a:gd name="T13" fmla="*/ 56 h 57"/>
                  <a:gd name="T14" fmla="*/ 47 w 56"/>
                  <a:gd name="T15" fmla="*/ 48 h 57"/>
                  <a:gd name="T16" fmla="*/ 55 w 56"/>
                  <a:gd name="T17" fmla="*/ 28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6"/>
                  <a:gd name="T28" fmla="*/ 0 h 57"/>
                  <a:gd name="T29" fmla="*/ 56 w 56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6" h="57">
                    <a:moveTo>
                      <a:pt x="55" y="28"/>
                    </a:moveTo>
                    <a:lnTo>
                      <a:pt x="47" y="8"/>
                    </a:lnTo>
                    <a:lnTo>
                      <a:pt x="28" y="0"/>
                    </a:lnTo>
                    <a:lnTo>
                      <a:pt x="8" y="8"/>
                    </a:lnTo>
                    <a:lnTo>
                      <a:pt x="0" y="28"/>
                    </a:lnTo>
                    <a:lnTo>
                      <a:pt x="8" y="48"/>
                    </a:lnTo>
                    <a:lnTo>
                      <a:pt x="28" y="56"/>
                    </a:lnTo>
                    <a:lnTo>
                      <a:pt x="47" y="48"/>
                    </a:lnTo>
                    <a:lnTo>
                      <a:pt x="55" y="28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60" name="Freeform 63"/>
              <p:cNvSpPr>
                <a:spLocks/>
              </p:cNvSpPr>
              <p:nvPr/>
            </p:nvSpPr>
            <p:spPr bwMode="auto">
              <a:xfrm>
                <a:off x="3278" y="3363"/>
                <a:ext cx="25" cy="44"/>
              </a:xfrm>
              <a:custGeom>
                <a:avLst/>
                <a:gdLst>
                  <a:gd name="T0" fmla="*/ 11 w 25"/>
                  <a:gd name="T1" fmla="*/ 0 h 44"/>
                  <a:gd name="T2" fmla="*/ 24 w 25"/>
                  <a:gd name="T3" fmla="*/ 27 h 44"/>
                  <a:gd name="T4" fmla="*/ 11 w 25"/>
                  <a:gd name="T5" fmla="*/ 43 h 44"/>
                  <a:gd name="T6" fmla="*/ 0 w 25"/>
                  <a:gd name="T7" fmla="*/ 14 h 44"/>
                  <a:gd name="T8" fmla="*/ 11 w 25"/>
                  <a:gd name="T9" fmla="*/ 4 h 44"/>
                  <a:gd name="T10" fmla="*/ 11 w 25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44"/>
                  <a:gd name="T20" fmla="*/ 25 w 25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44">
                    <a:moveTo>
                      <a:pt x="11" y="0"/>
                    </a:moveTo>
                    <a:lnTo>
                      <a:pt x="24" y="27"/>
                    </a:lnTo>
                    <a:lnTo>
                      <a:pt x="11" y="43"/>
                    </a:lnTo>
                    <a:lnTo>
                      <a:pt x="0" y="14"/>
                    </a:lnTo>
                    <a:lnTo>
                      <a:pt x="11" y="4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695361" name="Group 64"/>
          <p:cNvGrpSpPr>
            <a:grpSpLocks/>
          </p:cNvGrpSpPr>
          <p:nvPr/>
        </p:nvGrpSpPr>
        <p:grpSpPr bwMode="auto">
          <a:xfrm>
            <a:off x="5873749" y="8985388"/>
            <a:ext cx="810715" cy="409268"/>
            <a:chOff x="2811" y="3465"/>
            <a:chExt cx="317" cy="148"/>
          </a:xfrm>
        </p:grpSpPr>
        <p:sp>
          <p:nvSpPr>
            <p:cNvPr id="695362" name="Rectangle 65"/>
            <p:cNvSpPr>
              <a:spLocks noChangeArrowheads="1"/>
            </p:cNvSpPr>
            <p:nvPr/>
          </p:nvSpPr>
          <p:spPr bwMode="auto">
            <a:xfrm>
              <a:off x="2842" y="3550"/>
              <a:ext cx="49" cy="21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20202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endParaRPr lang="es-VE" altLang="en-US" sz="3941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95363" name="Rectangle 66"/>
            <p:cNvSpPr>
              <a:spLocks noChangeArrowheads="1"/>
            </p:cNvSpPr>
            <p:nvPr/>
          </p:nvSpPr>
          <p:spPr bwMode="auto">
            <a:xfrm>
              <a:off x="2842" y="3590"/>
              <a:ext cx="48" cy="20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20202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endParaRPr lang="es-VE" altLang="en-US" sz="3941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95364" name="Rectangle 67"/>
            <p:cNvSpPr>
              <a:spLocks noChangeArrowheads="1"/>
            </p:cNvSpPr>
            <p:nvPr/>
          </p:nvSpPr>
          <p:spPr bwMode="auto">
            <a:xfrm>
              <a:off x="3023" y="3593"/>
              <a:ext cx="50" cy="20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rgbClr val="20202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endParaRPr lang="es-VE" altLang="en-US" sz="3941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95365" name="Freeform 68"/>
            <p:cNvSpPr>
              <a:spLocks/>
            </p:cNvSpPr>
            <p:nvPr/>
          </p:nvSpPr>
          <p:spPr bwMode="auto">
            <a:xfrm>
              <a:off x="2813" y="3467"/>
              <a:ext cx="313" cy="133"/>
            </a:xfrm>
            <a:custGeom>
              <a:avLst/>
              <a:gdLst>
                <a:gd name="T0" fmla="*/ 274 w 313"/>
                <a:gd name="T1" fmla="*/ 0 h 133"/>
                <a:gd name="T2" fmla="*/ 281 w 313"/>
                <a:gd name="T3" fmla="*/ 5 h 133"/>
                <a:gd name="T4" fmla="*/ 286 w 313"/>
                <a:gd name="T5" fmla="*/ 10 h 133"/>
                <a:gd name="T6" fmla="*/ 291 w 313"/>
                <a:gd name="T7" fmla="*/ 15 h 133"/>
                <a:gd name="T8" fmla="*/ 296 w 313"/>
                <a:gd name="T9" fmla="*/ 21 h 133"/>
                <a:gd name="T10" fmla="*/ 300 w 313"/>
                <a:gd name="T11" fmla="*/ 27 h 133"/>
                <a:gd name="T12" fmla="*/ 304 w 313"/>
                <a:gd name="T13" fmla="*/ 33 h 133"/>
                <a:gd name="T14" fmla="*/ 306 w 313"/>
                <a:gd name="T15" fmla="*/ 39 h 133"/>
                <a:gd name="T16" fmla="*/ 309 w 313"/>
                <a:gd name="T17" fmla="*/ 45 h 133"/>
                <a:gd name="T18" fmla="*/ 310 w 313"/>
                <a:gd name="T19" fmla="*/ 52 h 133"/>
                <a:gd name="T20" fmla="*/ 311 w 313"/>
                <a:gd name="T21" fmla="*/ 59 h 133"/>
                <a:gd name="T22" fmla="*/ 312 w 313"/>
                <a:gd name="T23" fmla="*/ 65 h 133"/>
                <a:gd name="T24" fmla="*/ 311 w 313"/>
                <a:gd name="T25" fmla="*/ 72 h 133"/>
                <a:gd name="T26" fmla="*/ 311 w 313"/>
                <a:gd name="T27" fmla="*/ 78 h 133"/>
                <a:gd name="T28" fmla="*/ 309 w 313"/>
                <a:gd name="T29" fmla="*/ 85 h 133"/>
                <a:gd name="T30" fmla="*/ 307 w 313"/>
                <a:gd name="T31" fmla="*/ 91 h 133"/>
                <a:gd name="T32" fmla="*/ 304 w 313"/>
                <a:gd name="T33" fmla="*/ 98 h 133"/>
                <a:gd name="T34" fmla="*/ 301 w 313"/>
                <a:gd name="T35" fmla="*/ 104 h 133"/>
                <a:gd name="T36" fmla="*/ 297 w 313"/>
                <a:gd name="T37" fmla="*/ 110 h 133"/>
                <a:gd name="T38" fmla="*/ 293 w 313"/>
                <a:gd name="T39" fmla="*/ 115 h 133"/>
                <a:gd name="T40" fmla="*/ 288 w 313"/>
                <a:gd name="T41" fmla="*/ 121 h 133"/>
                <a:gd name="T42" fmla="*/ 281 w 313"/>
                <a:gd name="T43" fmla="*/ 126 h 133"/>
                <a:gd name="T44" fmla="*/ 274 w 313"/>
                <a:gd name="T45" fmla="*/ 132 h 133"/>
                <a:gd name="T46" fmla="*/ 38 w 313"/>
                <a:gd name="T47" fmla="*/ 132 h 133"/>
                <a:gd name="T48" fmla="*/ 31 w 313"/>
                <a:gd name="T49" fmla="*/ 126 h 133"/>
                <a:gd name="T50" fmla="*/ 24 w 313"/>
                <a:gd name="T51" fmla="*/ 121 h 133"/>
                <a:gd name="T52" fmla="*/ 20 w 313"/>
                <a:gd name="T53" fmla="*/ 115 h 133"/>
                <a:gd name="T54" fmla="*/ 15 w 313"/>
                <a:gd name="T55" fmla="*/ 110 h 133"/>
                <a:gd name="T56" fmla="*/ 11 w 313"/>
                <a:gd name="T57" fmla="*/ 104 h 133"/>
                <a:gd name="T58" fmla="*/ 8 w 313"/>
                <a:gd name="T59" fmla="*/ 98 h 133"/>
                <a:gd name="T60" fmla="*/ 5 w 313"/>
                <a:gd name="T61" fmla="*/ 91 h 133"/>
                <a:gd name="T62" fmla="*/ 3 w 313"/>
                <a:gd name="T63" fmla="*/ 85 h 133"/>
                <a:gd name="T64" fmla="*/ 1 w 313"/>
                <a:gd name="T65" fmla="*/ 78 h 133"/>
                <a:gd name="T66" fmla="*/ 1 w 313"/>
                <a:gd name="T67" fmla="*/ 72 h 133"/>
                <a:gd name="T68" fmla="*/ 0 w 313"/>
                <a:gd name="T69" fmla="*/ 65 h 133"/>
                <a:gd name="T70" fmla="*/ 1 w 313"/>
                <a:gd name="T71" fmla="*/ 59 h 133"/>
                <a:gd name="T72" fmla="*/ 1 w 313"/>
                <a:gd name="T73" fmla="*/ 52 h 133"/>
                <a:gd name="T74" fmla="*/ 3 w 313"/>
                <a:gd name="T75" fmla="*/ 45 h 133"/>
                <a:gd name="T76" fmla="*/ 6 w 313"/>
                <a:gd name="T77" fmla="*/ 39 h 133"/>
                <a:gd name="T78" fmla="*/ 8 w 313"/>
                <a:gd name="T79" fmla="*/ 33 h 133"/>
                <a:gd name="T80" fmla="*/ 12 w 313"/>
                <a:gd name="T81" fmla="*/ 27 h 133"/>
                <a:gd name="T82" fmla="*/ 16 w 313"/>
                <a:gd name="T83" fmla="*/ 21 h 133"/>
                <a:gd name="T84" fmla="*/ 21 w 313"/>
                <a:gd name="T85" fmla="*/ 15 h 133"/>
                <a:gd name="T86" fmla="*/ 26 w 313"/>
                <a:gd name="T87" fmla="*/ 10 h 133"/>
                <a:gd name="T88" fmla="*/ 31 w 313"/>
                <a:gd name="T89" fmla="*/ 5 h 133"/>
                <a:gd name="T90" fmla="*/ 38 w 313"/>
                <a:gd name="T91" fmla="*/ 0 h 133"/>
                <a:gd name="T92" fmla="*/ 274 w 313"/>
                <a:gd name="T93" fmla="*/ 0 h 13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133"/>
                <a:gd name="T143" fmla="*/ 313 w 313"/>
                <a:gd name="T144" fmla="*/ 133 h 13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133">
                  <a:moveTo>
                    <a:pt x="274" y="0"/>
                  </a:moveTo>
                  <a:lnTo>
                    <a:pt x="281" y="5"/>
                  </a:lnTo>
                  <a:lnTo>
                    <a:pt x="286" y="10"/>
                  </a:lnTo>
                  <a:lnTo>
                    <a:pt x="291" y="15"/>
                  </a:lnTo>
                  <a:lnTo>
                    <a:pt x="296" y="21"/>
                  </a:lnTo>
                  <a:lnTo>
                    <a:pt x="300" y="27"/>
                  </a:lnTo>
                  <a:lnTo>
                    <a:pt x="304" y="33"/>
                  </a:lnTo>
                  <a:lnTo>
                    <a:pt x="306" y="39"/>
                  </a:lnTo>
                  <a:lnTo>
                    <a:pt x="309" y="45"/>
                  </a:lnTo>
                  <a:lnTo>
                    <a:pt x="310" y="52"/>
                  </a:lnTo>
                  <a:lnTo>
                    <a:pt x="311" y="59"/>
                  </a:lnTo>
                  <a:lnTo>
                    <a:pt x="312" y="65"/>
                  </a:lnTo>
                  <a:lnTo>
                    <a:pt x="311" y="72"/>
                  </a:lnTo>
                  <a:lnTo>
                    <a:pt x="311" y="78"/>
                  </a:lnTo>
                  <a:lnTo>
                    <a:pt x="309" y="85"/>
                  </a:lnTo>
                  <a:lnTo>
                    <a:pt x="307" y="91"/>
                  </a:lnTo>
                  <a:lnTo>
                    <a:pt x="304" y="98"/>
                  </a:lnTo>
                  <a:lnTo>
                    <a:pt x="301" y="104"/>
                  </a:lnTo>
                  <a:lnTo>
                    <a:pt x="297" y="110"/>
                  </a:lnTo>
                  <a:lnTo>
                    <a:pt x="293" y="115"/>
                  </a:lnTo>
                  <a:lnTo>
                    <a:pt x="288" y="121"/>
                  </a:lnTo>
                  <a:lnTo>
                    <a:pt x="281" y="126"/>
                  </a:lnTo>
                  <a:lnTo>
                    <a:pt x="274" y="132"/>
                  </a:lnTo>
                  <a:lnTo>
                    <a:pt x="38" y="132"/>
                  </a:lnTo>
                  <a:lnTo>
                    <a:pt x="31" y="126"/>
                  </a:lnTo>
                  <a:lnTo>
                    <a:pt x="24" y="121"/>
                  </a:lnTo>
                  <a:lnTo>
                    <a:pt x="20" y="115"/>
                  </a:lnTo>
                  <a:lnTo>
                    <a:pt x="15" y="110"/>
                  </a:lnTo>
                  <a:lnTo>
                    <a:pt x="11" y="104"/>
                  </a:lnTo>
                  <a:lnTo>
                    <a:pt x="8" y="98"/>
                  </a:lnTo>
                  <a:lnTo>
                    <a:pt x="5" y="91"/>
                  </a:lnTo>
                  <a:lnTo>
                    <a:pt x="3" y="85"/>
                  </a:lnTo>
                  <a:lnTo>
                    <a:pt x="1" y="78"/>
                  </a:lnTo>
                  <a:lnTo>
                    <a:pt x="1" y="72"/>
                  </a:lnTo>
                  <a:lnTo>
                    <a:pt x="0" y="65"/>
                  </a:lnTo>
                  <a:lnTo>
                    <a:pt x="1" y="59"/>
                  </a:lnTo>
                  <a:lnTo>
                    <a:pt x="1" y="52"/>
                  </a:lnTo>
                  <a:lnTo>
                    <a:pt x="3" y="45"/>
                  </a:lnTo>
                  <a:lnTo>
                    <a:pt x="6" y="39"/>
                  </a:lnTo>
                  <a:lnTo>
                    <a:pt x="8" y="33"/>
                  </a:lnTo>
                  <a:lnTo>
                    <a:pt x="12" y="27"/>
                  </a:lnTo>
                  <a:lnTo>
                    <a:pt x="16" y="21"/>
                  </a:lnTo>
                  <a:lnTo>
                    <a:pt x="21" y="15"/>
                  </a:lnTo>
                  <a:lnTo>
                    <a:pt x="26" y="10"/>
                  </a:lnTo>
                  <a:lnTo>
                    <a:pt x="31" y="5"/>
                  </a:lnTo>
                  <a:lnTo>
                    <a:pt x="38" y="0"/>
                  </a:lnTo>
                  <a:lnTo>
                    <a:pt x="274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66" name="Freeform 69"/>
            <p:cNvSpPr>
              <a:spLocks/>
            </p:cNvSpPr>
            <p:nvPr/>
          </p:nvSpPr>
          <p:spPr bwMode="auto">
            <a:xfrm>
              <a:off x="2811" y="3465"/>
              <a:ext cx="317" cy="137"/>
            </a:xfrm>
            <a:custGeom>
              <a:avLst/>
              <a:gdLst>
                <a:gd name="T0" fmla="*/ 283 w 317"/>
                <a:gd name="T1" fmla="*/ 131 h 137"/>
                <a:gd name="T2" fmla="*/ 294 w 317"/>
                <a:gd name="T3" fmla="*/ 121 h 137"/>
                <a:gd name="T4" fmla="*/ 303 w 317"/>
                <a:gd name="T5" fmla="*/ 109 h 137"/>
                <a:gd name="T6" fmla="*/ 310 w 317"/>
                <a:gd name="T7" fmla="*/ 97 h 137"/>
                <a:gd name="T8" fmla="*/ 314 w 317"/>
                <a:gd name="T9" fmla="*/ 84 h 137"/>
                <a:gd name="T10" fmla="*/ 316 w 317"/>
                <a:gd name="T11" fmla="*/ 70 h 137"/>
                <a:gd name="T12" fmla="*/ 315 w 317"/>
                <a:gd name="T13" fmla="*/ 57 h 137"/>
                <a:gd name="T14" fmla="*/ 312 w 317"/>
                <a:gd name="T15" fmla="*/ 45 h 137"/>
                <a:gd name="T16" fmla="*/ 306 w 317"/>
                <a:gd name="T17" fmla="*/ 31 h 137"/>
                <a:gd name="T18" fmla="*/ 298 w 317"/>
                <a:gd name="T19" fmla="*/ 20 h 137"/>
                <a:gd name="T20" fmla="*/ 288 w 317"/>
                <a:gd name="T21" fmla="*/ 9 h 137"/>
                <a:gd name="T22" fmla="*/ 276 w 317"/>
                <a:gd name="T23" fmla="*/ 0 h 137"/>
                <a:gd name="T24" fmla="*/ 40 w 317"/>
                <a:gd name="T25" fmla="*/ 2 h 137"/>
                <a:gd name="T26" fmla="*/ 283 w 317"/>
                <a:gd name="T27" fmla="*/ 7 h 137"/>
                <a:gd name="T28" fmla="*/ 293 w 317"/>
                <a:gd name="T29" fmla="*/ 17 h 137"/>
                <a:gd name="T30" fmla="*/ 302 w 317"/>
                <a:gd name="T31" fmla="*/ 29 h 137"/>
                <a:gd name="T32" fmla="*/ 308 w 317"/>
                <a:gd name="T33" fmla="*/ 41 h 137"/>
                <a:gd name="T34" fmla="*/ 312 w 317"/>
                <a:gd name="T35" fmla="*/ 54 h 137"/>
                <a:gd name="T36" fmla="*/ 314 w 317"/>
                <a:gd name="T37" fmla="*/ 67 h 137"/>
                <a:gd name="T38" fmla="*/ 313 w 317"/>
                <a:gd name="T39" fmla="*/ 80 h 137"/>
                <a:gd name="T40" fmla="*/ 309 w 317"/>
                <a:gd name="T41" fmla="*/ 93 h 137"/>
                <a:gd name="T42" fmla="*/ 303 w 317"/>
                <a:gd name="T43" fmla="*/ 106 h 137"/>
                <a:gd name="T44" fmla="*/ 294 w 317"/>
                <a:gd name="T45" fmla="*/ 117 h 137"/>
                <a:gd name="T46" fmla="*/ 284 w 317"/>
                <a:gd name="T47" fmla="*/ 128 h 137"/>
                <a:gd name="T48" fmla="*/ 40 w 317"/>
                <a:gd name="T49" fmla="*/ 134 h 137"/>
                <a:gd name="T50" fmla="*/ 27 w 317"/>
                <a:gd name="T51" fmla="*/ 123 h 137"/>
                <a:gd name="T52" fmla="*/ 17 w 317"/>
                <a:gd name="T53" fmla="*/ 112 h 137"/>
                <a:gd name="T54" fmla="*/ 10 w 317"/>
                <a:gd name="T55" fmla="*/ 100 h 137"/>
                <a:gd name="T56" fmla="*/ 5 w 317"/>
                <a:gd name="T57" fmla="*/ 87 h 137"/>
                <a:gd name="T58" fmla="*/ 3 w 317"/>
                <a:gd name="T59" fmla="*/ 74 h 137"/>
                <a:gd name="T60" fmla="*/ 3 w 317"/>
                <a:gd name="T61" fmla="*/ 61 h 137"/>
                <a:gd name="T62" fmla="*/ 6 w 317"/>
                <a:gd name="T63" fmla="*/ 47 h 137"/>
                <a:gd name="T64" fmla="*/ 11 w 317"/>
                <a:gd name="T65" fmla="*/ 35 h 137"/>
                <a:gd name="T66" fmla="*/ 18 w 317"/>
                <a:gd name="T67" fmla="*/ 22 h 137"/>
                <a:gd name="T68" fmla="*/ 28 w 317"/>
                <a:gd name="T69" fmla="*/ 12 h 137"/>
                <a:gd name="T70" fmla="*/ 40 w 317"/>
                <a:gd name="T71" fmla="*/ 2 h 137"/>
                <a:gd name="T72" fmla="*/ 34 w 317"/>
                <a:gd name="T73" fmla="*/ 4 h 137"/>
                <a:gd name="T74" fmla="*/ 23 w 317"/>
                <a:gd name="T75" fmla="*/ 14 h 137"/>
                <a:gd name="T76" fmla="*/ 13 w 317"/>
                <a:gd name="T77" fmla="*/ 25 h 137"/>
                <a:gd name="T78" fmla="*/ 7 w 317"/>
                <a:gd name="T79" fmla="*/ 38 h 137"/>
                <a:gd name="T80" fmla="*/ 2 w 317"/>
                <a:gd name="T81" fmla="*/ 51 h 137"/>
                <a:gd name="T82" fmla="*/ 0 w 317"/>
                <a:gd name="T83" fmla="*/ 64 h 137"/>
                <a:gd name="T84" fmla="*/ 1 w 317"/>
                <a:gd name="T85" fmla="*/ 77 h 137"/>
                <a:gd name="T86" fmla="*/ 3 w 317"/>
                <a:gd name="T87" fmla="*/ 91 h 137"/>
                <a:gd name="T88" fmla="*/ 9 w 317"/>
                <a:gd name="T89" fmla="*/ 103 h 137"/>
                <a:gd name="T90" fmla="*/ 17 w 317"/>
                <a:gd name="T91" fmla="*/ 116 h 137"/>
                <a:gd name="T92" fmla="*/ 27 w 317"/>
                <a:gd name="T93" fmla="*/ 126 h 137"/>
                <a:gd name="T94" fmla="*/ 40 w 317"/>
                <a:gd name="T95" fmla="*/ 136 h 1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7"/>
                <a:gd name="T145" fmla="*/ 0 h 137"/>
                <a:gd name="T146" fmla="*/ 317 w 317"/>
                <a:gd name="T147" fmla="*/ 137 h 1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7" h="137">
                  <a:moveTo>
                    <a:pt x="276" y="136"/>
                  </a:moveTo>
                  <a:lnTo>
                    <a:pt x="283" y="131"/>
                  </a:lnTo>
                  <a:lnTo>
                    <a:pt x="289" y="126"/>
                  </a:lnTo>
                  <a:lnTo>
                    <a:pt x="294" y="121"/>
                  </a:lnTo>
                  <a:lnTo>
                    <a:pt x="299" y="116"/>
                  </a:lnTo>
                  <a:lnTo>
                    <a:pt x="303" y="109"/>
                  </a:lnTo>
                  <a:lnTo>
                    <a:pt x="307" y="103"/>
                  </a:lnTo>
                  <a:lnTo>
                    <a:pt x="310" y="97"/>
                  </a:lnTo>
                  <a:lnTo>
                    <a:pt x="313" y="91"/>
                  </a:lnTo>
                  <a:lnTo>
                    <a:pt x="314" y="84"/>
                  </a:lnTo>
                  <a:lnTo>
                    <a:pt x="315" y="77"/>
                  </a:lnTo>
                  <a:lnTo>
                    <a:pt x="316" y="70"/>
                  </a:lnTo>
                  <a:lnTo>
                    <a:pt x="316" y="64"/>
                  </a:lnTo>
                  <a:lnTo>
                    <a:pt x="315" y="57"/>
                  </a:lnTo>
                  <a:lnTo>
                    <a:pt x="314" y="51"/>
                  </a:lnTo>
                  <a:lnTo>
                    <a:pt x="312" y="45"/>
                  </a:lnTo>
                  <a:lnTo>
                    <a:pt x="310" y="38"/>
                  </a:lnTo>
                  <a:lnTo>
                    <a:pt x="306" y="31"/>
                  </a:lnTo>
                  <a:lnTo>
                    <a:pt x="303" y="25"/>
                  </a:lnTo>
                  <a:lnTo>
                    <a:pt x="298" y="20"/>
                  </a:lnTo>
                  <a:lnTo>
                    <a:pt x="293" y="14"/>
                  </a:lnTo>
                  <a:lnTo>
                    <a:pt x="288" y="9"/>
                  </a:lnTo>
                  <a:lnTo>
                    <a:pt x="282" y="4"/>
                  </a:lnTo>
                  <a:lnTo>
                    <a:pt x="276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276" y="2"/>
                  </a:lnTo>
                  <a:lnTo>
                    <a:pt x="283" y="7"/>
                  </a:lnTo>
                  <a:lnTo>
                    <a:pt x="288" y="12"/>
                  </a:lnTo>
                  <a:lnTo>
                    <a:pt x="293" y="17"/>
                  </a:lnTo>
                  <a:lnTo>
                    <a:pt x="298" y="22"/>
                  </a:lnTo>
                  <a:lnTo>
                    <a:pt x="302" y="29"/>
                  </a:lnTo>
                  <a:lnTo>
                    <a:pt x="306" y="35"/>
                  </a:lnTo>
                  <a:lnTo>
                    <a:pt x="308" y="41"/>
                  </a:lnTo>
                  <a:lnTo>
                    <a:pt x="310" y="47"/>
                  </a:lnTo>
                  <a:lnTo>
                    <a:pt x="312" y="54"/>
                  </a:lnTo>
                  <a:lnTo>
                    <a:pt x="313" y="61"/>
                  </a:lnTo>
                  <a:lnTo>
                    <a:pt x="314" y="67"/>
                  </a:lnTo>
                  <a:lnTo>
                    <a:pt x="313" y="74"/>
                  </a:lnTo>
                  <a:lnTo>
                    <a:pt x="313" y="80"/>
                  </a:lnTo>
                  <a:lnTo>
                    <a:pt x="311" y="87"/>
                  </a:lnTo>
                  <a:lnTo>
                    <a:pt x="309" y="93"/>
                  </a:lnTo>
                  <a:lnTo>
                    <a:pt x="306" y="100"/>
                  </a:lnTo>
                  <a:lnTo>
                    <a:pt x="303" y="106"/>
                  </a:lnTo>
                  <a:lnTo>
                    <a:pt x="299" y="112"/>
                  </a:lnTo>
                  <a:lnTo>
                    <a:pt x="294" y="117"/>
                  </a:lnTo>
                  <a:lnTo>
                    <a:pt x="290" y="123"/>
                  </a:lnTo>
                  <a:lnTo>
                    <a:pt x="284" y="128"/>
                  </a:lnTo>
                  <a:lnTo>
                    <a:pt x="276" y="134"/>
                  </a:lnTo>
                  <a:lnTo>
                    <a:pt x="40" y="134"/>
                  </a:lnTo>
                  <a:lnTo>
                    <a:pt x="33" y="128"/>
                  </a:lnTo>
                  <a:lnTo>
                    <a:pt x="27" y="123"/>
                  </a:lnTo>
                  <a:lnTo>
                    <a:pt x="22" y="117"/>
                  </a:lnTo>
                  <a:lnTo>
                    <a:pt x="17" y="112"/>
                  </a:lnTo>
                  <a:lnTo>
                    <a:pt x="13" y="106"/>
                  </a:lnTo>
                  <a:lnTo>
                    <a:pt x="10" y="100"/>
                  </a:lnTo>
                  <a:lnTo>
                    <a:pt x="8" y="93"/>
                  </a:lnTo>
                  <a:lnTo>
                    <a:pt x="5" y="87"/>
                  </a:lnTo>
                  <a:lnTo>
                    <a:pt x="3" y="80"/>
                  </a:lnTo>
                  <a:lnTo>
                    <a:pt x="3" y="74"/>
                  </a:lnTo>
                  <a:lnTo>
                    <a:pt x="3" y="67"/>
                  </a:lnTo>
                  <a:lnTo>
                    <a:pt x="3" y="61"/>
                  </a:lnTo>
                  <a:lnTo>
                    <a:pt x="3" y="54"/>
                  </a:lnTo>
                  <a:lnTo>
                    <a:pt x="6" y="47"/>
                  </a:lnTo>
                  <a:lnTo>
                    <a:pt x="8" y="41"/>
                  </a:lnTo>
                  <a:lnTo>
                    <a:pt x="11" y="35"/>
                  </a:lnTo>
                  <a:lnTo>
                    <a:pt x="14" y="29"/>
                  </a:lnTo>
                  <a:lnTo>
                    <a:pt x="18" y="22"/>
                  </a:lnTo>
                  <a:lnTo>
                    <a:pt x="23" y="17"/>
                  </a:lnTo>
                  <a:lnTo>
                    <a:pt x="28" y="12"/>
                  </a:lnTo>
                  <a:lnTo>
                    <a:pt x="33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8" y="9"/>
                  </a:lnTo>
                  <a:lnTo>
                    <a:pt x="23" y="14"/>
                  </a:lnTo>
                  <a:lnTo>
                    <a:pt x="18" y="20"/>
                  </a:lnTo>
                  <a:lnTo>
                    <a:pt x="13" y="25"/>
                  </a:lnTo>
                  <a:lnTo>
                    <a:pt x="10" y="31"/>
                  </a:lnTo>
                  <a:lnTo>
                    <a:pt x="7" y="38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1" y="57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1" y="77"/>
                  </a:lnTo>
                  <a:lnTo>
                    <a:pt x="2" y="84"/>
                  </a:lnTo>
                  <a:lnTo>
                    <a:pt x="3" y="91"/>
                  </a:lnTo>
                  <a:lnTo>
                    <a:pt x="6" y="97"/>
                  </a:lnTo>
                  <a:lnTo>
                    <a:pt x="9" y="103"/>
                  </a:lnTo>
                  <a:lnTo>
                    <a:pt x="13" y="109"/>
                  </a:lnTo>
                  <a:lnTo>
                    <a:pt x="17" y="116"/>
                  </a:lnTo>
                  <a:lnTo>
                    <a:pt x="22" y="121"/>
                  </a:lnTo>
                  <a:lnTo>
                    <a:pt x="27" y="126"/>
                  </a:lnTo>
                  <a:lnTo>
                    <a:pt x="33" y="131"/>
                  </a:lnTo>
                  <a:lnTo>
                    <a:pt x="40" y="136"/>
                  </a:lnTo>
                  <a:lnTo>
                    <a:pt x="276" y="136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67" name="Line 70"/>
            <p:cNvSpPr>
              <a:spLocks noChangeShapeType="1"/>
            </p:cNvSpPr>
            <p:nvPr/>
          </p:nvSpPr>
          <p:spPr bwMode="auto">
            <a:xfrm>
              <a:off x="2887" y="3484"/>
              <a:ext cx="157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956"/>
            </a:p>
          </p:txBody>
        </p:sp>
        <p:sp>
          <p:nvSpPr>
            <p:cNvPr id="695368" name="Line 71"/>
            <p:cNvSpPr>
              <a:spLocks noChangeShapeType="1"/>
            </p:cNvSpPr>
            <p:nvPr/>
          </p:nvSpPr>
          <p:spPr bwMode="auto">
            <a:xfrm>
              <a:off x="2908" y="3489"/>
              <a:ext cx="158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956"/>
            </a:p>
          </p:txBody>
        </p:sp>
        <p:sp>
          <p:nvSpPr>
            <p:cNvPr id="695369" name="Line 72"/>
            <p:cNvSpPr>
              <a:spLocks noChangeShapeType="1"/>
            </p:cNvSpPr>
            <p:nvPr/>
          </p:nvSpPr>
          <p:spPr bwMode="auto">
            <a:xfrm>
              <a:off x="2927" y="3495"/>
              <a:ext cx="158" cy="0"/>
            </a:xfrm>
            <a:prstGeom prst="line">
              <a:avLst/>
            </a:prstGeom>
            <a:noFill/>
            <a:ln w="12700">
              <a:solidFill>
                <a:srgbClr val="2020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956"/>
            </a:p>
          </p:txBody>
        </p:sp>
      </p:grpSp>
      <p:grpSp>
        <p:nvGrpSpPr>
          <p:cNvPr id="695370" name="Group 73"/>
          <p:cNvGrpSpPr>
            <a:grpSpLocks/>
          </p:cNvGrpSpPr>
          <p:nvPr/>
        </p:nvGrpSpPr>
        <p:grpSpPr bwMode="auto">
          <a:xfrm>
            <a:off x="4799747" y="7496905"/>
            <a:ext cx="641273" cy="604777"/>
            <a:chOff x="2295" y="3068"/>
            <a:chExt cx="249" cy="218"/>
          </a:xfrm>
        </p:grpSpPr>
        <p:sp>
          <p:nvSpPr>
            <p:cNvPr id="695371" name="Freeform 74"/>
            <p:cNvSpPr>
              <a:spLocks/>
            </p:cNvSpPr>
            <p:nvPr/>
          </p:nvSpPr>
          <p:spPr bwMode="auto">
            <a:xfrm>
              <a:off x="2295" y="3101"/>
              <a:ext cx="249" cy="185"/>
            </a:xfrm>
            <a:custGeom>
              <a:avLst/>
              <a:gdLst>
                <a:gd name="T0" fmla="*/ 247 w 249"/>
                <a:gd name="T1" fmla="*/ 3 h 185"/>
                <a:gd name="T2" fmla="*/ 244 w 249"/>
                <a:gd name="T3" fmla="*/ 8 h 185"/>
                <a:gd name="T4" fmla="*/ 236 w 249"/>
                <a:gd name="T5" fmla="*/ 12 h 185"/>
                <a:gd name="T6" fmla="*/ 225 w 249"/>
                <a:gd name="T7" fmla="*/ 18 h 185"/>
                <a:gd name="T8" fmla="*/ 211 w 249"/>
                <a:gd name="T9" fmla="*/ 21 h 185"/>
                <a:gd name="T10" fmla="*/ 195 w 249"/>
                <a:gd name="T11" fmla="*/ 25 h 185"/>
                <a:gd name="T12" fmla="*/ 176 w 249"/>
                <a:gd name="T13" fmla="*/ 28 h 185"/>
                <a:gd name="T14" fmla="*/ 156 w 249"/>
                <a:gd name="T15" fmla="*/ 29 h 185"/>
                <a:gd name="T16" fmla="*/ 135 w 249"/>
                <a:gd name="T17" fmla="*/ 30 h 185"/>
                <a:gd name="T18" fmla="*/ 113 w 249"/>
                <a:gd name="T19" fmla="*/ 30 h 185"/>
                <a:gd name="T20" fmla="*/ 92 w 249"/>
                <a:gd name="T21" fmla="*/ 29 h 185"/>
                <a:gd name="T22" fmla="*/ 72 w 249"/>
                <a:gd name="T23" fmla="*/ 28 h 185"/>
                <a:gd name="T24" fmla="*/ 53 w 249"/>
                <a:gd name="T25" fmla="*/ 25 h 185"/>
                <a:gd name="T26" fmla="*/ 37 w 249"/>
                <a:gd name="T27" fmla="*/ 21 h 185"/>
                <a:gd name="T28" fmla="*/ 23 w 249"/>
                <a:gd name="T29" fmla="*/ 18 h 185"/>
                <a:gd name="T30" fmla="*/ 12 w 249"/>
                <a:gd name="T31" fmla="*/ 12 h 185"/>
                <a:gd name="T32" fmla="*/ 4 w 249"/>
                <a:gd name="T33" fmla="*/ 8 h 185"/>
                <a:gd name="T34" fmla="*/ 0 w 249"/>
                <a:gd name="T35" fmla="*/ 3 h 185"/>
                <a:gd name="T36" fmla="*/ 0 w 249"/>
                <a:gd name="T37" fmla="*/ 152 h 185"/>
                <a:gd name="T38" fmla="*/ 1 w 249"/>
                <a:gd name="T39" fmla="*/ 156 h 185"/>
                <a:gd name="T40" fmla="*/ 5 w 249"/>
                <a:gd name="T41" fmla="*/ 162 h 185"/>
                <a:gd name="T42" fmla="*/ 12 w 249"/>
                <a:gd name="T43" fmla="*/ 166 h 185"/>
                <a:gd name="T44" fmla="*/ 23 w 249"/>
                <a:gd name="T45" fmla="*/ 171 h 185"/>
                <a:gd name="T46" fmla="*/ 37 w 249"/>
                <a:gd name="T47" fmla="*/ 176 h 185"/>
                <a:gd name="T48" fmla="*/ 53 w 249"/>
                <a:gd name="T49" fmla="*/ 179 h 185"/>
                <a:gd name="T50" fmla="*/ 72 w 249"/>
                <a:gd name="T51" fmla="*/ 182 h 185"/>
                <a:gd name="T52" fmla="*/ 93 w 249"/>
                <a:gd name="T53" fmla="*/ 184 h 185"/>
                <a:gd name="T54" fmla="*/ 114 w 249"/>
                <a:gd name="T55" fmla="*/ 184 h 185"/>
                <a:gd name="T56" fmla="*/ 135 w 249"/>
                <a:gd name="T57" fmla="*/ 184 h 185"/>
                <a:gd name="T58" fmla="*/ 156 w 249"/>
                <a:gd name="T59" fmla="*/ 184 h 185"/>
                <a:gd name="T60" fmla="*/ 177 w 249"/>
                <a:gd name="T61" fmla="*/ 182 h 185"/>
                <a:gd name="T62" fmla="*/ 196 w 249"/>
                <a:gd name="T63" fmla="*/ 179 h 185"/>
                <a:gd name="T64" fmla="*/ 212 w 249"/>
                <a:gd name="T65" fmla="*/ 176 h 185"/>
                <a:gd name="T66" fmla="*/ 226 w 249"/>
                <a:gd name="T67" fmla="*/ 171 h 185"/>
                <a:gd name="T68" fmla="*/ 237 w 249"/>
                <a:gd name="T69" fmla="*/ 166 h 185"/>
                <a:gd name="T70" fmla="*/ 244 w 249"/>
                <a:gd name="T71" fmla="*/ 162 h 185"/>
                <a:gd name="T72" fmla="*/ 248 w 249"/>
                <a:gd name="T73" fmla="*/ 156 h 185"/>
                <a:gd name="T74" fmla="*/ 248 w 249"/>
                <a:gd name="T75" fmla="*/ 149 h 1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9"/>
                <a:gd name="T115" fmla="*/ 0 h 185"/>
                <a:gd name="T116" fmla="*/ 249 w 249"/>
                <a:gd name="T117" fmla="*/ 185 h 1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9" h="185">
                  <a:moveTo>
                    <a:pt x="248" y="0"/>
                  </a:moveTo>
                  <a:lnTo>
                    <a:pt x="247" y="3"/>
                  </a:lnTo>
                  <a:lnTo>
                    <a:pt x="246" y="5"/>
                  </a:lnTo>
                  <a:lnTo>
                    <a:pt x="244" y="8"/>
                  </a:lnTo>
                  <a:lnTo>
                    <a:pt x="241" y="11"/>
                  </a:lnTo>
                  <a:lnTo>
                    <a:pt x="236" y="12"/>
                  </a:lnTo>
                  <a:lnTo>
                    <a:pt x="231" y="15"/>
                  </a:lnTo>
                  <a:lnTo>
                    <a:pt x="225" y="18"/>
                  </a:lnTo>
                  <a:lnTo>
                    <a:pt x="219" y="19"/>
                  </a:lnTo>
                  <a:lnTo>
                    <a:pt x="211" y="21"/>
                  </a:lnTo>
                  <a:lnTo>
                    <a:pt x="204" y="23"/>
                  </a:lnTo>
                  <a:lnTo>
                    <a:pt x="195" y="25"/>
                  </a:lnTo>
                  <a:lnTo>
                    <a:pt x="186" y="26"/>
                  </a:lnTo>
                  <a:lnTo>
                    <a:pt x="176" y="28"/>
                  </a:lnTo>
                  <a:lnTo>
                    <a:pt x="166" y="28"/>
                  </a:lnTo>
                  <a:lnTo>
                    <a:pt x="156" y="29"/>
                  </a:lnTo>
                  <a:lnTo>
                    <a:pt x="146" y="30"/>
                  </a:lnTo>
                  <a:lnTo>
                    <a:pt x="135" y="30"/>
                  </a:lnTo>
                  <a:lnTo>
                    <a:pt x="124" y="31"/>
                  </a:lnTo>
                  <a:lnTo>
                    <a:pt x="113" y="30"/>
                  </a:lnTo>
                  <a:lnTo>
                    <a:pt x="103" y="30"/>
                  </a:lnTo>
                  <a:lnTo>
                    <a:pt x="92" y="29"/>
                  </a:lnTo>
                  <a:lnTo>
                    <a:pt x="82" y="28"/>
                  </a:lnTo>
                  <a:lnTo>
                    <a:pt x="72" y="28"/>
                  </a:lnTo>
                  <a:lnTo>
                    <a:pt x="62" y="26"/>
                  </a:lnTo>
                  <a:lnTo>
                    <a:pt x="53" y="25"/>
                  </a:lnTo>
                  <a:lnTo>
                    <a:pt x="44" y="23"/>
                  </a:lnTo>
                  <a:lnTo>
                    <a:pt x="37" y="21"/>
                  </a:lnTo>
                  <a:lnTo>
                    <a:pt x="29" y="19"/>
                  </a:lnTo>
                  <a:lnTo>
                    <a:pt x="23" y="18"/>
                  </a:lnTo>
                  <a:lnTo>
                    <a:pt x="17" y="15"/>
                  </a:lnTo>
                  <a:lnTo>
                    <a:pt x="12" y="12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1" y="156"/>
                  </a:lnTo>
                  <a:lnTo>
                    <a:pt x="2" y="159"/>
                  </a:lnTo>
                  <a:lnTo>
                    <a:pt x="5" y="162"/>
                  </a:lnTo>
                  <a:lnTo>
                    <a:pt x="8" y="164"/>
                  </a:lnTo>
                  <a:lnTo>
                    <a:pt x="12" y="166"/>
                  </a:lnTo>
                  <a:lnTo>
                    <a:pt x="17" y="169"/>
                  </a:lnTo>
                  <a:lnTo>
                    <a:pt x="23" y="171"/>
                  </a:lnTo>
                  <a:lnTo>
                    <a:pt x="29" y="173"/>
                  </a:lnTo>
                  <a:lnTo>
                    <a:pt x="37" y="176"/>
                  </a:lnTo>
                  <a:lnTo>
                    <a:pt x="45" y="177"/>
                  </a:lnTo>
                  <a:lnTo>
                    <a:pt x="53" y="179"/>
                  </a:lnTo>
                  <a:lnTo>
                    <a:pt x="62" y="180"/>
                  </a:lnTo>
                  <a:lnTo>
                    <a:pt x="72" y="182"/>
                  </a:lnTo>
                  <a:lnTo>
                    <a:pt x="82" y="182"/>
                  </a:lnTo>
                  <a:lnTo>
                    <a:pt x="93" y="184"/>
                  </a:lnTo>
                  <a:lnTo>
                    <a:pt x="103" y="184"/>
                  </a:lnTo>
                  <a:lnTo>
                    <a:pt x="114" y="184"/>
                  </a:lnTo>
                  <a:lnTo>
                    <a:pt x="125" y="184"/>
                  </a:lnTo>
                  <a:lnTo>
                    <a:pt x="135" y="184"/>
                  </a:lnTo>
                  <a:lnTo>
                    <a:pt x="146" y="184"/>
                  </a:lnTo>
                  <a:lnTo>
                    <a:pt x="156" y="184"/>
                  </a:lnTo>
                  <a:lnTo>
                    <a:pt x="167" y="182"/>
                  </a:lnTo>
                  <a:lnTo>
                    <a:pt x="177" y="182"/>
                  </a:lnTo>
                  <a:lnTo>
                    <a:pt x="186" y="180"/>
                  </a:lnTo>
                  <a:lnTo>
                    <a:pt x="196" y="179"/>
                  </a:lnTo>
                  <a:lnTo>
                    <a:pt x="204" y="177"/>
                  </a:lnTo>
                  <a:lnTo>
                    <a:pt x="212" y="176"/>
                  </a:lnTo>
                  <a:lnTo>
                    <a:pt x="220" y="173"/>
                  </a:lnTo>
                  <a:lnTo>
                    <a:pt x="226" y="171"/>
                  </a:lnTo>
                  <a:lnTo>
                    <a:pt x="232" y="169"/>
                  </a:lnTo>
                  <a:lnTo>
                    <a:pt x="237" y="166"/>
                  </a:lnTo>
                  <a:lnTo>
                    <a:pt x="241" y="164"/>
                  </a:lnTo>
                  <a:lnTo>
                    <a:pt x="244" y="162"/>
                  </a:lnTo>
                  <a:lnTo>
                    <a:pt x="246" y="159"/>
                  </a:lnTo>
                  <a:lnTo>
                    <a:pt x="248" y="156"/>
                  </a:lnTo>
                  <a:lnTo>
                    <a:pt x="248" y="153"/>
                  </a:lnTo>
                  <a:lnTo>
                    <a:pt x="248" y="149"/>
                  </a:lnTo>
                  <a:lnTo>
                    <a:pt x="248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72" name="Freeform 75"/>
            <p:cNvSpPr>
              <a:spLocks/>
            </p:cNvSpPr>
            <p:nvPr/>
          </p:nvSpPr>
          <p:spPr bwMode="auto">
            <a:xfrm>
              <a:off x="2297" y="3068"/>
              <a:ext cx="247" cy="64"/>
            </a:xfrm>
            <a:custGeom>
              <a:avLst/>
              <a:gdLst>
                <a:gd name="T0" fmla="*/ 102 w 247"/>
                <a:gd name="T1" fmla="*/ 0 h 64"/>
                <a:gd name="T2" fmla="*/ 124 w 247"/>
                <a:gd name="T3" fmla="*/ 0 h 64"/>
                <a:gd name="T4" fmla="*/ 145 w 247"/>
                <a:gd name="T5" fmla="*/ 0 h 64"/>
                <a:gd name="T6" fmla="*/ 165 w 247"/>
                <a:gd name="T7" fmla="*/ 2 h 64"/>
                <a:gd name="T8" fmla="*/ 185 w 247"/>
                <a:gd name="T9" fmla="*/ 4 h 64"/>
                <a:gd name="T10" fmla="*/ 202 w 247"/>
                <a:gd name="T11" fmla="*/ 8 h 64"/>
                <a:gd name="T12" fmla="*/ 218 w 247"/>
                <a:gd name="T13" fmla="*/ 11 h 64"/>
                <a:gd name="T14" fmla="*/ 230 w 247"/>
                <a:gd name="T15" fmla="*/ 16 h 64"/>
                <a:gd name="T16" fmla="*/ 239 w 247"/>
                <a:gd name="T17" fmla="*/ 20 h 64"/>
                <a:gd name="T18" fmla="*/ 244 w 247"/>
                <a:gd name="T19" fmla="*/ 25 h 64"/>
                <a:gd name="T20" fmla="*/ 246 w 247"/>
                <a:gd name="T21" fmla="*/ 32 h 64"/>
                <a:gd name="T22" fmla="*/ 244 w 247"/>
                <a:gd name="T23" fmla="*/ 37 h 64"/>
                <a:gd name="T24" fmla="*/ 239 w 247"/>
                <a:gd name="T25" fmla="*/ 43 h 64"/>
                <a:gd name="T26" fmla="*/ 229 w 247"/>
                <a:gd name="T27" fmla="*/ 47 h 64"/>
                <a:gd name="T28" fmla="*/ 217 w 247"/>
                <a:gd name="T29" fmla="*/ 52 h 64"/>
                <a:gd name="T30" fmla="*/ 202 w 247"/>
                <a:gd name="T31" fmla="*/ 56 h 64"/>
                <a:gd name="T32" fmla="*/ 184 w 247"/>
                <a:gd name="T33" fmla="*/ 59 h 64"/>
                <a:gd name="T34" fmla="*/ 165 w 247"/>
                <a:gd name="T35" fmla="*/ 61 h 64"/>
                <a:gd name="T36" fmla="*/ 145 w 247"/>
                <a:gd name="T37" fmla="*/ 63 h 64"/>
                <a:gd name="T38" fmla="*/ 123 w 247"/>
                <a:gd name="T39" fmla="*/ 63 h 64"/>
                <a:gd name="T40" fmla="*/ 101 w 247"/>
                <a:gd name="T41" fmla="*/ 63 h 64"/>
                <a:gd name="T42" fmla="*/ 81 w 247"/>
                <a:gd name="T43" fmla="*/ 61 h 64"/>
                <a:gd name="T44" fmla="*/ 62 w 247"/>
                <a:gd name="T45" fmla="*/ 59 h 64"/>
                <a:gd name="T46" fmla="*/ 44 w 247"/>
                <a:gd name="T47" fmla="*/ 56 h 64"/>
                <a:gd name="T48" fmla="*/ 29 w 247"/>
                <a:gd name="T49" fmla="*/ 52 h 64"/>
                <a:gd name="T50" fmla="*/ 16 w 247"/>
                <a:gd name="T51" fmla="*/ 47 h 64"/>
                <a:gd name="T52" fmla="*/ 7 w 247"/>
                <a:gd name="T53" fmla="*/ 43 h 64"/>
                <a:gd name="T54" fmla="*/ 2 w 247"/>
                <a:gd name="T55" fmla="*/ 37 h 64"/>
                <a:gd name="T56" fmla="*/ 0 w 247"/>
                <a:gd name="T57" fmla="*/ 33 h 64"/>
                <a:gd name="T58" fmla="*/ 1 w 247"/>
                <a:gd name="T59" fmla="*/ 29 h 64"/>
                <a:gd name="T60" fmla="*/ 5 w 247"/>
                <a:gd name="T61" fmla="*/ 23 h 64"/>
                <a:gd name="T62" fmla="*/ 12 w 247"/>
                <a:gd name="T63" fmla="*/ 18 h 64"/>
                <a:gd name="T64" fmla="*/ 17 w 247"/>
                <a:gd name="T65" fmla="*/ 16 h 64"/>
                <a:gd name="T66" fmla="*/ 29 w 247"/>
                <a:gd name="T67" fmla="*/ 11 h 64"/>
                <a:gd name="T68" fmla="*/ 37 w 247"/>
                <a:gd name="T69" fmla="*/ 9 h 64"/>
                <a:gd name="T70" fmla="*/ 53 w 247"/>
                <a:gd name="T71" fmla="*/ 6 h 64"/>
                <a:gd name="T72" fmla="*/ 72 w 247"/>
                <a:gd name="T73" fmla="*/ 3 h 64"/>
                <a:gd name="T74" fmla="*/ 82 w 247"/>
                <a:gd name="T75" fmla="*/ 2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7"/>
                <a:gd name="T115" fmla="*/ 0 h 64"/>
                <a:gd name="T116" fmla="*/ 247 w 247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7" h="64">
                  <a:moveTo>
                    <a:pt x="93" y="1"/>
                  </a:moveTo>
                  <a:lnTo>
                    <a:pt x="102" y="0"/>
                  </a:lnTo>
                  <a:lnTo>
                    <a:pt x="113" y="0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45" y="0"/>
                  </a:lnTo>
                  <a:lnTo>
                    <a:pt x="155" y="1"/>
                  </a:lnTo>
                  <a:lnTo>
                    <a:pt x="165" y="2"/>
                  </a:lnTo>
                  <a:lnTo>
                    <a:pt x="175" y="3"/>
                  </a:lnTo>
                  <a:lnTo>
                    <a:pt x="185" y="4"/>
                  </a:lnTo>
                  <a:lnTo>
                    <a:pt x="194" y="6"/>
                  </a:lnTo>
                  <a:lnTo>
                    <a:pt x="202" y="8"/>
                  </a:lnTo>
                  <a:lnTo>
                    <a:pt x="210" y="9"/>
                  </a:lnTo>
                  <a:lnTo>
                    <a:pt x="218" y="11"/>
                  </a:lnTo>
                  <a:lnTo>
                    <a:pt x="224" y="14"/>
                  </a:lnTo>
                  <a:lnTo>
                    <a:pt x="230" y="16"/>
                  </a:lnTo>
                  <a:lnTo>
                    <a:pt x="235" y="18"/>
                  </a:lnTo>
                  <a:lnTo>
                    <a:pt x="239" y="20"/>
                  </a:lnTo>
                  <a:lnTo>
                    <a:pt x="242" y="23"/>
                  </a:lnTo>
                  <a:lnTo>
                    <a:pt x="244" y="25"/>
                  </a:lnTo>
                  <a:lnTo>
                    <a:pt x="246" y="29"/>
                  </a:lnTo>
                  <a:lnTo>
                    <a:pt x="246" y="32"/>
                  </a:lnTo>
                  <a:lnTo>
                    <a:pt x="245" y="35"/>
                  </a:lnTo>
                  <a:lnTo>
                    <a:pt x="244" y="37"/>
                  </a:lnTo>
                  <a:lnTo>
                    <a:pt x="242" y="40"/>
                  </a:lnTo>
                  <a:lnTo>
                    <a:pt x="239" y="43"/>
                  </a:lnTo>
                  <a:lnTo>
                    <a:pt x="234" y="45"/>
                  </a:lnTo>
                  <a:lnTo>
                    <a:pt x="229" y="47"/>
                  </a:lnTo>
                  <a:lnTo>
                    <a:pt x="224" y="50"/>
                  </a:lnTo>
                  <a:lnTo>
                    <a:pt x="217" y="52"/>
                  </a:lnTo>
                  <a:lnTo>
                    <a:pt x="210" y="54"/>
                  </a:lnTo>
                  <a:lnTo>
                    <a:pt x="202" y="56"/>
                  </a:lnTo>
                  <a:lnTo>
                    <a:pt x="193" y="57"/>
                  </a:lnTo>
                  <a:lnTo>
                    <a:pt x="184" y="59"/>
                  </a:lnTo>
                  <a:lnTo>
                    <a:pt x="175" y="61"/>
                  </a:lnTo>
                  <a:lnTo>
                    <a:pt x="165" y="61"/>
                  </a:lnTo>
                  <a:lnTo>
                    <a:pt x="155" y="62"/>
                  </a:lnTo>
                  <a:lnTo>
                    <a:pt x="145" y="63"/>
                  </a:lnTo>
                  <a:lnTo>
                    <a:pt x="134" y="63"/>
                  </a:lnTo>
                  <a:lnTo>
                    <a:pt x="123" y="63"/>
                  </a:lnTo>
                  <a:lnTo>
                    <a:pt x="112" y="63"/>
                  </a:lnTo>
                  <a:lnTo>
                    <a:pt x="101" y="63"/>
                  </a:lnTo>
                  <a:lnTo>
                    <a:pt x="91" y="62"/>
                  </a:lnTo>
                  <a:lnTo>
                    <a:pt x="81" y="61"/>
                  </a:lnTo>
                  <a:lnTo>
                    <a:pt x="71" y="61"/>
                  </a:lnTo>
                  <a:lnTo>
                    <a:pt x="62" y="59"/>
                  </a:lnTo>
                  <a:lnTo>
                    <a:pt x="52" y="57"/>
                  </a:lnTo>
                  <a:lnTo>
                    <a:pt x="44" y="56"/>
                  </a:lnTo>
                  <a:lnTo>
                    <a:pt x="36" y="54"/>
                  </a:lnTo>
                  <a:lnTo>
                    <a:pt x="29" y="52"/>
                  </a:lnTo>
                  <a:lnTo>
                    <a:pt x="22" y="50"/>
                  </a:lnTo>
                  <a:lnTo>
                    <a:pt x="16" y="47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3" y="14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7" y="9"/>
                  </a:lnTo>
                  <a:lnTo>
                    <a:pt x="44" y="8"/>
                  </a:lnTo>
                  <a:lnTo>
                    <a:pt x="53" y="6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77" y="2"/>
                  </a:lnTo>
                  <a:lnTo>
                    <a:pt x="82" y="2"/>
                  </a:lnTo>
                  <a:lnTo>
                    <a:pt x="93" y="1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695373" name="Group 76"/>
            <p:cNvGrpSpPr>
              <a:grpSpLocks/>
            </p:cNvGrpSpPr>
            <p:nvPr/>
          </p:nvGrpSpPr>
          <p:grpSpPr bwMode="auto">
            <a:xfrm>
              <a:off x="2506" y="3107"/>
              <a:ext cx="26" cy="158"/>
              <a:chOff x="2506" y="3107"/>
              <a:chExt cx="26" cy="158"/>
            </a:xfrm>
          </p:grpSpPr>
          <p:sp>
            <p:nvSpPr>
              <p:cNvPr id="695374" name="Freeform 77"/>
              <p:cNvSpPr>
                <a:spLocks/>
              </p:cNvSpPr>
              <p:nvPr/>
            </p:nvSpPr>
            <p:spPr bwMode="auto">
              <a:xfrm>
                <a:off x="2515" y="3107"/>
                <a:ext cx="17" cy="155"/>
              </a:xfrm>
              <a:custGeom>
                <a:avLst/>
                <a:gdLst>
                  <a:gd name="T0" fmla="*/ 7 w 17"/>
                  <a:gd name="T1" fmla="*/ 3 h 155"/>
                  <a:gd name="T2" fmla="*/ 11 w 17"/>
                  <a:gd name="T3" fmla="*/ 2 h 155"/>
                  <a:gd name="T4" fmla="*/ 14 w 17"/>
                  <a:gd name="T5" fmla="*/ 6 h 155"/>
                  <a:gd name="T6" fmla="*/ 0 w 17"/>
                  <a:gd name="T7" fmla="*/ 10 h 155"/>
                  <a:gd name="T8" fmla="*/ 14 w 17"/>
                  <a:gd name="T9" fmla="*/ 14 h 155"/>
                  <a:gd name="T10" fmla="*/ 14 w 17"/>
                  <a:gd name="T11" fmla="*/ 15 h 155"/>
                  <a:gd name="T12" fmla="*/ 0 w 17"/>
                  <a:gd name="T13" fmla="*/ 24 h 155"/>
                  <a:gd name="T14" fmla="*/ 14 w 17"/>
                  <a:gd name="T15" fmla="*/ 28 h 155"/>
                  <a:gd name="T16" fmla="*/ 0 w 17"/>
                  <a:gd name="T17" fmla="*/ 31 h 155"/>
                  <a:gd name="T18" fmla="*/ 14 w 17"/>
                  <a:gd name="T19" fmla="*/ 34 h 155"/>
                  <a:gd name="T20" fmla="*/ 14 w 17"/>
                  <a:gd name="T21" fmla="*/ 35 h 155"/>
                  <a:gd name="T22" fmla="*/ 0 w 17"/>
                  <a:gd name="T23" fmla="*/ 43 h 155"/>
                  <a:gd name="T24" fmla="*/ 14 w 17"/>
                  <a:gd name="T25" fmla="*/ 42 h 155"/>
                  <a:gd name="T26" fmla="*/ 0 w 17"/>
                  <a:gd name="T27" fmla="*/ 50 h 155"/>
                  <a:gd name="T28" fmla="*/ 14 w 17"/>
                  <a:gd name="T29" fmla="*/ 48 h 155"/>
                  <a:gd name="T30" fmla="*/ 0 w 17"/>
                  <a:gd name="T31" fmla="*/ 57 h 155"/>
                  <a:gd name="T32" fmla="*/ 14 w 17"/>
                  <a:gd name="T33" fmla="*/ 55 h 155"/>
                  <a:gd name="T34" fmla="*/ 0 w 17"/>
                  <a:gd name="T35" fmla="*/ 64 h 155"/>
                  <a:gd name="T36" fmla="*/ 14 w 17"/>
                  <a:gd name="T37" fmla="*/ 69 h 155"/>
                  <a:gd name="T38" fmla="*/ 0 w 17"/>
                  <a:gd name="T39" fmla="*/ 71 h 155"/>
                  <a:gd name="T40" fmla="*/ 14 w 17"/>
                  <a:gd name="T41" fmla="*/ 75 h 155"/>
                  <a:gd name="T42" fmla="*/ 0 w 17"/>
                  <a:gd name="T43" fmla="*/ 78 h 155"/>
                  <a:gd name="T44" fmla="*/ 14 w 17"/>
                  <a:gd name="T45" fmla="*/ 81 h 155"/>
                  <a:gd name="T46" fmla="*/ 0 w 17"/>
                  <a:gd name="T47" fmla="*/ 85 h 155"/>
                  <a:gd name="T48" fmla="*/ 14 w 17"/>
                  <a:gd name="T49" fmla="*/ 88 h 155"/>
                  <a:gd name="T50" fmla="*/ 14 w 17"/>
                  <a:gd name="T51" fmla="*/ 89 h 155"/>
                  <a:gd name="T52" fmla="*/ 0 w 17"/>
                  <a:gd name="T53" fmla="*/ 98 h 155"/>
                  <a:gd name="T54" fmla="*/ 14 w 17"/>
                  <a:gd name="T55" fmla="*/ 96 h 155"/>
                  <a:gd name="T56" fmla="*/ 0 w 17"/>
                  <a:gd name="T57" fmla="*/ 105 h 155"/>
                  <a:gd name="T58" fmla="*/ 14 w 17"/>
                  <a:gd name="T59" fmla="*/ 109 h 155"/>
                  <a:gd name="T60" fmla="*/ 14 w 17"/>
                  <a:gd name="T61" fmla="*/ 110 h 155"/>
                  <a:gd name="T62" fmla="*/ 0 w 17"/>
                  <a:gd name="T63" fmla="*/ 119 h 155"/>
                  <a:gd name="T64" fmla="*/ 14 w 17"/>
                  <a:gd name="T65" fmla="*/ 123 h 155"/>
                  <a:gd name="T66" fmla="*/ 14 w 17"/>
                  <a:gd name="T67" fmla="*/ 124 h 155"/>
                  <a:gd name="T68" fmla="*/ 0 w 17"/>
                  <a:gd name="T69" fmla="*/ 133 h 155"/>
                  <a:gd name="T70" fmla="*/ 14 w 17"/>
                  <a:gd name="T71" fmla="*/ 137 h 155"/>
                  <a:gd name="T72" fmla="*/ 0 w 17"/>
                  <a:gd name="T73" fmla="*/ 140 h 155"/>
                  <a:gd name="T74" fmla="*/ 14 w 17"/>
                  <a:gd name="T75" fmla="*/ 144 h 155"/>
                  <a:gd name="T76" fmla="*/ 14 w 17"/>
                  <a:gd name="T77" fmla="*/ 145 h 155"/>
                  <a:gd name="T78" fmla="*/ 0 w 17"/>
                  <a:gd name="T79" fmla="*/ 154 h 155"/>
                  <a:gd name="T80" fmla="*/ 14 w 17"/>
                  <a:gd name="T81" fmla="*/ 153 h 155"/>
                  <a:gd name="T82" fmla="*/ 16 w 17"/>
                  <a:gd name="T83" fmla="*/ 5 h 155"/>
                  <a:gd name="T84" fmla="*/ 13 w 17"/>
                  <a:gd name="T85" fmla="*/ 0 h 155"/>
                  <a:gd name="T86" fmla="*/ 7 w 17"/>
                  <a:gd name="T87" fmla="*/ 0 h 155"/>
                  <a:gd name="T88" fmla="*/ 4 w 17"/>
                  <a:gd name="T89" fmla="*/ 3 h 155"/>
                  <a:gd name="T90" fmla="*/ 5 w 17"/>
                  <a:gd name="T91" fmla="*/ 5 h 15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55"/>
                  <a:gd name="T140" fmla="*/ 17 w 17"/>
                  <a:gd name="T141" fmla="*/ 155 h 15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55">
                    <a:moveTo>
                      <a:pt x="5" y="5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14" y="15"/>
                    </a:lnTo>
                    <a:lnTo>
                      <a:pt x="14" y="21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4" y="29"/>
                    </a:lnTo>
                    <a:lnTo>
                      <a:pt x="14" y="34"/>
                    </a:lnTo>
                    <a:lnTo>
                      <a:pt x="0" y="37"/>
                    </a:lnTo>
                    <a:lnTo>
                      <a:pt x="14" y="35"/>
                    </a:lnTo>
                    <a:lnTo>
                      <a:pt x="14" y="4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14" y="48"/>
                    </a:lnTo>
                    <a:lnTo>
                      <a:pt x="14" y="55"/>
                    </a:lnTo>
                    <a:lnTo>
                      <a:pt x="0" y="57"/>
                    </a:lnTo>
                    <a:lnTo>
                      <a:pt x="0" y="58"/>
                    </a:lnTo>
                    <a:lnTo>
                      <a:pt x="14" y="55"/>
                    </a:lnTo>
                    <a:lnTo>
                      <a:pt x="14" y="61"/>
                    </a:lnTo>
                    <a:lnTo>
                      <a:pt x="0" y="64"/>
                    </a:lnTo>
                    <a:lnTo>
                      <a:pt x="14" y="62"/>
                    </a:lnTo>
                    <a:lnTo>
                      <a:pt x="14" y="69"/>
                    </a:lnTo>
                    <a:lnTo>
                      <a:pt x="0" y="70"/>
                    </a:lnTo>
                    <a:lnTo>
                      <a:pt x="0" y="71"/>
                    </a:lnTo>
                    <a:lnTo>
                      <a:pt x="14" y="69"/>
                    </a:lnTo>
                    <a:lnTo>
                      <a:pt x="14" y="75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4" y="75"/>
                    </a:lnTo>
                    <a:lnTo>
                      <a:pt x="14" y="81"/>
                    </a:lnTo>
                    <a:lnTo>
                      <a:pt x="0" y="84"/>
                    </a:lnTo>
                    <a:lnTo>
                      <a:pt x="0" y="85"/>
                    </a:lnTo>
                    <a:lnTo>
                      <a:pt x="14" y="82"/>
                    </a:lnTo>
                    <a:lnTo>
                      <a:pt x="14" y="88"/>
                    </a:lnTo>
                    <a:lnTo>
                      <a:pt x="0" y="91"/>
                    </a:lnTo>
                    <a:lnTo>
                      <a:pt x="14" y="89"/>
                    </a:lnTo>
                    <a:lnTo>
                      <a:pt x="14" y="96"/>
                    </a:lnTo>
                    <a:lnTo>
                      <a:pt x="0" y="98"/>
                    </a:lnTo>
                    <a:lnTo>
                      <a:pt x="0" y="99"/>
                    </a:lnTo>
                    <a:lnTo>
                      <a:pt x="14" y="96"/>
                    </a:lnTo>
                    <a:lnTo>
                      <a:pt x="14" y="102"/>
                    </a:lnTo>
                    <a:lnTo>
                      <a:pt x="0" y="105"/>
                    </a:lnTo>
                    <a:lnTo>
                      <a:pt x="14" y="103"/>
                    </a:lnTo>
                    <a:lnTo>
                      <a:pt x="14" y="109"/>
                    </a:lnTo>
                    <a:lnTo>
                      <a:pt x="0" y="112"/>
                    </a:lnTo>
                    <a:lnTo>
                      <a:pt x="14" y="110"/>
                    </a:lnTo>
                    <a:lnTo>
                      <a:pt x="14" y="117"/>
                    </a:lnTo>
                    <a:lnTo>
                      <a:pt x="0" y="119"/>
                    </a:lnTo>
                    <a:lnTo>
                      <a:pt x="14" y="117"/>
                    </a:lnTo>
                    <a:lnTo>
                      <a:pt x="14" y="123"/>
                    </a:lnTo>
                    <a:lnTo>
                      <a:pt x="0" y="126"/>
                    </a:lnTo>
                    <a:lnTo>
                      <a:pt x="14" y="124"/>
                    </a:lnTo>
                    <a:lnTo>
                      <a:pt x="14" y="130"/>
                    </a:lnTo>
                    <a:lnTo>
                      <a:pt x="0" y="133"/>
                    </a:lnTo>
                    <a:lnTo>
                      <a:pt x="14" y="131"/>
                    </a:lnTo>
                    <a:lnTo>
                      <a:pt x="14" y="137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14" y="138"/>
                    </a:lnTo>
                    <a:lnTo>
                      <a:pt x="14" y="144"/>
                    </a:lnTo>
                    <a:lnTo>
                      <a:pt x="0" y="147"/>
                    </a:lnTo>
                    <a:lnTo>
                      <a:pt x="14" y="145"/>
                    </a:lnTo>
                    <a:lnTo>
                      <a:pt x="14" y="151"/>
                    </a:lnTo>
                    <a:lnTo>
                      <a:pt x="0" y="154"/>
                    </a:lnTo>
                    <a:lnTo>
                      <a:pt x="14" y="152"/>
                    </a:lnTo>
                    <a:lnTo>
                      <a:pt x="14" y="153"/>
                    </a:lnTo>
                    <a:lnTo>
                      <a:pt x="16" y="153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5" y="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75" name="Freeform 78"/>
              <p:cNvSpPr>
                <a:spLocks/>
              </p:cNvSpPr>
              <p:nvPr/>
            </p:nvSpPr>
            <p:spPr bwMode="auto">
              <a:xfrm>
                <a:off x="2506" y="3111"/>
                <a:ext cx="17" cy="154"/>
              </a:xfrm>
              <a:custGeom>
                <a:avLst/>
                <a:gdLst>
                  <a:gd name="T0" fmla="*/ 3 w 17"/>
                  <a:gd name="T1" fmla="*/ 4 h 154"/>
                  <a:gd name="T2" fmla="*/ 5 w 17"/>
                  <a:gd name="T3" fmla="*/ 2 h 154"/>
                  <a:gd name="T4" fmla="*/ 7 w 17"/>
                  <a:gd name="T5" fmla="*/ 2 h 154"/>
                  <a:gd name="T6" fmla="*/ 10 w 17"/>
                  <a:gd name="T7" fmla="*/ 3 h 154"/>
                  <a:gd name="T8" fmla="*/ 14 w 17"/>
                  <a:gd name="T9" fmla="*/ 6 h 154"/>
                  <a:gd name="T10" fmla="*/ 14 w 17"/>
                  <a:gd name="T11" fmla="*/ 153 h 154"/>
                  <a:gd name="T12" fmla="*/ 16 w 17"/>
                  <a:gd name="T13" fmla="*/ 153 h 154"/>
                  <a:gd name="T14" fmla="*/ 16 w 17"/>
                  <a:gd name="T15" fmla="*/ 5 h 154"/>
                  <a:gd name="T16" fmla="*/ 14 w 17"/>
                  <a:gd name="T17" fmla="*/ 2 h 154"/>
                  <a:gd name="T18" fmla="*/ 10 w 17"/>
                  <a:gd name="T19" fmla="*/ 0 h 154"/>
                  <a:gd name="T20" fmla="*/ 8 w 17"/>
                  <a:gd name="T21" fmla="*/ 0 h 154"/>
                  <a:gd name="T22" fmla="*/ 3 w 17"/>
                  <a:gd name="T23" fmla="*/ 0 h 154"/>
                  <a:gd name="T24" fmla="*/ 1 w 17"/>
                  <a:gd name="T25" fmla="*/ 2 h 154"/>
                  <a:gd name="T26" fmla="*/ 0 w 17"/>
                  <a:gd name="T27" fmla="*/ 5 h 154"/>
                  <a:gd name="T28" fmla="*/ 3 w 17"/>
                  <a:gd name="T29" fmla="*/ 4 h 1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54"/>
                  <a:gd name="T47" fmla="*/ 17 w 17"/>
                  <a:gd name="T48" fmla="*/ 154 h 1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54">
                    <a:moveTo>
                      <a:pt x="3" y="4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4" y="153"/>
                    </a:lnTo>
                    <a:lnTo>
                      <a:pt x="16" y="153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695376" name="Group 79"/>
          <p:cNvGrpSpPr>
            <a:grpSpLocks/>
          </p:cNvGrpSpPr>
          <p:nvPr/>
        </p:nvGrpSpPr>
        <p:grpSpPr bwMode="auto">
          <a:xfrm>
            <a:off x="5099528" y="8007838"/>
            <a:ext cx="450977" cy="419695"/>
            <a:chOff x="2839" y="3242"/>
            <a:chExt cx="176" cy="151"/>
          </a:xfrm>
        </p:grpSpPr>
        <p:sp>
          <p:nvSpPr>
            <p:cNvPr id="695377" name="Freeform 80"/>
            <p:cNvSpPr>
              <a:spLocks/>
            </p:cNvSpPr>
            <p:nvPr/>
          </p:nvSpPr>
          <p:spPr bwMode="auto">
            <a:xfrm>
              <a:off x="2839" y="3265"/>
              <a:ext cx="176" cy="128"/>
            </a:xfrm>
            <a:custGeom>
              <a:avLst/>
              <a:gdLst>
                <a:gd name="T0" fmla="*/ 175 w 176"/>
                <a:gd name="T1" fmla="*/ 2 h 128"/>
                <a:gd name="T2" fmla="*/ 172 w 176"/>
                <a:gd name="T3" fmla="*/ 5 h 128"/>
                <a:gd name="T4" fmla="*/ 167 w 176"/>
                <a:gd name="T5" fmla="*/ 9 h 128"/>
                <a:gd name="T6" fmla="*/ 159 w 176"/>
                <a:gd name="T7" fmla="*/ 12 h 128"/>
                <a:gd name="T8" fmla="*/ 149 w 176"/>
                <a:gd name="T9" fmla="*/ 15 h 128"/>
                <a:gd name="T10" fmla="*/ 138 w 176"/>
                <a:gd name="T11" fmla="*/ 17 h 128"/>
                <a:gd name="T12" fmla="*/ 125 w 176"/>
                <a:gd name="T13" fmla="*/ 19 h 128"/>
                <a:gd name="T14" fmla="*/ 110 w 176"/>
                <a:gd name="T15" fmla="*/ 20 h 128"/>
                <a:gd name="T16" fmla="*/ 95 w 176"/>
                <a:gd name="T17" fmla="*/ 21 h 128"/>
                <a:gd name="T18" fmla="*/ 80 w 176"/>
                <a:gd name="T19" fmla="*/ 21 h 128"/>
                <a:gd name="T20" fmla="*/ 65 w 176"/>
                <a:gd name="T21" fmla="*/ 20 h 128"/>
                <a:gd name="T22" fmla="*/ 51 w 176"/>
                <a:gd name="T23" fmla="*/ 19 h 128"/>
                <a:gd name="T24" fmla="*/ 37 w 176"/>
                <a:gd name="T25" fmla="*/ 17 h 128"/>
                <a:gd name="T26" fmla="*/ 26 w 176"/>
                <a:gd name="T27" fmla="*/ 15 h 128"/>
                <a:gd name="T28" fmla="*/ 16 w 176"/>
                <a:gd name="T29" fmla="*/ 12 h 128"/>
                <a:gd name="T30" fmla="*/ 8 w 176"/>
                <a:gd name="T31" fmla="*/ 9 h 128"/>
                <a:gd name="T32" fmla="*/ 3 w 176"/>
                <a:gd name="T33" fmla="*/ 5 h 128"/>
                <a:gd name="T34" fmla="*/ 0 w 176"/>
                <a:gd name="T35" fmla="*/ 2 h 128"/>
                <a:gd name="T36" fmla="*/ 0 w 176"/>
                <a:gd name="T37" fmla="*/ 105 h 128"/>
                <a:gd name="T38" fmla="*/ 1 w 176"/>
                <a:gd name="T39" fmla="*/ 108 h 128"/>
                <a:gd name="T40" fmla="*/ 3 w 176"/>
                <a:gd name="T41" fmla="*/ 112 h 128"/>
                <a:gd name="T42" fmla="*/ 9 w 176"/>
                <a:gd name="T43" fmla="*/ 115 h 128"/>
                <a:gd name="T44" fmla="*/ 16 w 176"/>
                <a:gd name="T45" fmla="*/ 118 h 128"/>
                <a:gd name="T46" fmla="*/ 26 w 176"/>
                <a:gd name="T47" fmla="*/ 121 h 128"/>
                <a:gd name="T48" fmla="*/ 38 w 176"/>
                <a:gd name="T49" fmla="*/ 123 h 128"/>
                <a:gd name="T50" fmla="*/ 51 w 176"/>
                <a:gd name="T51" fmla="*/ 125 h 128"/>
                <a:gd name="T52" fmla="*/ 65 w 176"/>
                <a:gd name="T53" fmla="*/ 127 h 128"/>
                <a:gd name="T54" fmla="*/ 80 w 176"/>
                <a:gd name="T55" fmla="*/ 127 h 128"/>
                <a:gd name="T56" fmla="*/ 95 w 176"/>
                <a:gd name="T57" fmla="*/ 127 h 128"/>
                <a:gd name="T58" fmla="*/ 110 w 176"/>
                <a:gd name="T59" fmla="*/ 127 h 128"/>
                <a:gd name="T60" fmla="*/ 125 w 176"/>
                <a:gd name="T61" fmla="*/ 125 h 128"/>
                <a:gd name="T62" fmla="*/ 138 w 176"/>
                <a:gd name="T63" fmla="*/ 123 h 128"/>
                <a:gd name="T64" fmla="*/ 150 w 176"/>
                <a:gd name="T65" fmla="*/ 121 h 128"/>
                <a:gd name="T66" fmla="*/ 159 w 176"/>
                <a:gd name="T67" fmla="*/ 118 h 128"/>
                <a:gd name="T68" fmla="*/ 167 w 176"/>
                <a:gd name="T69" fmla="*/ 115 h 128"/>
                <a:gd name="T70" fmla="*/ 172 w 176"/>
                <a:gd name="T71" fmla="*/ 112 h 128"/>
                <a:gd name="T72" fmla="*/ 175 w 176"/>
                <a:gd name="T73" fmla="*/ 108 h 128"/>
                <a:gd name="T74" fmla="*/ 175 w 176"/>
                <a:gd name="T75" fmla="*/ 103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6"/>
                <a:gd name="T115" fmla="*/ 0 h 128"/>
                <a:gd name="T116" fmla="*/ 176 w 176"/>
                <a:gd name="T117" fmla="*/ 128 h 1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6" h="128">
                  <a:moveTo>
                    <a:pt x="175" y="0"/>
                  </a:moveTo>
                  <a:lnTo>
                    <a:pt x="175" y="2"/>
                  </a:lnTo>
                  <a:lnTo>
                    <a:pt x="174" y="4"/>
                  </a:lnTo>
                  <a:lnTo>
                    <a:pt x="172" y="5"/>
                  </a:lnTo>
                  <a:lnTo>
                    <a:pt x="170" y="7"/>
                  </a:lnTo>
                  <a:lnTo>
                    <a:pt x="167" y="9"/>
                  </a:lnTo>
                  <a:lnTo>
                    <a:pt x="163" y="11"/>
                  </a:lnTo>
                  <a:lnTo>
                    <a:pt x="159" y="12"/>
                  </a:lnTo>
                  <a:lnTo>
                    <a:pt x="154" y="13"/>
                  </a:lnTo>
                  <a:lnTo>
                    <a:pt x="149" y="15"/>
                  </a:lnTo>
                  <a:lnTo>
                    <a:pt x="144" y="16"/>
                  </a:lnTo>
                  <a:lnTo>
                    <a:pt x="138" y="17"/>
                  </a:lnTo>
                  <a:lnTo>
                    <a:pt x="131" y="18"/>
                  </a:lnTo>
                  <a:lnTo>
                    <a:pt x="125" y="19"/>
                  </a:lnTo>
                  <a:lnTo>
                    <a:pt x="117" y="19"/>
                  </a:lnTo>
                  <a:lnTo>
                    <a:pt x="110" y="20"/>
                  </a:lnTo>
                  <a:lnTo>
                    <a:pt x="103" y="20"/>
                  </a:lnTo>
                  <a:lnTo>
                    <a:pt x="95" y="21"/>
                  </a:lnTo>
                  <a:lnTo>
                    <a:pt x="88" y="21"/>
                  </a:lnTo>
                  <a:lnTo>
                    <a:pt x="80" y="21"/>
                  </a:lnTo>
                  <a:lnTo>
                    <a:pt x="72" y="20"/>
                  </a:lnTo>
                  <a:lnTo>
                    <a:pt x="65" y="20"/>
                  </a:lnTo>
                  <a:lnTo>
                    <a:pt x="58" y="19"/>
                  </a:lnTo>
                  <a:lnTo>
                    <a:pt x="51" y="19"/>
                  </a:lnTo>
                  <a:lnTo>
                    <a:pt x="44" y="18"/>
                  </a:lnTo>
                  <a:lnTo>
                    <a:pt x="37" y="17"/>
                  </a:lnTo>
                  <a:lnTo>
                    <a:pt x="31" y="16"/>
                  </a:lnTo>
                  <a:lnTo>
                    <a:pt x="26" y="15"/>
                  </a:lnTo>
                  <a:lnTo>
                    <a:pt x="21" y="13"/>
                  </a:lnTo>
                  <a:lnTo>
                    <a:pt x="16" y="12"/>
                  </a:lnTo>
                  <a:lnTo>
                    <a:pt x="12" y="11"/>
                  </a:lnTo>
                  <a:lnTo>
                    <a:pt x="8" y="9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10"/>
                  </a:lnTo>
                  <a:lnTo>
                    <a:pt x="3" y="112"/>
                  </a:lnTo>
                  <a:lnTo>
                    <a:pt x="6" y="113"/>
                  </a:lnTo>
                  <a:lnTo>
                    <a:pt x="9" y="115"/>
                  </a:lnTo>
                  <a:lnTo>
                    <a:pt x="12" y="117"/>
                  </a:lnTo>
                  <a:lnTo>
                    <a:pt x="16" y="118"/>
                  </a:lnTo>
                  <a:lnTo>
                    <a:pt x="21" y="119"/>
                  </a:lnTo>
                  <a:lnTo>
                    <a:pt x="26" y="121"/>
                  </a:lnTo>
                  <a:lnTo>
                    <a:pt x="32" y="122"/>
                  </a:lnTo>
                  <a:lnTo>
                    <a:pt x="38" y="123"/>
                  </a:lnTo>
                  <a:lnTo>
                    <a:pt x="44" y="124"/>
                  </a:lnTo>
                  <a:lnTo>
                    <a:pt x="51" y="125"/>
                  </a:lnTo>
                  <a:lnTo>
                    <a:pt x="58" y="126"/>
                  </a:lnTo>
                  <a:lnTo>
                    <a:pt x="65" y="127"/>
                  </a:lnTo>
                  <a:lnTo>
                    <a:pt x="73" y="127"/>
                  </a:lnTo>
                  <a:lnTo>
                    <a:pt x="80" y="127"/>
                  </a:lnTo>
                  <a:lnTo>
                    <a:pt x="88" y="127"/>
                  </a:lnTo>
                  <a:lnTo>
                    <a:pt x="95" y="127"/>
                  </a:lnTo>
                  <a:lnTo>
                    <a:pt x="103" y="127"/>
                  </a:lnTo>
                  <a:lnTo>
                    <a:pt x="110" y="127"/>
                  </a:lnTo>
                  <a:lnTo>
                    <a:pt x="118" y="126"/>
                  </a:lnTo>
                  <a:lnTo>
                    <a:pt x="125" y="125"/>
                  </a:lnTo>
                  <a:lnTo>
                    <a:pt x="132" y="124"/>
                  </a:lnTo>
                  <a:lnTo>
                    <a:pt x="138" y="123"/>
                  </a:lnTo>
                  <a:lnTo>
                    <a:pt x="144" y="122"/>
                  </a:lnTo>
                  <a:lnTo>
                    <a:pt x="150" y="121"/>
                  </a:lnTo>
                  <a:lnTo>
                    <a:pt x="155" y="119"/>
                  </a:lnTo>
                  <a:lnTo>
                    <a:pt x="159" y="118"/>
                  </a:lnTo>
                  <a:lnTo>
                    <a:pt x="164" y="117"/>
                  </a:lnTo>
                  <a:lnTo>
                    <a:pt x="167" y="115"/>
                  </a:lnTo>
                  <a:lnTo>
                    <a:pt x="170" y="113"/>
                  </a:lnTo>
                  <a:lnTo>
                    <a:pt x="172" y="112"/>
                  </a:lnTo>
                  <a:lnTo>
                    <a:pt x="174" y="110"/>
                  </a:lnTo>
                  <a:lnTo>
                    <a:pt x="175" y="108"/>
                  </a:lnTo>
                  <a:lnTo>
                    <a:pt x="175" y="105"/>
                  </a:lnTo>
                  <a:lnTo>
                    <a:pt x="175" y="103"/>
                  </a:lnTo>
                  <a:lnTo>
                    <a:pt x="175" y="0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378" name="Freeform 81"/>
            <p:cNvSpPr>
              <a:spLocks/>
            </p:cNvSpPr>
            <p:nvPr/>
          </p:nvSpPr>
          <p:spPr bwMode="auto">
            <a:xfrm>
              <a:off x="2841" y="3242"/>
              <a:ext cx="174" cy="45"/>
            </a:xfrm>
            <a:custGeom>
              <a:avLst/>
              <a:gdLst>
                <a:gd name="T0" fmla="*/ 72 w 174"/>
                <a:gd name="T1" fmla="*/ 0 h 45"/>
                <a:gd name="T2" fmla="*/ 87 w 174"/>
                <a:gd name="T3" fmla="*/ 0 h 45"/>
                <a:gd name="T4" fmla="*/ 102 w 174"/>
                <a:gd name="T5" fmla="*/ 0 h 45"/>
                <a:gd name="T6" fmla="*/ 116 w 174"/>
                <a:gd name="T7" fmla="*/ 2 h 45"/>
                <a:gd name="T8" fmla="*/ 130 w 174"/>
                <a:gd name="T9" fmla="*/ 3 h 45"/>
                <a:gd name="T10" fmla="*/ 142 w 174"/>
                <a:gd name="T11" fmla="*/ 5 h 45"/>
                <a:gd name="T12" fmla="*/ 153 w 174"/>
                <a:gd name="T13" fmla="*/ 8 h 45"/>
                <a:gd name="T14" fmla="*/ 162 w 174"/>
                <a:gd name="T15" fmla="*/ 11 h 45"/>
                <a:gd name="T16" fmla="*/ 168 w 174"/>
                <a:gd name="T17" fmla="*/ 14 h 45"/>
                <a:gd name="T18" fmla="*/ 172 w 174"/>
                <a:gd name="T19" fmla="*/ 18 h 45"/>
                <a:gd name="T20" fmla="*/ 173 w 174"/>
                <a:gd name="T21" fmla="*/ 22 h 45"/>
                <a:gd name="T22" fmla="*/ 173 w 174"/>
                <a:gd name="T23" fmla="*/ 24 h 45"/>
                <a:gd name="T24" fmla="*/ 170 w 174"/>
                <a:gd name="T25" fmla="*/ 28 h 45"/>
                <a:gd name="T26" fmla="*/ 165 w 174"/>
                <a:gd name="T27" fmla="*/ 32 h 45"/>
                <a:gd name="T28" fmla="*/ 157 w 174"/>
                <a:gd name="T29" fmla="*/ 35 h 45"/>
                <a:gd name="T30" fmla="*/ 147 w 174"/>
                <a:gd name="T31" fmla="*/ 38 h 45"/>
                <a:gd name="T32" fmla="*/ 136 w 174"/>
                <a:gd name="T33" fmla="*/ 40 h 45"/>
                <a:gd name="T34" fmla="*/ 123 w 174"/>
                <a:gd name="T35" fmla="*/ 42 h 45"/>
                <a:gd name="T36" fmla="*/ 109 w 174"/>
                <a:gd name="T37" fmla="*/ 43 h 45"/>
                <a:gd name="T38" fmla="*/ 94 w 174"/>
                <a:gd name="T39" fmla="*/ 44 h 45"/>
                <a:gd name="T40" fmla="*/ 79 w 174"/>
                <a:gd name="T41" fmla="*/ 44 h 45"/>
                <a:gd name="T42" fmla="*/ 64 w 174"/>
                <a:gd name="T43" fmla="*/ 43 h 45"/>
                <a:gd name="T44" fmla="*/ 50 w 174"/>
                <a:gd name="T45" fmla="*/ 42 h 45"/>
                <a:gd name="T46" fmla="*/ 37 w 174"/>
                <a:gd name="T47" fmla="*/ 40 h 45"/>
                <a:gd name="T48" fmla="*/ 25 w 174"/>
                <a:gd name="T49" fmla="*/ 38 h 45"/>
                <a:gd name="T50" fmla="*/ 16 w 174"/>
                <a:gd name="T51" fmla="*/ 35 h 45"/>
                <a:gd name="T52" fmla="*/ 8 w 174"/>
                <a:gd name="T53" fmla="*/ 32 h 45"/>
                <a:gd name="T54" fmla="*/ 3 w 174"/>
                <a:gd name="T55" fmla="*/ 28 h 45"/>
                <a:gd name="T56" fmla="*/ 0 w 174"/>
                <a:gd name="T57" fmla="*/ 24 h 45"/>
                <a:gd name="T58" fmla="*/ 1 w 174"/>
                <a:gd name="T59" fmla="*/ 20 h 45"/>
                <a:gd name="T60" fmla="*/ 3 w 174"/>
                <a:gd name="T61" fmla="*/ 16 h 45"/>
                <a:gd name="T62" fmla="*/ 8 w 174"/>
                <a:gd name="T63" fmla="*/ 12 h 45"/>
                <a:gd name="T64" fmla="*/ 12 w 174"/>
                <a:gd name="T65" fmla="*/ 11 h 45"/>
                <a:gd name="T66" fmla="*/ 21 w 174"/>
                <a:gd name="T67" fmla="*/ 8 h 45"/>
                <a:gd name="T68" fmla="*/ 26 w 174"/>
                <a:gd name="T69" fmla="*/ 7 h 45"/>
                <a:gd name="T70" fmla="*/ 37 w 174"/>
                <a:gd name="T71" fmla="*/ 4 h 45"/>
                <a:gd name="T72" fmla="*/ 50 w 174"/>
                <a:gd name="T73" fmla="*/ 2 h 45"/>
                <a:gd name="T74" fmla="*/ 57 w 174"/>
                <a:gd name="T75" fmla="*/ 2 h 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4"/>
                <a:gd name="T115" fmla="*/ 0 h 45"/>
                <a:gd name="T116" fmla="*/ 174 w 174"/>
                <a:gd name="T117" fmla="*/ 45 h 4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4" h="45">
                  <a:moveTo>
                    <a:pt x="65" y="1"/>
                  </a:moveTo>
                  <a:lnTo>
                    <a:pt x="72" y="0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9" y="1"/>
                  </a:lnTo>
                  <a:lnTo>
                    <a:pt x="116" y="2"/>
                  </a:lnTo>
                  <a:lnTo>
                    <a:pt x="123" y="2"/>
                  </a:lnTo>
                  <a:lnTo>
                    <a:pt x="130" y="3"/>
                  </a:lnTo>
                  <a:lnTo>
                    <a:pt x="136" y="4"/>
                  </a:lnTo>
                  <a:lnTo>
                    <a:pt x="142" y="5"/>
                  </a:lnTo>
                  <a:lnTo>
                    <a:pt x="148" y="7"/>
                  </a:lnTo>
                  <a:lnTo>
                    <a:pt x="153" y="8"/>
                  </a:lnTo>
                  <a:lnTo>
                    <a:pt x="157" y="10"/>
                  </a:lnTo>
                  <a:lnTo>
                    <a:pt x="162" y="11"/>
                  </a:lnTo>
                  <a:lnTo>
                    <a:pt x="165" y="12"/>
                  </a:lnTo>
                  <a:lnTo>
                    <a:pt x="168" y="14"/>
                  </a:lnTo>
                  <a:lnTo>
                    <a:pt x="170" y="16"/>
                  </a:lnTo>
                  <a:lnTo>
                    <a:pt x="172" y="18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73" y="23"/>
                  </a:lnTo>
                  <a:lnTo>
                    <a:pt x="173" y="24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30"/>
                  </a:lnTo>
                  <a:lnTo>
                    <a:pt x="165" y="32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3" y="36"/>
                  </a:lnTo>
                  <a:lnTo>
                    <a:pt x="147" y="38"/>
                  </a:lnTo>
                  <a:lnTo>
                    <a:pt x="142" y="39"/>
                  </a:lnTo>
                  <a:lnTo>
                    <a:pt x="136" y="40"/>
                  </a:lnTo>
                  <a:lnTo>
                    <a:pt x="130" y="41"/>
                  </a:lnTo>
                  <a:lnTo>
                    <a:pt x="123" y="42"/>
                  </a:lnTo>
                  <a:lnTo>
                    <a:pt x="116" y="43"/>
                  </a:lnTo>
                  <a:lnTo>
                    <a:pt x="109" y="43"/>
                  </a:lnTo>
                  <a:lnTo>
                    <a:pt x="102" y="44"/>
                  </a:lnTo>
                  <a:lnTo>
                    <a:pt x="94" y="44"/>
                  </a:lnTo>
                  <a:lnTo>
                    <a:pt x="87" y="44"/>
                  </a:lnTo>
                  <a:lnTo>
                    <a:pt x="79" y="44"/>
                  </a:lnTo>
                  <a:lnTo>
                    <a:pt x="71" y="44"/>
                  </a:lnTo>
                  <a:lnTo>
                    <a:pt x="64" y="43"/>
                  </a:lnTo>
                  <a:lnTo>
                    <a:pt x="57" y="43"/>
                  </a:lnTo>
                  <a:lnTo>
                    <a:pt x="50" y="42"/>
                  </a:lnTo>
                  <a:lnTo>
                    <a:pt x="43" y="41"/>
                  </a:lnTo>
                  <a:lnTo>
                    <a:pt x="37" y="40"/>
                  </a:lnTo>
                  <a:lnTo>
                    <a:pt x="31" y="39"/>
                  </a:lnTo>
                  <a:lnTo>
                    <a:pt x="25" y="38"/>
                  </a:lnTo>
                  <a:lnTo>
                    <a:pt x="20" y="36"/>
                  </a:lnTo>
                  <a:lnTo>
                    <a:pt x="16" y="35"/>
                  </a:lnTo>
                  <a:lnTo>
                    <a:pt x="12" y="33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2" y="18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6" y="10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6" y="7"/>
                  </a:lnTo>
                  <a:lnTo>
                    <a:pt x="31" y="5"/>
                  </a:lnTo>
                  <a:lnTo>
                    <a:pt x="37" y="4"/>
                  </a:lnTo>
                  <a:lnTo>
                    <a:pt x="43" y="3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7" y="2"/>
                  </a:lnTo>
                  <a:lnTo>
                    <a:pt x="65" y="1"/>
                  </a:lnTo>
                </a:path>
              </a:pathLst>
            </a:custGeom>
            <a:solidFill>
              <a:srgbClr val="008000"/>
            </a:solidFill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695379" name="Group 82"/>
            <p:cNvGrpSpPr>
              <a:grpSpLocks/>
            </p:cNvGrpSpPr>
            <p:nvPr/>
          </p:nvGrpSpPr>
          <p:grpSpPr bwMode="auto">
            <a:xfrm>
              <a:off x="2990" y="3269"/>
              <a:ext cx="23" cy="109"/>
              <a:chOff x="2990" y="3269"/>
              <a:chExt cx="23" cy="109"/>
            </a:xfrm>
          </p:grpSpPr>
          <p:sp>
            <p:nvSpPr>
              <p:cNvPr id="695380" name="Freeform 83"/>
              <p:cNvSpPr>
                <a:spLocks/>
              </p:cNvSpPr>
              <p:nvPr/>
            </p:nvSpPr>
            <p:spPr bwMode="auto">
              <a:xfrm>
                <a:off x="2996" y="3269"/>
                <a:ext cx="17" cy="107"/>
              </a:xfrm>
              <a:custGeom>
                <a:avLst/>
                <a:gdLst>
                  <a:gd name="T0" fmla="*/ 8 w 17"/>
                  <a:gd name="T1" fmla="*/ 2 h 107"/>
                  <a:gd name="T2" fmla="*/ 12 w 17"/>
                  <a:gd name="T3" fmla="*/ 1 h 107"/>
                  <a:gd name="T4" fmla="*/ 14 w 17"/>
                  <a:gd name="T5" fmla="*/ 4 h 107"/>
                  <a:gd name="T6" fmla="*/ 0 w 17"/>
                  <a:gd name="T7" fmla="*/ 7 h 107"/>
                  <a:gd name="T8" fmla="*/ 14 w 17"/>
                  <a:gd name="T9" fmla="*/ 9 h 107"/>
                  <a:gd name="T10" fmla="*/ 14 w 17"/>
                  <a:gd name="T11" fmla="*/ 10 h 107"/>
                  <a:gd name="T12" fmla="*/ 0 w 17"/>
                  <a:gd name="T13" fmla="*/ 16 h 107"/>
                  <a:gd name="T14" fmla="*/ 14 w 17"/>
                  <a:gd name="T15" fmla="*/ 15 h 107"/>
                  <a:gd name="T16" fmla="*/ 0 w 17"/>
                  <a:gd name="T17" fmla="*/ 21 h 107"/>
                  <a:gd name="T18" fmla="*/ 14 w 17"/>
                  <a:gd name="T19" fmla="*/ 24 h 107"/>
                  <a:gd name="T20" fmla="*/ 0 w 17"/>
                  <a:gd name="T21" fmla="*/ 26 h 107"/>
                  <a:gd name="T22" fmla="*/ 14 w 17"/>
                  <a:gd name="T23" fmla="*/ 28 h 107"/>
                  <a:gd name="T24" fmla="*/ 0 w 17"/>
                  <a:gd name="T25" fmla="*/ 31 h 107"/>
                  <a:gd name="T26" fmla="*/ 14 w 17"/>
                  <a:gd name="T27" fmla="*/ 33 h 107"/>
                  <a:gd name="T28" fmla="*/ 0 w 17"/>
                  <a:gd name="T29" fmla="*/ 35 h 107"/>
                  <a:gd name="T30" fmla="*/ 14 w 17"/>
                  <a:gd name="T31" fmla="*/ 38 h 107"/>
                  <a:gd name="T32" fmla="*/ 0 w 17"/>
                  <a:gd name="T33" fmla="*/ 40 h 107"/>
                  <a:gd name="T34" fmla="*/ 14 w 17"/>
                  <a:gd name="T35" fmla="*/ 42 h 107"/>
                  <a:gd name="T36" fmla="*/ 14 w 17"/>
                  <a:gd name="T37" fmla="*/ 42 h 107"/>
                  <a:gd name="T38" fmla="*/ 0 w 17"/>
                  <a:gd name="T39" fmla="*/ 48 h 107"/>
                  <a:gd name="T40" fmla="*/ 14 w 17"/>
                  <a:gd name="T41" fmla="*/ 47 h 107"/>
                  <a:gd name="T42" fmla="*/ 0 w 17"/>
                  <a:gd name="T43" fmla="*/ 53 h 107"/>
                  <a:gd name="T44" fmla="*/ 14 w 17"/>
                  <a:gd name="T45" fmla="*/ 56 h 107"/>
                  <a:gd name="T46" fmla="*/ 14 w 17"/>
                  <a:gd name="T47" fmla="*/ 57 h 107"/>
                  <a:gd name="T48" fmla="*/ 0 w 17"/>
                  <a:gd name="T49" fmla="*/ 63 h 107"/>
                  <a:gd name="T50" fmla="*/ 14 w 17"/>
                  <a:gd name="T51" fmla="*/ 66 h 107"/>
                  <a:gd name="T52" fmla="*/ 0 w 17"/>
                  <a:gd name="T53" fmla="*/ 68 h 107"/>
                  <a:gd name="T54" fmla="*/ 14 w 17"/>
                  <a:gd name="T55" fmla="*/ 70 h 107"/>
                  <a:gd name="T56" fmla="*/ 14 w 17"/>
                  <a:gd name="T57" fmla="*/ 71 h 107"/>
                  <a:gd name="T58" fmla="*/ 0 w 17"/>
                  <a:gd name="T59" fmla="*/ 77 h 107"/>
                  <a:gd name="T60" fmla="*/ 14 w 17"/>
                  <a:gd name="T61" fmla="*/ 80 h 107"/>
                  <a:gd name="T62" fmla="*/ 14 w 17"/>
                  <a:gd name="T63" fmla="*/ 81 h 107"/>
                  <a:gd name="T64" fmla="*/ 0 w 17"/>
                  <a:gd name="T65" fmla="*/ 86 h 107"/>
                  <a:gd name="T66" fmla="*/ 14 w 17"/>
                  <a:gd name="T67" fmla="*/ 85 h 107"/>
                  <a:gd name="T68" fmla="*/ 0 w 17"/>
                  <a:gd name="T69" fmla="*/ 91 h 107"/>
                  <a:gd name="T70" fmla="*/ 14 w 17"/>
                  <a:gd name="T71" fmla="*/ 90 h 107"/>
                  <a:gd name="T72" fmla="*/ 0 w 17"/>
                  <a:gd name="T73" fmla="*/ 96 h 107"/>
                  <a:gd name="T74" fmla="*/ 14 w 17"/>
                  <a:gd name="T75" fmla="*/ 95 h 107"/>
                  <a:gd name="T76" fmla="*/ 0 w 17"/>
                  <a:gd name="T77" fmla="*/ 101 h 107"/>
                  <a:gd name="T78" fmla="*/ 14 w 17"/>
                  <a:gd name="T79" fmla="*/ 104 h 107"/>
                  <a:gd name="T80" fmla="*/ 14 w 17"/>
                  <a:gd name="T81" fmla="*/ 104 h 107"/>
                  <a:gd name="T82" fmla="*/ 16 w 17"/>
                  <a:gd name="T83" fmla="*/ 105 h 107"/>
                  <a:gd name="T84" fmla="*/ 14 w 17"/>
                  <a:gd name="T85" fmla="*/ 1 h 107"/>
                  <a:gd name="T86" fmla="*/ 10 w 17"/>
                  <a:gd name="T87" fmla="*/ 0 h 107"/>
                  <a:gd name="T88" fmla="*/ 4 w 17"/>
                  <a:gd name="T89" fmla="*/ 1 h 107"/>
                  <a:gd name="T90" fmla="*/ 4 w 17"/>
                  <a:gd name="T91" fmla="*/ 4 h 1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07"/>
                  <a:gd name="T140" fmla="*/ 17 w 17"/>
                  <a:gd name="T141" fmla="*/ 107 h 10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07">
                    <a:moveTo>
                      <a:pt x="6" y="3"/>
                    </a:moveTo>
                    <a:lnTo>
                      <a:pt x="8" y="2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14" y="9"/>
                    </a:lnTo>
                    <a:lnTo>
                      <a:pt x="0" y="11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4" y="15"/>
                    </a:lnTo>
                    <a:lnTo>
                      <a:pt x="14" y="19"/>
                    </a:lnTo>
                    <a:lnTo>
                      <a:pt x="0" y="21"/>
                    </a:lnTo>
                    <a:lnTo>
                      <a:pt x="14" y="20"/>
                    </a:lnTo>
                    <a:lnTo>
                      <a:pt x="14" y="24"/>
                    </a:lnTo>
                    <a:lnTo>
                      <a:pt x="0" y="25"/>
                    </a:lnTo>
                    <a:lnTo>
                      <a:pt x="0" y="26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14" y="29"/>
                    </a:lnTo>
                    <a:lnTo>
                      <a:pt x="14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14" y="33"/>
                    </a:lnTo>
                    <a:lnTo>
                      <a:pt x="14" y="38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0" y="44"/>
                    </a:lnTo>
                    <a:lnTo>
                      <a:pt x="14" y="42"/>
                    </a:lnTo>
                    <a:lnTo>
                      <a:pt x="14" y="47"/>
                    </a:lnTo>
                    <a:lnTo>
                      <a:pt x="0" y="48"/>
                    </a:lnTo>
                    <a:lnTo>
                      <a:pt x="0" y="49"/>
                    </a:lnTo>
                    <a:lnTo>
                      <a:pt x="14" y="47"/>
                    </a:lnTo>
                    <a:lnTo>
                      <a:pt x="14" y="52"/>
                    </a:lnTo>
                    <a:lnTo>
                      <a:pt x="0" y="53"/>
                    </a:lnTo>
                    <a:lnTo>
                      <a:pt x="14" y="52"/>
                    </a:lnTo>
                    <a:lnTo>
                      <a:pt x="14" y="56"/>
                    </a:lnTo>
                    <a:lnTo>
                      <a:pt x="0" y="58"/>
                    </a:lnTo>
                    <a:lnTo>
                      <a:pt x="14" y="57"/>
                    </a:lnTo>
                    <a:lnTo>
                      <a:pt x="14" y="61"/>
                    </a:lnTo>
                    <a:lnTo>
                      <a:pt x="0" y="63"/>
                    </a:lnTo>
                    <a:lnTo>
                      <a:pt x="14" y="61"/>
                    </a:lnTo>
                    <a:lnTo>
                      <a:pt x="14" y="66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0" y="72"/>
                    </a:lnTo>
                    <a:lnTo>
                      <a:pt x="14" y="71"/>
                    </a:lnTo>
                    <a:lnTo>
                      <a:pt x="14" y="75"/>
                    </a:lnTo>
                    <a:lnTo>
                      <a:pt x="0" y="77"/>
                    </a:lnTo>
                    <a:lnTo>
                      <a:pt x="14" y="76"/>
                    </a:lnTo>
                    <a:lnTo>
                      <a:pt x="14" y="80"/>
                    </a:lnTo>
                    <a:lnTo>
                      <a:pt x="0" y="82"/>
                    </a:lnTo>
                    <a:lnTo>
                      <a:pt x="14" y="81"/>
                    </a:lnTo>
                    <a:lnTo>
                      <a:pt x="14" y="85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4" y="85"/>
                    </a:lnTo>
                    <a:lnTo>
                      <a:pt x="14" y="89"/>
                    </a:lnTo>
                    <a:lnTo>
                      <a:pt x="0" y="91"/>
                    </a:lnTo>
                    <a:lnTo>
                      <a:pt x="0" y="92"/>
                    </a:lnTo>
                    <a:lnTo>
                      <a:pt x="14" y="90"/>
                    </a:lnTo>
                    <a:lnTo>
                      <a:pt x="14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4" y="95"/>
                    </a:lnTo>
                    <a:lnTo>
                      <a:pt x="14" y="99"/>
                    </a:lnTo>
                    <a:lnTo>
                      <a:pt x="0" y="101"/>
                    </a:lnTo>
                    <a:lnTo>
                      <a:pt x="14" y="100"/>
                    </a:lnTo>
                    <a:lnTo>
                      <a:pt x="14" y="104"/>
                    </a:lnTo>
                    <a:lnTo>
                      <a:pt x="0" y="106"/>
                    </a:lnTo>
                    <a:lnTo>
                      <a:pt x="14" y="104"/>
                    </a:lnTo>
                    <a:lnTo>
                      <a:pt x="14" y="105"/>
                    </a:lnTo>
                    <a:lnTo>
                      <a:pt x="16" y="105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3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381" name="Freeform 84"/>
              <p:cNvSpPr>
                <a:spLocks/>
              </p:cNvSpPr>
              <p:nvPr/>
            </p:nvSpPr>
            <p:spPr bwMode="auto">
              <a:xfrm>
                <a:off x="2990" y="3272"/>
                <a:ext cx="17" cy="106"/>
              </a:xfrm>
              <a:custGeom>
                <a:avLst/>
                <a:gdLst>
                  <a:gd name="T0" fmla="*/ 2 w 17"/>
                  <a:gd name="T1" fmla="*/ 3 h 106"/>
                  <a:gd name="T2" fmla="*/ 5 w 17"/>
                  <a:gd name="T3" fmla="*/ 2 h 106"/>
                  <a:gd name="T4" fmla="*/ 8 w 17"/>
                  <a:gd name="T5" fmla="*/ 1 h 106"/>
                  <a:gd name="T6" fmla="*/ 10 w 17"/>
                  <a:gd name="T7" fmla="*/ 2 h 106"/>
                  <a:gd name="T8" fmla="*/ 13 w 17"/>
                  <a:gd name="T9" fmla="*/ 4 h 106"/>
                  <a:gd name="T10" fmla="*/ 13 w 17"/>
                  <a:gd name="T11" fmla="*/ 105 h 106"/>
                  <a:gd name="T12" fmla="*/ 16 w 17"/>
                  <a:gd name="T13" fmla="*/ 105 h 106"/>
                  <a:gd name="T14" fmla="*/ 16 w 17"/>
                  <a:gd name="T15" fmla="*/ 3 h 106"/>
                  <a:gd name="T16" fmla="*/ 13 w 17"/>
                  <a:gd name="T17" fmla="*/ 1 h 106"/>
                  <a:gd name="T18" fmla="*/ 10 w 17"/>
                  <a:gd name="T19" fmla="*/ 0 h 106"/>
                  <a:gd name="T20" fmla="*/ 8 w 17"/>
                  <a:gd name="T21" fmla="*/ 0 h 106"/>
                  <a:gd name="T22" fmla="*/ 5 w 17"/>
                  <a:gd name="T23" fmla="*/ 0 h 106"/>
                  <a:gd name="T24" fmla="*/ 2 w 17"/>
                  <a:gd name="T25" fmla="*/ 1 h 106"/>
                  <a:gd name="T26" fmla="*/ 0 w 17"/>
                  <a:gd name="T27" fmla="*/ 3 h 106"/>
                  <a:gd name="T28" fmla="*/ 2 w 17"/>
                  <a:gd name="T29" fmla="*/ 3 h 10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06"/>
                  <a:gd name="T47" fmla="*/ 17 w 17"/>
                  <a:gd name="T48" fmla="*/ 106 h 10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06">
                    <a:moveTo>
                      <a:pt x="2" y="3"/>
                    </a:moveTo>
                    <a:lnTo>
                      <a:pt x="5" y="2"/>
                    </a:lnTo>
                    <a:lnTo>
                      <a:pt x="8" y="1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3" y="105"/>
                    </a:lnTo>
                    <a:lnTo>
                      <a:pt x="16" y="105"/>
                    </a:lnTo>
                    <a:lnTo>
                      <a:pt x="16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695382" name="Group 85"/>
          <p:cNvGrpSpPr>
            <a:grpSpLocks/>
          </p:cNvGrpSpPr>
          <p:nvPr/>
        </p:nvGrpSpPr>
        <p:grpSpPr bwMode="auto">
          <a:xfrm>
            <a:off x="1204970" y="1094606"/>
            <a:ext cx="5036338" cy="2924830"/>
            <a:chOff x="239" y="527"/>
            <a:chExt cx="1932" cy="1122"/>
          </a:xfrm>
        </p:grpSpPr>
        <p:sp>
          <p:nvSpPr>
            <p:cNvPr id="145494" name="Freeform 86"/>
            <p:cNvSpPr>
              <a:spLocks/>
            </p:cNvSpPr>
            <p:nvPr/>
          </p:nvSpPr>
          <p:spPr bwMode="auto">
            <a:xfrm>
              <a:off x="320" y="905"/>
              <a:ext cx="1851" cy="7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47" y="0"/>
                </a:cxn>
                <a:cxn ang="0">
                  <a:pos x="1883" y="701"/>
                </a:cxn>
                <a:cxn ang="0">
                  <a:pos x="736" y="701"/>
                </a:cxn>
                <a:cxn ang="0">
                  <a:pos x="0" y="0"/>
                </a:cxn>
              </a:cxnLst>
              <a:rect l="0" t="0" r="r" b="b"/>
              <a:pathLst>
                <a:path w="1884" h="702">
                  <a:moveTo>
                    <a:pt x="0" y="0"/>
                  </a:moveTo>
                  <a:lnTo>
                    <a:pt x="1147" y="0"/>
                  </a:lnTo>
                  <a:lnTo>
                    <a:pt x="1883" y="701"/>
                  </a:lnTo>
                  <a:lnTo>
                    <a:pt x="736" y="701"/>
                  </a:lnTo>
                  <a:lnTo>
                    <a:pt x="0" y="0"/>
                  </a:lnTo>
                </a:path>
              </a:pathLst>
            </a:custGeom>
            <a:solidFill>
              <a:srgbClr val="0E91BD">
                <a:alpha val="20000"/>
              </a:srgb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eaLnBrk="0" hangingPunct="0">
                <a:defRPr/>
              </a:pPr>
              <a:endParaRPr lang="en-US" sz="2956" dirty="0">
                <a:latin typeface="Arial" charset="0"/>
              </a:endParaRPr>
            </a:p>
          </p:txBody>
        </p:sp>
        <p:grpSp>
          <p:nvGrpSpPr>
            <p:cNvPr id="695384" name="Group 87"/>
            <p:cNvGrpSpPr>
              <a:grpSpLocks/>
            </p:cNvGrpSpPr>
            <p:nvPr/>
          </p:nvGrpSpPr>
          <p:grpSpPr bwMode="auto">
            <a:xfrm>
              <a:off x="239" y="527"/>
              <a:ext cx="1500" cy="635"/>
              <a:chOff x="239" y="527"/>
              <a:chExt cx="1500" cy="635"/>
            </a:xfrm>
          </p:grpSpPr>
          <p:sp>
            <p:nvSpPr>
              <p:cNvPr id="695386" name="Rectangle 89"/>
              <p:cNvSpPr>
                <a:spLocks noChangeArrowheads="1"/>
              </p:cNvSpPr>
              <p:nvPr/>
            </p:nvSpPr>
            <p:spPr bwMode="auto">
              <a:xfrm>
                <a:off x="239" y="632"/>
                <a:ext cx="5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8588" tIns="72990" rIns="148588" bIns="72990">
                <a:spAutoFit/>
              </a:bodyPr>
              <a:lstStyle>
                <a:lvl1pPr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642" b="1" dirty="0">
                    <a:solidFill>
                      <a:schemeClr val="bg1">
                        <a:lumMod val="50000"/>
                      </a:schemeClr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NAPHTHA HDT</a:t>
                </a:r>
              </a:p>
            </p:txBody>
          </p:sp>
          <p:grpSp>
            <p:nvGrpSpPr>
              <p:cNvPr id="695406" name="Group 109"/>
              <p:cNvGrpSpPr>
                <a:grpSpLocks/>
              </p:cNvGrpSpPr>
              <p:nvPr/>
            </p:nvGrpSpPr>
            <p:grpSpPr bwMode="auto">
              <a:xfrm>
                <a:off x="571" y="941"/>
                <a:ext cx="162" cy="193"/>
                <a:chOff x="910" y="1535"/>
                <a:chExt cx="166" cy="182"/>
              </a:xfrm>
            </p:grpSpPr>
            <p:sp>
              <p:nvSpPr>
                <p:cNvPr id="695407" name="Freeform 110"/>
                <p:cNvSpPr>
                  <a:spLocks/>
                </p:cNvSpPr>
                <p:nvPr/>
              </p:nvSpPr>
              <p:spPr bwMode="auto">
                <a:xfrm>
                  <a:off x="910" y="1626"/>
                  <a:ext cx="39" cy="91"/>
                </a:xfrm>
                <a:custGeom>
                  <a:avLst/>
                  <a:gdLst>
                    <a:gd name="T0" fmla="*/ 0 w 39"/>
                    <a:gd name="T1" fmla="*/ 0 h 91"/>
                    <a:gd name="T2" fmla="*/ 1 w 39"/>
                    <a:gd name="T3" fmla="*/ 69 h 91"/>
                    <a:gd name="T4" fmla="*/ 38 w 39"/>
                    <a:gd name="T5" fmla="*/ 90 h 91"/>
                    <a:gd name="T6" fmla="*/ 38 w 39"/>
                    <a:gd name="T7" fmla="*/ 27 h 91"/>
                    <a:gd name="T8" fmla="*/ 0 w 39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91"/>
                    <a:gd name="T17" fmla="*/ 39 w 39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91">
                      <a:moveTo>
                        <a:pt x="0" y="0"/>
                      </a:moveTo>
                      <a:lnTo>
                        <a:pt x="1" y="69"/>
                      </a:lnTo>
                      <a:lnTo>
                        <a:pt x="38" y="90"/>
                      </a:lnTo>
                      <a:lnTo>
                        <a:pt x="38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5408" name="Freeform 111"/>
                <p:cNvSpPr>
                  <a:spLocks/>
                </p:cNvSpPr>
                <p:nvPr/>
              </p:nvSpPr>
              <p:spPr bwMode="auto">
                <a:xfrm>
                  <a:off x="910" y="1539"/>
                  <a:ext cx="80" cy="114"/>
                </a:xfrm>
                <a:custGeom>
                  <a:avLst/>
                  <a:gdLst>
                    <a:gd name="T0" fmla="*/ 0 w 80"/>
                    <a:gd name="T1" fmla="*/ 86 h 114"/>
                    <a:gd name="T2" fmla="*/ 38 w 80"/>
                    <a:gd name="T3" fmla="*/ 113 h 114"/>
                    <a:gd name="T4" fmla="*/ 79 w 80"/>
                    <a:gd name="T5" fmla="*/ 51 h 114"/>
                    <a:gd name="T6" fmla="*/ 79 w 80"/>
                    <a:gd name="T7" fmla="*/ 3 h 114"/>
                    <a:gd name="T8" fmla="*/ 71 w 80"/>
                    <a:gd name="T9" fmla="*/ 2 h 114"/>
                    <a:gd name="T10" fmla="*/ 66 w 80"/>
                    <a:gd name="T11" fmla="*/ 0 h 114"/>
                    <a:gd name="T12" fmla="*/ 63 w 80"/>
                    <a:gd name="T13" fmla="*/ 1 h 114"/>
                    <a:gd name="T14" fmla="*/ 63 w 80"/>
                    <a:gd name="T15" fmla="*/ 49 h 114"/>
                    <a:gd name="T16" fmla="*/ 0 w 80"/>
                    <a:gd name="T17" fmla="*/ 86 h 1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114"/>
                    <a:gd name="T29" fmla="*/ 80 w 80"/>
                    <a:gd name="T30" fmla="*/ 114 h 1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114">
                      <a:moveTo>
                        <a:pt x="0" y="86"/>
                      </a:moveTo>
                      <a:lnTo>
                        <a:pt x="38" y="113"/>
                      </a:lnTo>
                      <a:lnTo>
                        <a:pt x="79" y="51"/>
                      </a:lnTo>
                      <a:lnTo>
                        <a:pt x="79" y="3"/>
                      </a:lnTo>
                      <a:lnTo>
                        <a:pt x="71" y="2"/>
                      </a:lnTo>
                      <a:lnTo>
                        <a:pt x="66" y="0"/>
                      </a:lnTo>
                      <a:lnTo>
                        <a:pt x="63" y="1"/>
                      </a:lnTo>
                      <a:lnTo>
                        <a:pt x="63" y="49"/>
                      </a:lnTo>
                      <a:lnTo>
                        <a:pt x="0" y="86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5409" name="Freeform 112"/>
                <p:cNvSpPr>
                  <a:spLocks/>
                </p:cNvSpPr>
                <p:nvPr/>
              </p:nvSpPr>
              <p:spPr bwMode="auto">
                <a:xfrm>
                  <a:off x="948" y="1540"/>
                  <a:ext cx="127" cy="112"/>
                </a:xfrm>
                <a:custGeom>
                  <a:avLst/>
                  <a:gdLst>
                    <a:gd name="T0" fmla="*/ 0 w 127"/>
                    <a:gd name="T1" fmla="*/ 111 h 112"/>
                    <a:gd name="T2" fmla="*/ 126 w 127"/>
                    <a:gd name="T3" fmla="*/ 110 h 112"/>
                    <a:gd name="T4" fmla="*/ 58 w 127"/>
                    <a:gd name="T5" fmla="*/ 47 h 112"/>
                    <a:gd name="T6" fmla="*/ 59 w 127"/>
                    <a:gd name="T7" fmla="*/ 0 h 112"/>
                    <a:gd name="T8" fmla="*/ 54 w 127"/>
                    <a:gd name="T9" fmla="*/ 2 h 112"/>
                    <a:gd name="T10" fmla="*/ 50 w 127"/>
                    <a:gd name="T11" fmla="*/ 2 h 112"/>
                    <a:gd name="T12" fmla="*/ 47 w 127"/>
                    <a:gd name="T13" fmla="*/ 2 h 112"/>
                    <a:gd name="T14" fmla="*/ 45 w 127"/>
                    <a:gd name="T15" fmla="*/ 2 h 112"/>
                    <a:gd name="T16" fmla="*/ 42 w 127"/>
                    <a:gd name="T17" fmla="*/ 2 h 112"/>
                    <a:gd name="T18" fmla="*/ 41 w 127"/>
                    <a:gd name="T19" fmla="*/ 2 h 112"/>
                    <a:gd name="T20" fmla="*/ 41 w 127"/>
                    <a:gd name="T21" fmla="*/ 50 h 112"/>
                    <a:gd name="T22" fmla="*/ 0 w 127"/>
                    <a:gd name="T23" fmla="*/ 111 h 1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7"/>
                    <a:gd name="T37" fmla="*/ 0 h 112"/>
                    <a:gd name="T38" fmla="*/ 127 w 127"/>
                    <a:gd name="T39" fmla="*/ 112 h 1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7" h="112">
                      <a:moveTo>
                        <a:pt x="0" y="111"/>
                      </a:moveTo>
                      <a:lnTo>
                        <a:pt x="126" y="110"/>
                      </a:lnTo>
                      <a:lnTo>
                        <a:pt x="58" y="47"/>
                      </a:lnTo>
                      <a:lnTo>
                        <a:pt x="59" y="0"/>
                      </a:lnTo>
                      <a:lnTo>
                        <a:pt x="54" y="2"/>
                      </a:lnTo>
                      <a:lnTo>
                        <a:pt x="50" y="2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2" y="2"/>
                      </a:lnTo>
                      <a:lnTo>
                        <a:pt x="41" y="2"/>
                      </a:lnTo>
                      <a:lnTo>
                        <a:pt x="41" y="50"/>
                      </a:lnTo>
                      <a:lnTo>
                        <a:pt x="0" y="111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5410" name="Freeform 113"/>
                <p:cNvSpPr>
                  <a:spLocks/>
                </p:cNvSpPr>
                <p:nvPr/>
              </p:nvSpPr>
              <p:spPr bwMode="auto">
                <a:xfrm>
                  <a:off x="948" y="1651"/>
                  <a:ext cx="128" cy="66"/>
                </a:xfrm>
                <a:custGeom>
                  <a:avLst/>
                  <a:gdLst>
                    <a:gd name="T0" fmla="*/ 127 w 128"/>
                    <a:gd name="T1" fmla="*/ 0 h 66"/>
                    <a:gd name="T2" fmla="*/ 127 w 128"/>
                    <a:gd name="T3" fmla="*/ 65 h 66"/>
                    <a:gd name="T4" fmla="*/ 0 w 128"/>
                    <a:gd name="T5" fmla="*/ 64 h 66"/>
                    <a:gd name="T6" fmla="*/ 0 w 128"/>
                    <a:gd name="T7" fmla="*/ 1 h 66"/>
                    <a:gd name="T8" fmla="*/ 127 w 128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66"/>
                    <a:gd name="T17" fmla="*/ 128 w 128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66">
                      <a:moveTo>
                        <a:pt x="127" y="0"/>
                      </a:moveTo>
                      <a:lnTo>
                        <a:pt x="127" y="65"/>
                      </a:lnTo>
                      <a:lnTo>
                        <a:pt x="0" y="64"/>
                      </a:lnTo>
                      <a:lnTo>
                        <a:pt x="0" y="1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5411" name="Freeform 114"/>
                <p:cNvSpPr>
                  <a:spLocks/>
                </p:cNvSpPr>
                <p:nvPr/>
              </p:nvSpPr>
              <p:spPr bwMode="auto">
                <a:xfrm>
                  <a:off x="972" y="1535"/>
                  <a:ext cx="36" cy="17"/>
                </a:xfrm>
                <a:custGeom>
                  <a:avLst/>
                  <a:gdLst>
                    <a:gd name="T0" fmla="*/ 35 w 36"/>
                    <a:gd name="T1" fmla="*/ 8 h 17"/>
                    <a:gd name="T2" fmla="*/ 18 w 36"/>
                    <a:gd name="T3" fmla="*/ 0 h 17"/>
                    <a:gd name="T4" fmla="*/ 0 w 36"/>
                    <a:gd name="T5" fmla="*/ 8 h 17"/>
                    <a:gd name="T6" fmla="*/ 18 w 36"/>
                    <a:gd name="T7" fmla="*/ 16 h 17"/>
                    <a:gd name="T8" fmla="*/ 35 w 36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7"/>
                    <a:gd name="T17" fmla="*/ 36 w 3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7">
                      <a:moveTo>
                        <a:pt x="35" y="8"/>
                      </a:moveTo>
                      <a:lnTo>
                        <a:pt x="18" y="0"/>
                      </a:lnTo>
                      <a:lnTo>
                        <a:pt x="0" y="8"/>
                      </a:lnTo>
                      <a:lnTo>
                        <a:pt x="18" y="16"/>
                      </a:lnTo>
                      <a:lnTo>
                        <a:pt x="35" y="8"/>
                      </a:lnTo>
                    </a:path>
                  </a:pathLst>
                </a:custGeom>
                <a:solidFill>
                  <a:schemeClr val="tx1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  <p:grpSp>
            <p:nvGrpSpPr>
              <p:cNvPr id="695427" name="Group 130"/>
              <p:cNvGrpSpPr>
                <a:grpSpLocks/>
              </p:cNvGrpSpPr>
              <p:nvPr/>
            </p:nvGrpSpPr>
            <p:grpSpPr bwMode="auto">
              <a:xfrm>
                <a:off x="794" y="664"/>
                <a:ext cx="90" cy="347"/>
                <a:chOff x="634" y="1418"/>
                <a:chExt cx="92" cy="328"/>
              </a:xfrm>
            </p:grpSpPr>
            <p:sp>
              <p:nvSpPr>
                <p:cNvPr id="695428" name="Freeform 131"/>
                <p:cNvSpPr>
                  <a:spLocks/>
                </p:cNvSpPr>
                <p:nvPr/>
              </p:nvSpPr>
              <p:spPr bwMode="auto">
                <a:xfrm>
                  <a:off x="634" y="1425"/>
                  <a:ext cx="92" cy="321"/>
                </a:xfrm>
                <a:custGeom>
                  <a:avLst/>
                  <a:gdLst>
                    <a:gd name="T0" fmla="*/ 0 w 92"/>
                    <a:gd name="T1" fmla="*/ 305 h 321"/>
                    <a:gd name="T2" fmla="*/ 0 w 92"/>
                    <a:gd name="T3" fmla="*/ 14 h 321"/>
                    <a:gd name="T4" fmla="*/ 16 w 92"/>
                    <a:gd name="T5" fmla="*/ 5 h 321"/>
                    <a:gd name="T6" fmla="*/ 25 w 92"/>
                    <a:gd name="T7" fmla="*/ 2 h 321"/>
                    <a:gd name="T8" fmla="*/ 48 w 92"/>
                    <a:gd name="T9" fmla="*/ 0 h 321"/>
                    <a:gd name="T10" fmla="*/ 70 w 92"/>
                    <a:gd name="T11" fmla="*/ 0 h 321"/>
                    <a:gd name="T12" fmla="*/ 85 w 92"/>
                    <a:gd name="T13" fmla="*/ 7 h 321"/>
                    <a:gd name="T14" fmla="*/ 91 w 92"/>
                    <a:gd name="T15" fmla="*/ 12 h 321"/>
                    <a:gd name="T16" fmla="*/ 91 w 92"/>
                    <a:gd name="T17" fmla="*/ 307 h 321"/>
                    <a:gd name="T18" fmla="*/ 73 w 92"/>
                    <a:gd name="T19" fmla="*/ 317 h 321"/>
                    <a:gd name="T20" fmla="*/ 43 w 92"/>
                    <a:gd name="T21" fmla="*/ 320 h 321"/>
                    <a:gd name="T22" fmla="*/ 22 w 92"/>
                    <a:gd name="T23" fmla="*/ 320 h 321"/>
                    <a:gd name="T24" fmla="*/ 3 w 92"/>
                    <a:gd name="T25" fmla="*/ 307 h 321"/>
                    <a:gd name="T26" fmla="*/ 3 w 92"/>
                    <a:gd name="T27" fmla="*/ 313 h 321"/>
                    <a:gd name="T28" fmla="*/ 7 w 92"/>
                    <a:gd name="T29" fmla="*/ 310 h 321"/>
                    <a:gd name="T30" fmla="*/ 0 w 92"/>
                    <a:gd name="T31" fmla="*/ 305 h 3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2"/>
                    <a:gd name="T49" fmla="*/ 0 h 321"/>
                    <a:gd name="T50" fmla="*/ 92 w 92"/>
                    <a:gd name="T51" fmla="*/ 321 h 3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2" h="321">
                      <a:moveTo>
                        <a:pt x="0" y="305"/>
                      </a:moveTo>
                      <a:lnTo>
                        <a:pt x="0" y="14"/>
                      </a:lnTo>
                      <a:lnTo>
                        <a:pt x="16" y="5"/>
                      </a:lnTo>
                      <a:lnTo>
                        <a:pt x="25" y="2"/>
                      </a:lnTo>
                      <a:lnTo>
                        <a:pt x="48" y="0"/>
                      </a:lnTo>
                      <a:lnTo>
                        <a:pt x="70" y="0"/>
                      </a:lnTo>
                      <a:lnTo>
                        <a:pt x="85" y="7"/>
                      </a:lnTo>
                      <a:lnTo>
                        <a:pt x="91" y="12"/>
                      </a:lnTo>
                      <a:lnTo>
                        <a:pt x="91" y="307"/>
                      </a:lnTo>
                      <a:lnTo>
                        <a:pt x="73" y="317"/>
                      </a:lnTo>
                      <a:lnTo>
                        <a:pt x="43" y="320"/>
                      </a:lnTo>
                      <a:lnTo>
                        <a:pt x="22" y="320"/>
                      </a:lnTo>
                      <a:lnTo>
                        <a:pt x="3" y="307"/>
                      </a:lnTo>
                      <a:lnTo>
                        <a:pt x="3" y="313"/>
                      </a:lnTo>
                      <a:lnTo>
                        <a:pt x="7" y="310"/>
                      </a:lnTo>
                      <a:lnTo>
                        <a:pt x="0" y="305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 dirty="0"/>
                </a:p>
              </p:txBody>
            </p:sp>
            <p:sp>
              <p:nvSpPr>
                <p:cNvPr id="695429" name="Line 132"/>
                <p:cNvSpPr>
                  <a:spLocks noChangeShapeType="1"/>
                </p:cNvSpPr>
                <p:nvPr/>
              </p:nvSpPr>
              <p:spPr bwMode="auto">
                <a:xfrm>
                  <a:off x="642" y="1671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695430" name="Freeform 133"/>
                <p:cNvSpPr>
                  <a:spLocks/>
                </p:cNvSpPr>
                <p:nvPr/>
              </p:nvSpPr>
              <p:spPr bwMode="auto">
                <a:xfrm>
                  <a:off x="634" y="1418"/>
                  <a:ext cx="92" cy="63"/>
                </a:xfrm>
                <a:custGeom>
                  <a:avLst/>
                  <a:gdLst>
                    <a:gd name="T0" fmla="*/ 0 w 92"/>
                    <a:gd name="T1" fmla="*/ 62 h 63"/>
                    <a:gd name="T2" fmla="*/ 0 w 92"/>
                    <a:gd name="T3" fmla="*/ 18 h 63"/>
                    <a:gd name="T4" fmla="*/ 9 w 92"/>
                    <a:gd name="T5" fmla="*/ 10 h 63"/>
                    <a:gd name="T6" fmla="*/ 19 w 92"/>
                    <a:gd name="T7" fmla="*/ 5 h 63"/>
                    <a:gd name="T8" fmla="*/ 32 w 92"/>
                    <a:gd name="T9" fmla="*/ 3 h 63"/>
                    <a:gd name="T10" fmla="*/ 44 w 92"/>
                    <a:gd name="T11" fmla="*/ 0 h 63"/>
                    <a:gd name="T12" fmla="*/ 54 w 92"/>
                    <a:gd name="T13" fmla="*/ 2 h 63"/>
                    <a:gd name="T14" fmla="*/ 65 w 92"/>
                    <a:gd name="T15" fmla="*/ 4 h 63"/>
                    <a:gd name="T16" fmla="*/ 76 w 92"/>
                    <a:gd name="T17" fmla="*/ 7 h 63"/>
                    <a:gd name="T18" fmla="*/ 85 w 92"/>
                    <a:gd name="T19" fmla="*/ 13 h 63"/>
                    <a:gd name="T20" fmla="*/ 91 w 92"/>
                    <a:gd name="T21" fmla="*/ 20 h 63"/>
                    <a:gd name="T22" fmla="*/ 91 w 92"/>
                    <a:gd name="T23" fmla="*/ 62 h 63"/>
                    <a:gd name="T24" fmla="*/ 0 w 92"/>
                    <a:gd name="T25" fmla="*/ 62 h 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63"/>
                    <a:gd name="T41" fmla="*/ 92 w 92"/>
                    <a:gd name="T42" fmla="*/ 63 h 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63">
                      <a:moveTo>
                        <a:pt x="0" y="62"/>
                      </a:moveTo>
                      <a:lnTo>
                        <a:pt x="0" y="18"/>
                      </a:lnTo>
                      <a:lnTo>
                        <a:pt x="9" y="10"/>
                      </a:lnTo>
                      <a:lnTo>
                        <a:pt x="19" y="5"/>
                      </a:lnTo>
                      <a:lnTo>
                        <a:pt x="32" y="3"/>
                      </a:lnTo>
                      <a:lnTo>
                        <a:pt x="44" y="0"/>
                      </a:lnTo>
                      <a:lnTo>
                        <a:pt x="54" y="2"/>
                      </a:lnTo>
                      <a:lnTo>
                        <a:pt x="65" y="4"/>
                      </a:lnTo>
                      <a:lnTo>
                        <a:pt x="76" y="7"/>
                      </a:lnTo>
                      <a:lnTo>
                        <a:pt x="85" y="13"/>
                      </a:lnTo>
                      <a:lnTo>
                        <a:pt x="91" y="20"/>
                      </a:lnTo>
                      <a:lnTo>
                        <a:pt x="91" y="62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5431" name="Line 134"/>
                <p:cNvSpPr>
                  <a:spLocks noChangeShapeType="1"/>
                </p:cNvSpPr>
                <p:nvPr/>
              </p:nvSpPr>
              <p:spPr bwMode="auto">
                <a:xfrm>
                  <a:off x="642" y="1436"/>
                  <a:ext cx="7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</p:grpSp>
          <p:grpSp>
            <p:nvGrpSpPr>
              <p:cNvPr id="695432" name="Group 135"/>
              <p:cNvGrpSpPr>
                <a:grpSpLocks/>
              </p:cNvGrpSpPr>
              <p:nvPr/>
            </p:nvGrpSpPr>
            <p:grpSpPr bwMode="auto">
              <a:xfrm>
                <a:off x="942" y="815"/>
                <a:ext cx="90" cy="347"/>
                <a:chOff x="766" y="1544"/>
                <a:chExt cx="92" cy="328"/>
              </a:xfrm>
            </p:grpSpPr>
            <p:sp>
              <p:nvSpPr>
                <p:cNvPr id="695433" name="Freeform 136"/>
                <p:cNvSpPr>
                  <a:spLocks/>
                </p:cNvSpPr>
                <p:nvPr/>
              </p:nvSpPr>
              <p:spPr bwMode="auto">
                <a:xfrm>
                  <a:off x="766" y="1551"/>
                  <a:ext cx="92" cy="321"/>
                </a:xfrm>
                <a:custGeom>
                  <a:avLst/>
                  <a:gdLst>
                    <a:gd name="T0" fmla="*/ 0 w 92"/>
                    <a:gd name="T1" fmla="*/ 305 h 321"/>
                    <a:gd name="T2" fmla="*/ 0 w 92"/>
                    <a:gd name="T3" fmla="*/ 14 h 321"/>
                    <a:gd name="T4" fmla="*/ 16 w 92"/>
                    <a:gd name="T5" fmla="*/ 5 h 321"/>
                    <a:gd name="T6" fmla="*/ 25 w 92"/>
                    <a:gd name="T7" fmla="*/ 2 h 321"/>
                    <a:gd name="T8" fmla="*/ 48 w 92"/>
                    <a:gd name="T9" fmla="*/ 0 h 321"/>
                    <a:gd name="T10" fmla="*/ 70 w 92"/>
                    <a:gd name="T11" fmla="*/ 0 h 321"/>
                    <a:gd name="T12" fmla="*/ 85 w 92"/>
                    <a:gd name="T13" fmla="*/ 7 h 321"/>
                    <a:gd name="T14" fmla="*/ 91 w 92"/>
                    <a:gd name="T15" fmla="*/ 12 h 321"/>
                    <a:gd name="T16" fmla="*/ 91 w 92"/>
                    <a:gd name="T17" fmla="*/ 307 h 321"/>
                    <a:gd name="T18" fmla="*/ 73 w 92"/>
                    <a:gd name="T19" fmla="*/ 317 h 321"/>
                    <a:gd name="T20" fmla="*/ 43 w 92"/>
                    <a:gd name="T21" fmla="*/ 320 h 321"/>
                    <a:gd name="T22" fmla="*/ 22 w 92"/>
                    <a:gd name="T23" fmla="*/ 320 h 321"/>
                    <a:gd name="T24" fmla="*/ 3 w 92"/>
                    <a:gd name="T25" fmla="*/ 307 h 321"/>
                    <a:gd name="T26" fmla="*/ 3 w 92"/>
                    <a:gd name="T27" fmla="*/ 313 h 321"/>
                    <a:gd name="T28" fmla="*/ 7 w 92"/>
                    <a:gd name="T29" fmla="*/ 310 h 321"/>
                    <a:gd name="T30" fmla="*/ 0 w 92"/>
                    <a:gd name="T31" fmla="*/ 305 h 3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2"/>
                    <a:gd name="T49" fmla="*/ 0 h 321"/>
                    <a:gd name="T50" fmla="*/ 92 w 92"/>
                    <a:gd name="T51" fmla="*/ 321 h 3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2" h="321">
                      <a:moveTo>
                        <a:pt x="0" y="305"/>
                      </a:moveTo>
                      <a:lnTo>
                        <a:pt x="0" y="14"/>
                      </a:lnTo>
                      <a:lnTo>
                        <a:pt x="16" y="5"/>
                      </a:lnTo>
                      <a:lnTo>
                        <a:pt x="25" y="2"/>
                      </a:lnTo>
                      <a:lnTo>
                        <a:pt x="48" y="0"/>
                      </a:lnTo>
                      <a:lnTo>
                        <a:pt x="70" y="0"/>
                      </a:lnTo>
                      <a:lnTo>
                        <a:pt x="85" y="7"/>
                      </a:lnTo>
                      <a:lnTo>
                        <a:pt x="91" y="12"/>
                      </a:lnTo>
                      <a:lnTo>
                        <a:pt x="91" y="307"/>
                      </a:lnTo>
                      <a:lnTo>
                        <a:pt x="73" y="317"/>
                      </a:lnTo>
                      <a:lnTo>
                        <a:pt x="43" y="320"/>
                      </a:lnTo>
                      <a:lnTo>
                        <a:pt x="22" y="320"/>
                      </a:lnTo>
                      <a:lnTo>
                        <a:pt x="3" y="307"/>
                      </a:lnTo>
                      <a:lnTo>
                        <a:pt x="3" y="313"/>
                      </a:lnTo>
                      <a:lnTo>
                        <a:pt x="7" y="310"/>
                      </a:lnTo>
                      <a:lnTo>
                        <a:pt x="0" y="305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5434" name="Line 137"/>
                <p:cNvSpPr>
                  <a:spLocks noChangeShapeType="1"/>
                </p:cNvSpPr>
                <p:nvPr/>
              </p:nvSpPr>
              <p:spPr bwMode="auto">
                <a:xfrm>
                  <a:off x="774" y="1797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695435" name="Freeform 138"/>
                <p:cNvSpPr>
                  <a:spLocks/>
                </p:cNvSpPr>
                <p:nvPr/>
              </p:nvSpPr>
              <p:spPr bwMode="auto">
                <a:xfrm>
                  <a:off x="766" y="1544"/>
                  <a:ext cx="92" cy="63"/>
                </a:xfrm>
                <a:custGeom>
                  <a:avLst/>
                  <a:gdLst>
                    <a:gd name="T0" fmla="*/ 0 w 92"/>
                    <a:gd name="T1" fmla="*/ 62 h 63"/>
                    <a:gd name="T2" fmla="*/ 0 w 92"/>
                    <a:gd name="T3" fmla="*/ 18 h 63"/>
                    <a:gd name="T4" fmla="*/ 9 w 92"/>
                    <a:gd name="T5" fmla="*/ 10 h 63"/>
                    <a:gd name="T6" fmla="*/ 19 w 92"/>
                    <a:gd name="T7" fmla="*/ 5 h 63"/>
                    <a:gd name="T8" fmla="*/ 32 w 92"/>
                    <a:gd name="T9" fmla="*/ 3 h 63"/>
                    <a:gd name="T10" fmla="*/ 44 w 92"/>
                    <a:gd name="T11" fmla="*/ 0 h 63"/>
                    <a:gd name="T12" fmla="*/ 54 w 92"/>
                    <a:gd name="T13" fmla="*/ 2 h 63"/>
                    <a:gd name="T14" fmla="*/ 65 w 92"/>
                    <a:gd name="T15" fmla="*/ 4 h 63"/>
                    <a:gd name="T16" fmla="*/ 76 w 92"/>
                    <a:gd name="T17" fmla="*/ 7 h 63"/>
                    <a:gd name="T18" fmla="*/ 85 w 92"/>
                    <a:gd name="T19" fmla="*/ 13 h 63"/>
                    <a:gd name="T20" fmla="*/ 91 w 92"/>
                    <a:gd name="T21" fmla="*/ 20 h 63"/>
                    <a:gd name="T22" fmla="*/ 91 w 92"/>
                    <a:gd name="T23" fmla="*/ 62 h 63"/>
                    <a:gd name="T24" fmla="*/ 0 w 92"/>
                    <a:gd name="T25" fmla="*/ 62 h 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63"/>
                    <a:gd name="T41" fmla="*/ 92 w 92"/>
                    <a:gd name="T42" fmla="*/ 63 h 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63">
                      <a:moveTo>
                        <a:pt x="0" y="62"/>
                      </a:moveTo>
                      <a:lnTo>
                        <a:pt x="0" y="18"/>
                      </a:lnTo>
                      <a:lnTo>
                        <a:pt x="9" y="10"/>
                      </a:lnTo>
                      <a:lnTo>
                        <a:pt x="19" y="5"/>
                      </a:lnTo>
                      <a:lnTo>
                        <a:pt x="32" y="3"/>
                      </a:lnTo>
                      <a:lnTo>
                        <a:pt x="44" y="0"/>
                      </a:lnTo>
                      <a:lnTo>
                        <a:pt x="54" y="2"/>
                      </a:lnTo>
                      <a:lnTo>
                        <a:pt x="65" y="4"/>
                      </a:lnTo>
                      <a:lnTo>
                        <a:pt x="76" y="7"/>
                      </a:lnTo>
                      <a:lnTo>
                        <a:pt x="85" y="13"/>
                      </a:lnTo>
                      <a:lnTo>
                        <a:pt x="91" y="20"/>
                      </a:lnTo>
                      <a:lnTo>
                        <a:pt x="91" y="62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5436" name="Line 139"/>
                <p:cNvSpPr>
                  <a:spLocks noChangeShapeType="1"/>
                </p:cNvSpPr>
                <p:nvPr/>
              </p:nvSpPr>
              <p:spPr bwMode="auto">
                <a:xfrm>
                  <a:off x="774" y="1562"/>
                  <a:ext cx="7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</p:grpSp>
          <p:sp>
            <p:nvSpPr>
              <p:cNvPr id="695446" name="Line 149"/>
              <p:cNvSpPr>
                <a:spLocks noChangeShapeType="1"/>
              </p:cNvSpPr>
              <p:nvPr/>
            </p:nvSpPr>
            <p:spPr bwMode="auto">
              <a:xfrm>
                <a:off x="882" y="710"/>
                <a:ext cx="440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50" name="Line 153"/>
              <p:cNvSpPr>
                <a:spLocks noChangeShapeType="1"/>
              </p:cNvSpPr>
              <p:nvPr/>
            </p:nvSpPr>
            <p:spPr bwMode="auto">
              <a:xfrm>
                <a:off x="1303" y="711"/>
                <a:ext cx="436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51" name="Rectangle 154"/>
              <p:cNvSpPr>
                <a:spLocks noChangeArrowheads="1"/>
              </p:cNvSpPr>
              <p:nvPr/>
            </p:nvSpPr>
            <p:spPr bwMode="auto">
              <a:xfrm>
                <a:off x="1155" y="527"/>
                <a:ext cx="46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48588" tIns="72990" rIns="148588" bIns="72990">
                <a:spAutoFit/>
              </a:bodyPr>
              <a:lstStyle>
                <a:lvl1pPr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78" b="1" dirty="0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NAPHTHA</a:t>
                </a:r>
              </a:p>
            </p:txBody>
          </p:sp>
          <p:sp>
            <p:nvSpPr>
              <p:cNvPr id="436" name="Line 149"/>
              <p:cNvSpPr>
                <a:spLocks noChangeShapeType="1"/>
              </p:cNvSpPr>
              <p:nvPr/>
            </p:nvSpPr>
            <p:spPr bwMode="auto">
              <a:xfrm>
                <a:off x="1032" y="950"/>
                <a:ext cx="400" cy="0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695493" name="Group 196"/>
          <p:cNvGrpSpPr>
            <a:grpSpLocks/>
          </p:cNvGrpSpPr>
          <p:nvPr/>
        </p:nvGrpSpPr>
        <p:grpSpPr bwMode="auto">
          <a:xfrm>
            <a:off x="9369468" y="1115461"/>
            <a:ext cx="4710487" cy="2922223"/>
            <a:chOff x="3371" y="535"/>
            <a:chExt cx="1807" cy="1121"/>
          </a:xfrm>
        </p:grpSpPr>
        <p:sp>
          <p:nvSpPr>
            <p:cNvPr id="145605" name="Freeform 197"/>
            <p:cNvSpPr>
              <a:spLocks/>
            </p:cNvSpPr>
            <p:nvPr/>
          </p:nvSpPr>
          <p:spPr bwMode="auto">
            <a:xfrm>
              <a:off x="3371" y="893"/>
              <a:ext cx="1807" cy="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0" y="0"/>
                </a:cxn>
                <a:cxn ang="0">
                  <a:pos x="1838" y="720"/>
                </a:cxn>
                <a:cxn ang="0">
                  <a:pos x="718" y="720"/>
                </a:cxn>
                <a:cxn ang="0">
                  <a:pos x="0" y="0"/>
                </a:cxn>
              </a:cxnLst>
              <a:rect l="0" t="0" r="r" b="b"/>
              <a:pathLst>
                <a:path w="1839" h="721">
                  <a:moveTo>
                    <a:pt x="0" y="0"/>
                  </a:moveTo>
                  <a:lnTo>
                    <a:pt x="1120" y="0"/>
                  </a:lnTo>
                  <a:lnTo>
                    <a:pt x="1838" y="720"/>
                  </a:lnTo>
                  <a:lnTo>
                    <a:pt x="718" y="720"/>
                  </a:lnTo>
                  <a:lnTo>
                    <a:pt x="0" y="0"/>
                  </a:lnTo>
                </a:path>
              </a:pathLst>
            </a:custGeom>
            <a:solidFill>
              <a:srgbClr val="0E91BD">
                <a:alpha val="20000"/>
              </a:srgb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eaLnBrk="0" hangingPunct="0">
                <a:defRPr/>
              </a:pPr>
              <a:endParaRPr lang="en-US" sz="2956">
                <a:solidFill>
                  <a:schemeClr val="bg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695495" name="Rectangle 198"/>
            <p:cNvSpPr>
              <a:spLocks noChangeArrowheads="1"/>
            </p:cNvSpPr>
            <p:nvPr/>
          </p:nvSpPr>
          <p:spPr bwMode="auto">
            <a:xfrm>
              <a:off x="3978" y="1360"/>
              <a:ext cx="5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SULFUR UNIT</a:t>
              </a:r>
            </a:p>
          </p:txBody>
        </p:sp>
        <p:grpSp>
          <p:nvGrpSpPr>
            <p:cNvPr id="695502" name="Group 205"/>
            <p:cNvGrpSpPr>
              <a:grpSpLocks/>
            </p:cNvGrpSpPr>
            <p:nvPr/>
          </p:nvGrpSpPr>
          <p:grpSpPr bwMode="auto">
            <a:xfrm>
              <a:off x="4228" y="819"/>
              <a:ext cx="90" cy="349"/>
              <a:chOff x="4713" y="1677"/>
              <a:chExt cx="92" cy="328"/>
            </a:xfrm>
          </p:grpSpPr>
          <p:sp>
            <p:nvSpPr>
              <p:cNvPr id="695503" name="Freeform 206"/>
              <p:cNvSpPr>
                <a:spLocks/>
              </p:cNvSpPr>
              <p:nvPr/>
            </p:nvSpPr>
            <p:spPr bwMode="auto">
              <a:xfrm>
                <a:off x="4713" y="1684"/>
                <a:ext cx="92" cy="321"/>
              </a:xfrm>
              <a:custGeom>
                <a:avLst/>
                <a:gdLst>
                  <a:gd name="T0" fmla="*/ 0 w 92"/>
                  <a:gd name="T1" fmla="*/ 305 h 321"/>
                  <a:gd name="T2" fmla="*/ 0 w 92"/>
                  <a:gd name="T3" fmla="*/ 14 h 321"/>
                  <a:gd name="T4" fmla="*/ 16 w 92"/>
                  <a:gd name="T5" fmla="*/ 5 h 321"/>
                  <a:gd name="T6" fmla="*/ 25 w 92"/>
                  <a:gd name="T7" fmla="*/ 2 h 321"/>
                  <a:gd name="T8" fmla="*/ 48 w 92"/>
                  <a:gd name="T9" fmla="*/ 0 h 321"/>
                  <a:gd name="T10" fmla="*/ 70 w 92"/>
                  <a:gd name="T11" fmla="*/ 0 h 321"/>
                  <a:gd name="T12" fmla="*/ 85 w 92"/>
                  <a:gd name="T13" fmla="*/ 7 h 321"/>
                  <a:gd name="T14" fmla="*/ 91 w 92"/>
                  <a:gd name="T15" fmla="*/ 12 h 321"/>
                  <a:gd name="T16" fmla="*/ 91 w 92"/>
                  <a:gd name="T17" fmla="*/ 307 h 321"/>
                  <a:gd name="T18" fmla="*/ 73 w 92"/>
                  <a:gd name="T19" fmla="*/ 317 h 321"/>
                  <a:gd name="T20" fmla="*/ 43 w 92"/>
                  <a:gd name="T21" fmla="*/ 320 h 321"/>
                  <a:gd name="T22" fmla="*/ 22 w 92"/>
                  <a:gd name="T23" fmla="*/ 320 h 321"/>
                  <a:gd name="T24" fmla="*/ 3 w 92"/>
                  <a:gd name="T25" fmla="*/ 307 h 321"/>
                  <a:gd name="T26" fmla="*/ 3 w 92"/>
                  <a:gd name="T27" fmla="*/ 313 h 321"/>
                  <a:gd name="T28" fmla="*/ 7 w 92"/>
                  <a:gd name="T29" fmla="*/ 310 h 321"/>
                  <a:gd name="T30" fmla="*/ 0 w 92"/>
                  <a:gd name="T31" fmla="*/ 305 h 3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2"/>
                  <a:gd name="T49" fmla="*/ 0 h 321"/>
                  <a:gd name="T50" fmla="*/ 92 w 92"/>
                  <a:gd name="T51" fmla="*/ 321 h 3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2" h="321">
                    <a:moveTo>
                      <a:pt x="0" y="305"/>
                    </a:moveTo>
                    <a:lnTo>
                      <a:pt x="0" y="14"/>
                    </a:lnTo>
                    <a:lnTo>
                      <a:pt x="16" y="5"/>
                    </a:lnTo>
                    <a:lnTo>
                      <a:pt x="25" y="2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85" y="7"/>
                    </a:lnTo>
                    <a:lnTo>
                      <a:pt x="91" y="12"/>
                    </a:lnTo>
                    <a:lnTo>
                      <a:pt x="91" y="307"/>
                    </a:lnTo>
                    <a:lnTo>
                      <a:pt x="73" y="317"/>
                    </a:lnTo>
                    <a:lnTo>
                      <a:pt x="43" y="320"/>
                    </a:lnTo>
                    <a:lnTo>
                      <a:pt x="22" y="320"/>
                    </a:lnTo>
                    <a:lnTo>
                      <a:pt x="3" y="307"/>
                    </a:lnTo>
                    <a:lnTo>
                      <a:pt x="3" y="313"/>
                    </a:lnTo>
                    <a:lnTo>
                      <a:pt x="7" y="310"/>
                    </a:lnTo>
                    <a:lnTo>
                      <a:pt x="0" y="30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504" name="Line 207"/>
              <p:cNvSpPr>
                <a:spLocks noChangeShapeType="1"/>
              </p:cNvSpPr>
              <p:nvPr/>
            </p:nvSpPr>
            <p:spPr bwMode="auto">
              <a:xfrm>
                <a:off x="4721" y="1930"/>
                <a:ext cx="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695505" name="Freeform 208"/>
              <p:cNvSpPr>
                <a:spLocks/>
              </p:cNvSpPr>
              <p:nvPr/>
            </p:nvSpPr>
            <p:spPr bwMode="auto">
              <a:xfrm>
                <a:off x="4713" y="1677"/>
                <a:ext cx="92" cy="63"/>
              </a:xfrm>
              <a:custGeom>
                <a:avLst/>
                <a:gdLst>
                  <a:gd name="T0" fmla="*/ 0 w 92"/>
                  <a:gd name="T1" fmla="*/ 62 h 63"/>
                  <a:gd name="T2" fmla="*/ 0 w 92"/>
                  <a:gd name="T3" fmla="*/ 18 h 63"/>
                  <a:gd name="T4" fmla="*/ 9 w 92"/>
                  <a:gd name="T5" fmla="*/ 10 h 63"/>
                  <a:gd name="T6" fmla="*/ 19 w 92"/>
                  <a:gd name="T7" fmla="*/ 5 h 63"/>
                  <a:gd name="T8" fmla="*/ 32 w 92"/>
                  <a:gd name="T9" fmla="*/ 3 h 63"/>
                  <a:gd name="T10" fmla="*/ 44 w 92"/>
                  <a:gd name="T11" fmla="*/ 0 h 63"/>
                  <a:gd name="T12" fmla="*/ 54 w 92"/>
                  <a:gd name="T13" fmla="*/ 2 h 63"/>
                  <a:gd name="T14" fmla="*/ 65 w 92"/>
                  <a:gd name="T15" fmla="*/ 4 h 63"/>
                  <a:gd name="T16" fmla="*/ 76 w 92"/>
                  <a:gd name="T17" fmla="*/ 7 h 63"/>
                  <a:gd name="T18" fmla="*/ 85 w 92"/>
                  <a:gd name="T19" fmla="*/ 13 h 63"/>
                  <a:gd name="T20" fmla="*/ 91 w 92"/>
                  <a:gd name="T21" fmla="*/ 20 h 63"/>
                  <a:gd name="T22" fmla="*/ 91 w 92"/>
                  <a:gd name="T23" fmla="*/ 62 h 63"/>
                  <a:gd name="T24" fmla="*/ 0 w 92"/>
                  <a:gd name="T25" fmla="*/ 62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63"/>
                  <a:gd name="T41" fmla="*/ 92 w 92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63">
                    <a:moveTo>
                      <a:pt x="0" y="62"/>
                    </a:moveTo>
                    <a:lnTo>
                      <a:pt x="0" y="18"/>
                    </a:lnTo>
                    <a:lnTo>
                      <a:pt x="9" y="10"/>
                    </a:lnTo>
                    <a:lnTo>
                      <a:pt x="19" y="5"/>
                    </a:lnTo>
                    <a:lnTo>
                      <a:pt x="32" y="3"/>
                    </a:lnTo>
                    <a:lnTo>
                      <a:pt x="44" y="0"/>
                    </a:lnTo>
                    <a:lnTo>
                      <a:pt x="54" y="2"/>
                    </a:lnTo>
                    <a:lnTo>
                      <a:pt x="65" y="4"/>
                    </a:lnTo>
                    <a:lnTo>
                      <a:pt x="76" y="7"/>
                    </a:lnTo>
                    <a:lnTo>
                      <a:pt x="85" y="13"/>
                    </a:lnTo>
                    <a:lnTo>
                      <a:pt x="91" y="20"/>
                    </a:lnTo>
                    <a:lnTo>
                      <a:pt x="91" y="6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506" name="Line 209"/>
              <p:cNvSpPr>
                <a:spLocks noChangeShapeType="1"/>
              </p:cNvSpPr>
              <p:nvPr/>
            </p:nvSpPr>
            <p:spPr bwMode="auto">
              <a:xfrm>
                <a:off x="4721" y="1695"/>
                <a:ext cx="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</p:grpSp>
        <p:grpSp>
          <p:nvGrpSpPr>
            <p:cNvPr id="695507" name="Group 210"/>
            <p:cNvGrpSpPr>
              <a:grpSpLocks/>
            </p:cNvGrpSpPr>
            <p:nvPr/>
          </p:nvGrpSpPr>
          <p:grpSpPr bwMode="auto">
            <a:xfrm>
              <a:off x="4346" y="937"/>
              <a:ext cx="91" cy="348"/>
              <a:chOff x="4833" y="1788"/>
              <a:chExt cx="92" cy="328"/>
            </a:xfrm>
          </p:grpSpPr>
          <p:sp>
            <p:nvSpPr>
              <p:cNvPr id="695508" name="Freeform 211"/>
              <p:cNvSpPr>
                <a:spLocks/>
              </p:cNvSpPr>
              <p:nvPr/>
            </p:nvSpPr>
            <p:spPr bwMode="auto">
              <a:xfrm>
                <a:off x="4833" y="1795"/>
                <a:ext cx="92" cy="321"/>
              </a:xfrm>
              <a:custGeom>
                <a:avLst/>
                <a:gdLst>
                  <a:gd name="T0" fmla="*/ 0 w 92"/>
                  <a:gd name="T1" fmla="*/ 305 h 321"/>
                  <a:gd name="T2" fmla="*/ 0 w 92"/>
                  <a:gd name="T3" fmla="*/ 14 h 321"/>
                  <a:gd name="T4" fmla="*/ 16 w 92"/>
                  <a:gd name="T5" fmla="*/ 5 h 321"/>
                  <a:gd name="T6" fmla="*/ 25 w 92"/>
                  <a:gd name="T7" fmla="*/ 2 h 321"/>
                  <a:gd name="T8" fmla="*/ 48 w 92"/>
                  <a:gd name="T9" fmla="*/ 0 h 321"/>
                  <a:gd name="T10" fmla="*/ 70 w 92"/>
                  <a:gd name="T11" fmla="*/ 0 h 321"/>
                  <a:gd name="T12" fmla="*/ 85 w 92"/>
                  <a:gd name="T13" fmla="*/ 7 h 321"/>
                  <a:gd name="T14" fmla="*/ 91 w 92"/>
                  <a:gd name="T15" fmla="*/ 12 h 321"/>
                  <a:gd name="T16" fmla="*/ 91 w 92"/>
                  <a:gd name="T17" fmla="*/ 307 h 321"/>
                  <a:gd name="T18" fmla="*/ 73 w 92"/>
                  <a:gd name="T19" fmla="*/ 317 h 321"/>
                  <a:gd name="T20" fmla="*/ 43 w 92"/>
                  <a:gd name="T21" fmla="*/ 320 h 321"/>
                  <a:gd name="T22" fmla="*/ 22 w 92"/>
                  <a:gd name="T23" fmla="*/ 320 h 321"/>
                  <a:gd name="T24" fmla="*/ 3 w 92"/>
                  <a:gd name="T25" fmla="*/ 307 h 321"/>
                  <a:gd name="T26" fmla="*/ 3 w 92"/>
                  <a:gd name="T27" fmla="*/ 313 h 321"/>
                  <a:gd name="T28" fmla="*/ 7 w 92"/>
                  <a:gd name="T29" fmla="*/ 310 h 321"/>
                  <a:gd name="T30" fmla="*/ 0 w 92"/>
                  <a:gd name="T31" fmla="*/ 305 h 3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2"/>
                  <a:gd name="T49" fmla="*/ 0 h 321"/>
                  <a:gd name="T50" fmla="*/ 92 w 92"/>
                  <a:gd name="T51" fmla="*/ 321 h 3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2" h="321">
                    <a:moveTo>
                      <a:pt x="0" y="305"/>
                    </a:moveTo>
                    <a:lnTo>
                      <a:pt x="0" y="14"/>
                    </a:lnTo>
                    <a:lnTo>
                      <a:pt x="16" y="5"/>
                    </a:lnTo>
                    <a:lnTo>
                      <a:pt x="25" y="2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85" y="7"/>
                    </a:lnTo>
                    <a:lnTo>
                      <a:pt x="91" y="12"/>
                    </a:lnTo>
                    <a:lnTo>
                      <a:pt x="91" y="307"/>
                    </a:lnTo>
                    <a:lnTo>
                      <a:pt x="73" y="317"/>
                    </a:lnTo>
                    <a:lnTo>
                      <a:pt x="43" y="320"/>
                    </a:lnTo>
                    <a:lnTo>
                      <a:pt x="22" y="320"/>
                    </a:lnTo>
                    <a:lnTo>
                      <a:pt x="3" y="307"/>
                    </a:lnTo>
                    <a:lnTo>
                      <a:pt x="3" y="313"/>
                    </a:lnTo>
                    <a:lnTo>
                      <a:pt x="7" y="310"/>
                    </a:lnTo>
                    <a:lnTo>
                      <a:pt x="0" y="30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509" name="Line 212"/>
              <p:cNvSpPr>
                <a:spLocks noChangeShapeType="1"/>
              </p:cNvSpPr>
              <p:nvPr/>
            </p:nvSpPr>
            <p:spPr bwMode="auto">
              <a:xfrm>
                <a:off x="4841" y="2041"/>
                <a:ext cx="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695510" name="Freeform 213"/>
              <p:cNvSpPr>
                <a:spLocks/>
              </p:cNvSpPr>
              <p:nvPr/>
            </p:nvSpPr>
            <p:spPr bwMode="auto">
              <a:xfrm>
                <a:off x="4833" y="1788"/>
                <a:ext cx="92" cy="63"/>
              </a:xfrm>
              <a:custGeom>
                <a:avLst/>
                <a:gdLst>
                  <a:gd name="T0" fmla="*/ 0 w 92"/>
                  <a:gd name="T1" fmla="*/ 62 h 63"/>
                  <a:gd name="T2" fmla="*/ 0 w 92"/>
                  <a:gd name="T3" fmla="*/ 18 h 63"/>
                  <a:gd name="T4" fmla="*/ 9 w 92"/>
                  <a:gd name="T5" fmla="*/ 10 h 63"/>
                  <a:gd name="T6" fmla="*/ 19 w 92"/>
                  <a:gd name="T7" fmla="*/ 5 h 63"/>
                  <a:gd name="T8" fmla="*/ 32 w 92"/>
                  <a:gd name="T9" fmla="*/ 3 h 63"/>
                  <a:gd name="T10" fmla="*/ 44 w 92"/>
                  <a:gd name="T11" fmla="*/ 0 h 63"/>
                  <a:gd name="T12" fmla="*/ 54 w 92"/>
                  <a:gd name="T13" fmla="*/ 2 h 63"/>
                  <a:gd name="T14" fmla="*/ 65 w 92"/>
                  <a:gd name="T15" fmla="*/ 4 h 63"/>
                  <a:gd name="T16" fmla="*/ 76 w 92"/>
                  <a:gd name="T17" fmla="*/ 7 h 63"/>
                  <a:gd name="T18" fmla="*/ 85 w 92"/>
                  <a:gd name="T19" fmla="*/ 13 h 63"/>
                  <a:gd name="T20" fmla="*/ 91 w 92"/>
                  <a:gd name="T21" fmla="*/ 20 h 63"/>
                  <a:gd name="T22" fmla="*/ 91 w 92"/>
                  <a:gd name="T23" fmla="*/ 62 h 63"/>
                  <a:gd name="T24" fmla="*/ 0 w 92"/>
                  <a:gd name="T25" fmla="*/ 62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63"/>
                  <a:gd name="T41" fmla="*/ 92 w 92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63">
                    <a:moveTo>
                      <a:pt x="0" y="62"/>
                    </a:moveTo>
                    <a:lnTo>
                      <a:pt x="0" y="18"/>
                    </a:lnTo>
                    <a:lnTo>
                      <a:pt x="9" y="10"/>
                    </a:lnTo>
                    <a:lnTo>
                      <a:pt x="19" y="5"/>
                    </a:lnTo>
                    <a:lnTo>
                      <a:pt x="32" y="3"/>
                    </a:lnTo>
                    <a:lnTo>
                      <a:pt x="44" y="0"/>
                    </a:lnTo>
                    <a:lnTo>
                      <a:pt x="54" y="2"/>
                    </a:lnTo>
                    <a:lnTo>
                      <a:pt x="65" y="4"/>
                    </a:lnTo>
                    <a:lnTo>
                      <a:pt x="76" y="7"/>
                    </a:lnTo>
                    <a:lnTo>
                      <a:pt x="85" y="13"/>
                    </a:lnTo>
                    <a:lnTo>
                      <a:pt x="91" y="20"/>
                    </a:lnTo>
                    <a:lnTo>
                      <a:pt x="91" y="6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511" name="Line 214"/>
              <p:cNvSpPr>
                <a:spLocks noChangeShapeType="1"/>
              </p:cNvSpPr>
              <p:nvPr/>
            </p:nvSpPr>
            <p:spPr bwMode="auto">
              <a:xfrm>
                <a:off x="4841" y="1806"/>
                <a:ext cx="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</p:grpSp>
        <p:sp>
          <p:nvSpPr>
            <p:cNvPr id="695512" name="Rectangle 215"/>
            <p:cNvSpPr>
              <a:spLocks noChangeArrowheads="1"/>
            </p:cNvSpPr>
            <p:nvPr/>
          </p:nvSpPr>
          <p:spPr bwMode="auto">
            <a:xfrm>
              <a:off x="3494" y="904"/>
              <a:ext cx="7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SAT GAS PLANT</a:t>
              </a:r>
            </a:p>
          </p:txBody>
        </p:sp>
        <p:grpSp>
          <p:nvGrpSpPr>
            <p:cNvPr id="695513" name="Group 216"/>
            <p:cNvGrpSpPr>
              <a:grpSpLocks/>
            </p:cNvGrpSpPr>
            <p:nvPr/>
          </p:nvGrpSpPr>
          <p:grpSpPr bwMode="auto">
            <a:xfrm>
              <a:off x="4584" y="1171"/>
              <a:ext cx="122" cy="402"/>
              <a:chOff x="3129" y="1530"/>
              <a:chExt cx="124" cy="380"/>
            </a:xfrm>
          </p:grpSpPr>
          <p:sp>
            <p:nvSpPr>
              <p:cNvPr id="695514" name="Freeform 217"/>
              <p:cNvSpPr>
                <a:spLocks/>
              </p:cNvSpPr>
              <p:nvPr/>
            </p:nvSpPr>
            <p:spPr bwMode="auto">
              <a:xfrm>
                <a:off x="3149" y="1539"/>
                <a:ext cx="88" cy="371"/>
              </a:xfrm>
              <a:custGeom>
                <a:avLst/>
                <a:gdLst>
                  <a:gd name="T0" fmla="*/ 0 w 88"/>
                  <a:gd name="T1" fmla="*/ 353 h 371"/>
                  <a:gd name="T2" fmla="*/ 0 w 88"/>
                  <a:gd name="T3" fmla="*/ 17 h 371"/>
                  <a:gd name="T4" fmla="*/ 14 w 88"/>
                  <a:gd name="T5" fmla="*/ 6 h 371"/>
                  <a:gd name="T6" fmla="*/ 23 w 88"/>
                  <a:gd name="T7" fmla="*/ 3 h 371"/>
                  <a:gd name="T8" fmla="*/ 47 w 88"/>
                  <a:gd name="T9" fmla="*/ 0 h 371"/>
                  <a:gd name="T10" fmla="*/ 67 w 88"/>
                  <a:gd name="T11" fmla="*/ 0 h 371"/>
                  <a:gd name="T12" fmla="*/ 81 w 88"/>
                  <a:gd name="T13" fmla="*/ 9 h 371"/>
                  <a:gd name="T14" fmla="*/ 87 w 88"/>
                  <a:gd name="T15" fmla="*/ 14 h 371"/>
                  <a:gd name="T16" fmla="*/ 87 w 88"/>
                  <a:gd name="T17" fmla="*/ 356 h 371"/>
                  <a:gd name="T18" fmla="*/ 70 w 88"/>
                  <a:gd name="T19" fmla="*/ 367 h 371"/>
                  <a:gd name="T20" fmla="*/ 40 w 88"/>
                  <a:gd name="T21" fmla="*/ 370 h 371"/>
                  <a:gd name="T22" fmla="*/ 20 w 88"/>
                  <a:gd name="T23" fmla="*/ 370 h 371"/>
                  <a:gd name="T24" fmla="*/ 3 w 88"/>
                  <a:gd name="T25" fmla="*/ 356 h 371"/>
                  <a:gd name="T26" fmla="*/ 3 w 88"/>
                  <a:gd name="T27" fmla="*/ 362 h 371"/>
                  <a:gd name="T28" fmla="*/ 6 w 88"/>
                  <a:gd name="T29" fmla="*/ 359 h 371"/>
                  <a:gd name="T30" fmla="*/ 0 w 88"/>
                  <a:gd name="T31" fmla="*/ 353 h 3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"/>
                  <a:gd name="T49" fmla="*/ 0 h 371"/>
                  <a:gd name="T50" fmla="*/ 88 w 88"/>
                  <a:gd name="T51" fmla="*/ 371 h 3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" h="371">
                    <a:moveTo>
                      <a:pt x="0" y="353"/>
                    </a:moveTo>
                    <a:lnTo>
                      <a:pt x="0" y="17"/>
                    </a:lnTo>
                    <a:lnTo>
                      <a:pt x="14" y="6"/>
                    </a:lnTo>
                    <a:lnTo>
                      <a:pt x="23" y="3"/>
                    </a:lnTo>
                    <a:lnTo>
                      <a:pt x="47" y="0"/>
                    </a:lnTo>
                    <a:lnTo>
                      <a:pt x="67" y="0"/>
                    </a:lnTo>
                    <a:lnTo>
                      <a:pt x="81" y="9"/>
                    </a:lnTo>
                    <a:lnTo>
                      <a:pt x="87" y="14"/>
                    </a:lnTo>
                    <a:lnTo>
                      <a:pt x="87" y="356"/>
                    </a:lnTo>
                    <a:lnTo>
                      <a:pt x="70" y="367"/>
                    </a:lnTo>
                    <a:lnTo>
                      <a:pt x="40" y="370"/>
                    </a:lnTo>
                    <a:lnTo>
                      <a:pt x="20" y="370"/>
                    </a:lnTo>
                    <a:lnTo>
                      <a:pt x="3" y="356"/>
                    </a:lnTo>
                    <a:lnTo>
                      <a:pt x="3" y="362"/>
                    </a:lnTo>
                    <a:lnTo>
                      <a:pt x="6" y="359"/>
                    </a:lnTo>
                    <a:lnTo>
                      <a:pt x="0" y="353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515" name="Line 218"/>
              <p:cNvSpPr>
                <a:spLocks noChangeShapeType="1"/>
              </p:cNvSpPr>
              <p:nvPr/>
            </p:nvSpPr>
            <p:spPr bwMode="auto">
              <a:xfrm>
                <a:off x="3160" y="1824"/>
                <a:ext cx="6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695516" name="Freeform 219"/>
              <p:cNvSpPr>
                <a:spLocks/>
              </p:cNvSpPr>
              <p:nvPr/>
            </p:nvSpPr>
            <p:spPr bwMode="auto">
              <a:xfrm>
                <a:off x="3149" y="1530"/>
                <a:ext cx="88" cy="72"/>
              </a:xfrm>
              <a:custGeom>
                <a:avLst/>
                <a:gdLst>
                  <a:gd name="T0" fmla="*/ 0 w 88"/>
                  <a:gd name="T1" fmla="*/ 71 h 72"/>
                  <a:gd name="T2" fmla="*/ 0 w 88"/>
                  <a:gd name="T3" fmla="*/ 20 h 72"/>
                  <a:gd name="T4" fmla="*/ 9 w 88"/>
                  <a:gd name="T5" fmla="*/ 12 h 72"/>
                  <a:gd name="T6" fmla="*/ 18 w 88"/>
                  <a:gd name="T7" fmla="*/ 6 h 72"/>
                  <a:gd name="T8" fmla="*/ 30 w 88"/>
                  <a:gd name="T9" fmla="*/ 3 h 72"/>
                  <a:gd name="T10" fmla="*/ 42 w 88"/>
                  <a:gd name="T11" fmla="*/ 0 h 72"/>
                  <a:gd name="T12" fmla="*/ 52 w 88"/>
                  <a:gd name="T13" fmla="*/ 2 h 72"/>
                  <a:gd name="T14" fmla="*/ 62 w 88"/>
                  <a:gd name="T15" fmla="*/ 4 h 72"/>
                  <a:gd name="T16" fmla="*/ 73 w 88"/>
                  <a:gd name="T17" fmla="*/ 9 h 72"/>
                  <a:gd name="T18" fmla="*/ 81 w 88"/>
                  <a:gd name="T19" fmla="*/ 14 h 72"/>
                  <a:gd name="T20" fmla="*/ 87 w 88"/>
                  <a:gd name="T21" fmla="*/ 23 h 72"/>
                  <a:gd name="T22" fmla="*/ 87 w 88"/>
                  <a:gd name="T23" fmla="*/ 71 h 72"/>
                  <a:gd name="T24" fmla="*/ 0 w 88"/>
                  <a:gd name="T25" fmla="*/ 7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72"/>
                  <a:gd name="T41" fmla="*/ 88 w 88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72">
                    <a:moveTo>
                      <a:pt x="0" y="71"/>
                    </a:moveTo>
                    <a:lnTo>
                      <a:pt x="0" y="20"/>
                    </a:lnTo>
                    <a:lnTo>
                      <a:pt x="9" y="12"/>
                    </a:lnTo>
                    <a:lnTo>
                      <a:pt x="18" y="6"/>
                    </a:lnTo>
                    <a:lnTo>
                      <a:pt x="30" y="3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2" y="4"/>
                    </a:lnTo>
                    <a:lnTo>
                      <a:pt x="73" y="9"/>
                    </a:lnTo>
                    <a:lnTo>
                      <a:pt x="81" y="14"/>
                    </a:lnTo>
                    <a:lnTo>
                      <a:pt x="87" y="23"/>
                    </a:lnTo>
                    <a:lnTo>
                      <a:pt x="87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517" name="Freeform 220"/>
              <p:cNvSpPr>
                <a:spLocks/>
              </p:cNvSpPr>
              <p:nvPr/>
            </p:nvSpPr>
            <p:spPr bwMode="auto">
              <a:xfrm>
                <a:off x="3129" y="1627"/>
                <a:ext cx="17" cy="245"/>
              </a:xfrm>
              <a:custGeom>
                <a:avLst/>
                <a:gdLst>
                  <a:gd name="T0" fmla="*/ 16 w 17"/>
                  <a:gd name="T1" fmla="*/ 0 h 245"/>
                  <a:gd name="T2" fmla="*/ 0 w 17"/>
                  <a:gd name="T3" fmla="*/ 0 h 245"/>
                  <a:gd name="T4" fmla="*/ 0 w 17"/>
                  <a:gd name="T5" fmla="*/ 244 h 245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45"/>
                  <a:gd name="T11" fmla="*/ 17 w 17"/>
                  <a:gd name="T12" fmla="*/ 245 h 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45">
                    <a:moveTo>
                      <a:pt x="16" y="0"/>
                    </a:moveTo>
                    <a:lnTo>
                      <a:pt x="0" y="0"/>
                    </a:lnTo>
                    <a:lnTo>
                      <a:pt x="0" y="244"/>
                    </a:lnTo>
                  </a:path>
                </a:pathLst>
              </a:custGeom>
              <a:solidFill>
                <a:srgbClr val="008000"/>
              </a:solidFill>
              <a:ln w="508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518" name="Freeform 221"/>
              <p:cNvSpPr>
                <a:spLocks/>
              </p:cNvSpPr>
              <p:nvPr/>
            </p:nvSpPr>
            <p:spPr bwMode="auto">
              <a:xfrm>
                <a:off x="3236" y="1738"/>
                <a:ext cx="17" cy="134"/>
              </a:xfrm>
              <a:custGeom>
                <a:avLst/>
                <a:gdLst>
                  <a:gd name="T0" fmla="*/ 0 w 17"/>
                  <a:gd name="T1" fmla="*/ 0 h 134"/>
                  <a:gd name="T2" fmla="*/ 16 w 17"/>
                  <a:gd name="T3" fmla="*/ 0 h 134"/>
                  <a:gd name="T4" fmla="*/ 16 w 17"/>
                  <a:gd name="T5" fmla="*/ 133 h 13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4"/>
                  <a:gd name="T11" fmla="*/ 17 w 17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4">
                    <a:moveTo>
                      <a:pt x="0" y="0"/>
                    </a:moveTo>
                    <a:lnTo>
                      <a:pt x="16" y="0"/>
                    </a:lnTo>
                    <a:lnTo>
                      <a:pt x="16" y="133"/>
                    </a:lnTo>
                  </a:path>
                </a:pathLst>
              </a:custGeom>
              <a:solidFill>
                <a:srgbClr val="008000"/>
              </a:solidFill>
              <a:ln w="254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519" name="Freeform 222"/>
              <p:cNvSpPr>
                <a:spLocks/>
              </p:cNvSpPr>
              <p:nvPr/>
            </p:nvSpPr>
            <p:spPr bwMode="auto">
              <a:xfrm>
                <a:off x="3132" y="1624"/>
                <a:ext cx="17" cy="251"/>
              </a:xfrm>
              <a:custGeom>
                <a:avLst/>
                <a:gdLst>
                  <a:gd name="T0" fmla="*/ 16 w 17"/>
                  <a:gd name="T1" fmla="*/ 0 h 251"/>
                  <a:gd name="T2" fmla="*/ 4 w 17"/>
                  <a:gd name="T3" fmla="*/ 0 h 251"/>
                  <a:gd name="T4" fmla="*/ 0 w 17"/>
                  <a:gd name="T5" fmla="*/ 6 h 251"/>
                  <a:gd name="T6" fmla="*/ 0 w 17"/>
                  <a:gd name="T7" fmla="*/ 11 h 251"/>
                  <a:gd name="T8" fmla="*/ 0 w 17"/>
                  <a:gd name="T9" fmla="*/ 25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1"/>
                  <a:gd name="T17" fmla="*/ 17 w 17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1">
                    <a:moveTo>
                      <a:pt x="16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5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sp>
          <p:nvSpPr>
            <p:cNvPr id="695520" name="Line 223"/>
            <p:cNvSpPr>
              <a:spLocks noChangeShapeType="1"/>
            </p:cNvSpPr>
            <p:nvPr/>
          </p:nvSpPr>
          <p:spPr bwMode="auto">
            <a:xfrm flipH="1" flipV="1">
              <a:off x="4126" y="681"/>
              <a:ext cx="141" cy="143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21" name="Line 224"/>
            <p:cNvSpPr>
              <a:spLocks noChangeShapeType="1"/>
            </p:cNvSpPr>
            <p:nvPr/>
          </p:nvSpPr>
          <p:spPr bwMode="auto">
            <a:xfrm>
              <a:off x="4123" y="681"/>
              <a:ext cx="43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22" name="Rectangle 225"/>
            <p:cNvSpPr>
              <a:spLocks noChangeArrowheads="1"/>
            </p:cNvSpPr>
            <p:nvPr/>
          </p:nvSpPr>
          <p:spPr bwMode="auto">
            <a:xfrm>
              <a:off x="4083" y="535"/>
              <a:ext cx="48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78" b="1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FUEL GAS</a:t>
              </a:r>
            </a:p>
          </p:txBody>
        </p:sp>
        <p:sp>
          <p:nvSpPr>
            <p:cNvPr id="695523" name="Line 226"/>
            <p:cNvSpPr>
              <a:spLocks noChangeShapeType="1"/>
            </p:cNvSpPr>
            <p:nvPr/>
          </p:nvSpPr>
          <p:spPr bwMode="auto">
            <a:xfrm>
              <a:off x="4444" y="969"/>
              <a:ext cx="436" cy="0"/>
            </a:xfrm>
            <a:prstGeom prst="line">
              <a:avLst/>
            </a:prstGeom>
            <a:noFill/>
            <a:ln w="2540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24" name="Rectangle 227"/>
            <p:cNvSpPr>
              <a:spLocks noChangeArrowheads="1"/>
            </p:cNvSpPr>
            <p:nvPr/>
          </p:nvSpPr>
          <p:spPr bwMode="auto">
            <a:xfrm>
              <a:off x="4499" y="823"/>
              <a:ext cx="26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78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LPG</a:t>
              </a:r>
            </a:p>
          </p:txBody>
        </p:sp>
        <p:sp>
          <p:nvSpPr>
            <p:cNvPr id="695525" name="Line 228"/>
            <p:cNvSpPr>
              <a:spLocks noChangeShapeType="1"/>
            </p:cNvSpPr>
            <p:nvPr/>
          </p:nvSpPr>
          <p:spPr bwMode="auto">
            <a:xfrm>
              <a:off x="4675" y="1337"/>
              <a:ext cx="436" cy="0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26" name="Rectangle 229"/>
            <p:cNvSpPr>
              <a:spLocks noChangeArrowheads="1"/>
            </p:cNvSpPr>
            <p:nvPr/>
          </p:nvSpPr>
          <p:spPr bwMode="auto">
            <a:xfrm>
              <a:off x="4707" y="1175"/>
              <a:ext cx="40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78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SULFUR</a:t>
              </a:r>
            </a:p>
          </p:txBody>
        </p:sp>
      </p:grpSp>
      <p:grpSp>
        <p:nvGrpSpPr>
          <p:cNvPr id="695527" name="Group 235"/>
          <p:cNvGrpSpPr>
            <a:grpSpLocks/>
          </p:cNvGrpSpPr>
          <p:nvPr/>
        </p:nvGrpSpPr>
        <p:grpSpPr bwMode="auto">
          <a:xfrm>
            <a:off x="2941099" y="1556011"/>
            <a:ext cx="4212589" cy="4147418"/>
            <a:chOff x="905" y="704"/>
            <a:chExt cx="1616" cy="1591"/>
          </a:xfrm>
        </p:grpSpPr>
        <p:sp>
          <p:nvSpPr>
            <p:cNvPr id="695529" name="Line 237"/>
            <p:cNvSpPr>
              <a:spLocks noChangeShapeType="1"/>
            </p:cNvSpPr>
            <p:nvPr/>
          </p:nvSpPr>
          <p:spPr bwMode="auto">
            <a:xfrm>
              <a:off x="1065" y="2125"/>
              <a:ext cx="57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30" name="Line 238"/>
            <p:cNvSpPr>
              <a:spLocks noChangeShapeType="1"/>
            </p:cNvSpPr>
            <p:nvPr/>
          </p:nvSpPr>
          <p:spPr bwMode="auto">
            <a:xfrm flipH="1" flipV="1">
              <a:off x="1321" y="1792"/>
              <a:ext cx="315" cy="3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31" name="Line 239"/>
            <p:cNvSpPr>
              <a:spLocks noChangeShapeType="1"/>
            </p:cNvSpPr>
            <p:nvPr/>
          </p:nvSpPr>
          <p:spPr bwMode="auto">
            <a:xfrm>
              <a:off x="1322" y="1793"/>
              <a:ext cx="88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32" name="Line 240"/>
            <p:cNvSpPr>
              <a:spLocks noChangeShapeType="1"/>
            </p:cNvSpPr>
            <p:nvPr/>
          </p:nvSpPr>
          <p:spPr bwMode="auto">
            <a:xfrm flipH="1" flipV="1">
              <a:off x="2090" y="1358"/>
              <a:ext cx="426" cy="43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33" name="Line 241"/>
            <p:cNvSpPr>
              <a:spLocks noChangeShapeType="1"/>
            </p:cNvSpPr>
            <p:nvPr/>
          </p:nvSpPr>
          <p:spPr bwMode="auto">
            <a:xfrm flipV="1">
              <a:off x="2090" y="1358"/>
              <a:ext cx="40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274" name="Line 238"/>
            <p:cNvSpPr>
              <a:spLocks noChangeShapeType="1"/>
            </p:cNvSpPr>
            <p:nvPr/>
          </p:nvSpPr>
          <p:spPr bwMode="auto">
            <a:xfrm flipH="1" flipV="1">
              <a:off x="1419" y="2132"/>
              <a:ext cx="157" cy="16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275" name="Line 237"/>
            <p:cNvSpPr>
              <a:spLocks noChangeShapeType="1"/>
            </p:cNvSpPr>
            <p:nvPr/>
          </p:nvSpPr>
          <p:spPr bwMode="auto">
            <a:xfrm>
              <a:off x="905" y="2024"/>
              <a:ext cx="398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276" name="Line 238"/>
            <p:cNvSpPr>
              <a:spLocks noChangeShapeType="1"/>
            </p:cNvSpPr>
            <p:nvPr/>
          </p:nvSpPr>
          <p:spPr bwMode="auto">
            <a:xfrm flipH="1" flipV="1">
              <a:off x="1031" y="1735"/>
              <a:ext cx="276" cy="288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278" name="Line 240"/>
            <p:cNvSpPr>
              <a:spLocks noChangeShapeType="1"/>
            </p:cNvSpPr>
            <p:nvPr/>
          </p:nvSpPr>
          <p:spPr bwMode="auto">
            <a:xfrm flipH="1" flipV="1">
              <a:off x="1765" y="1152"/>
              <a:ext cx="570" cy="58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279" name="Line 241"/>
            <p:cNvSpPr>
              <a:spLocks noChangeShapeType="1"/>
            </p:cNvSpPr>
            <p:nvPr/>
          </p:nvSpPr>
          <p:spPr bwMode="auto">
            <a:xfrm flipV="1">
              <a:off x="1767" y="1154"/>
              <a:ext cx="403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277" name="Line 239"/>
            <p:cNvSpPr>
              <a:spLocks noChangeShapeType="1"/>
            </p:cNvSpPr>
            <p:nvPr/>
          </p:nvSpPr>
          <p:spPr bwMode="auto">
            <a:xfrm>
              <a:off x="1023" y="1731"/>
              <a:ext cx="1121" cy="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437" name="Line 238"/>
            <p:cNvSpPr>
              <a:spLocks noChangeShapeType="1"/>
            </p:cNvSpPr>
            <p:nvPr/>
          </p:nvSpPr>
          <p:spPr bwMode="auto">
            <a:xfrm flipH="1" flipV="1">
              <a:off x="1201" y="704"/>
              <a:ext cx="1131" cy="117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712" name="Line 239">
              <a:extLst>
                <a:ext uri="{FF2B5EF4-FFF2-40B4-BE49-F238E27FC236}">
                  <a16:creationId xmlns:a16="http://schemas.microsoft.com/office/drawing/2014/main" id="{97330B61-C2FD-48BD-B7EB-80E28A783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6" y="1730"/>
              <a:ext cx="10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713" name="Line 239">
              <a:extLst>
                <a:ext uri="{FF2B5EF4-FFF2-40B4-BE49-F238E27FC236}">
                  <a16:creationId xmlns:a16="http://schemas.microsoft.com/office/drawing/2014/main" id="{BD955E87-0E9A-420A-9E93-BD6AB64F3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7" y="1793"/>
              <a:ext cx="23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</p:grpSp>
      <p:grpSp>
        <p:nvGrpSpPr>
          <p:cNvPr id="695534" name="Group 242"/>
          <p:cNvGrpSpPr>
            <a:grpSpLocks/>
          </p:cNvGrpSpPr>
          <p:nvPr/>
        </p:nvGrpSpPr>
        <p:grpSpPr bwMode="auto">
          <a:xfrm>
            <a:off x="991213" y="2570055"/>
            <a:ext cx="2176678" cy="2093261"/>
            <a:chOff x="157" y="1093"/>
            <a:chExt cx="835" cy="803"/>
          </a:xfrm>
        </p:grpSpPr>
        <p:sp>
          <p:nvSpPr>
            <p:cNvPr id="695535" name="Rectangle 243"/>
            <p:cNvSpPr>
              <a:spLocks noChangeArrowheads="1"/>
            </p:cNvSpPr>
            <p:nvPr/>
          </p:nvSpPr>
          <p:spPr bwMode="auto">
            <a:xfrm>
              <a:off x="157" y="1494"/>
              <a:ext cx="46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78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NAPHTHA</a:t>
              </a:r>
            </a:p>
          </p:txBody>
        </p:sp>
        <p:sp>
          <p:nvSpPr>
            <p:cNvPr id="695536" name="Line 244"/>
            <p:cNvSpPr>
              <a:spLocks noChangeShapeType="1"/>
            </p:cNvSpPr>
            <p:nvPr/>
          </p:nvSpPr>
          <p:spPr bwMode="auto">
            <a:xfrm>
              <a:off x="784" y="1896"/>
              <a:ext cx="205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37" name="Line 245"/>
            <p:cNvSpPr>
              <a:spLocks noChangeShapeType="1"/>
            </p:cNvSpPr>
            <p:nvPr/>
          </p:nvSpPr>
          <p:spPr bwMode="auto">
            <a:xfrm>
              <a:off x="206" y="1096"/>
              <a:ext cx="39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38" name="Line 246"/>
            <p:cNvSpPr>
              <a:spLocks noChangeShapeType="1"/>
            </p:cNvSpPr>
            <p:nvPr/>
          </p:nvSpPr>
          <p:spPr bwMode="auto">
            <a:xfrm flipH="1" flipV="1">
              <a:off x="210" y="1093"/>
              <a:ext cx="782" cy="79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</p:grpSp>
      <p:grpSp>
        <p:nvGrpSpPr>
          <p:cNvPr id="695539" name="Group 297"/>
          <p:cNvGrpSpPr>
            <a:grpSpLocks/>
          </p:cNvGrpSpPr>
          <p:nvPr/>
        </p:nvGrpSpPr>
        <p:grpSpPr bwMode="auto">
          <a:xfrm>
            <a:off x="3261735" y="5599159"/>
            <a:ext cx="3891952" cy="1545833"/>
            <a:chOff x="1028" y="2255"/>
            <a:chExt cx="1493" cy="593"/>
          </a:xfrm>
        </p:grpSpPr>
        <p:sp>
          <p:nvSpPr>
            <p:cNvPr id="695540" name="Line 294"/>
            <p:cNvSpPr>
              <a:spLocks noChangeShapeType="1"/>
            </p:cNvSpPr>
            <p:nvPr/>
          </p:nvSpPr>
          <p:spPr bwMode="auto">
            <a:xfrm flipH="1" flipV="1">
              <a:off x="1028" y="2409"/>
              <a:ext cx="163" cy="172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41" name="Line 295"/>
            <p:cNvSpPr>
              <a:spLocks noChangeShapeType="1"/>
            </p:cNvSpPr>
            <p:nvPr/>
          </p:nvSpPr>
          <p:spPr bwMode="auto">
            <a:xfrm flipV="1">
              <a:off x="1185" y="2582"/>
              <a:ext cx="234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542" name="Rectangle 296"/>
            <p:cNvSpPr>
              <a:spLocks noChangeArrowheads="1"/>
            </p:cNvSpPr>
            <p:nvPr/>
          </p:nvSpPr>
          <p:spPr bwMode="auto">
            <a:xfrm>
              <a:off x="1039" y="2255"/>
              <a:ext cx="4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78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ATM RESIDUE</a:t>
              </a:r>
            </a:p>
          </p:txBody>
        </p:sp>
        <p:sp>
          <p:nvSpPr>
            <p:cNvPr id="438" name="Rectangle 296"/>
            <p:cNvSpPr>
              <a:spLocks noChangeArrowheads="1"/>
            </p:cNvSpPr>
            <p:nvPr/>
          </p:nvSpPr>
          <p:spPr bwMode="auto">
            <a:xfrm>
              <a:off x="2071" y="2617"/>
              <a:ext cx="4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78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ARDS RESIDUE</a:t>
              </a:r>
            </a:p>
          </p:txBody>
        </p:sp>
      </p:grpSp>
      <p:grpSp>
        <p:nvGrpSpPr>
          <p:cNvPr id="13331" name="Group 1009"/>
          <p:cNvGrpSpPr>
            <a:grpSpLocks/>
          </p:cNvGrpSpPr>
          <p:nvPr/>
        </p:nvGrpSpPr>
        <p:grpSpPr bwMode="auto">
          <a:xfrm>
            <a:off x="3673609" y="6451601"/>
            <a:ext cx="3933662" cy="1590151"/>
            <a:chOff x="1187" y="2605"/>
            <a:chExt cx="1509" cy="610"/>
          </a:xfrm>
        </p:grpSpPr>
        <p:sp>
          <p:nvSpPr>
            <p:cNvPr id="695660" name="Line 683"/>
            <p:cNvSpPr>
              <a:spLocks noChangeShapeType="1"/>
            </p:cNvSpPr>
            <p:nvPr/>
          </p:nvSpPr>
          <p:spPr bwMode="auto">
            <a:xfrm flipH="1" flipV="1">
              <a:off x="1792" y="2647"/>
              <a:ext cx="212" cy="226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661" name="Line 684"/>
            <p:cNvSpPr>
              <a:spLocks noChangeShapeType="1"/>
            </p:cNvSpPr>
            <p:nvPr/>
          </p:nvSpPr>
          <p:spPr bwMode="auto">
            <a:xfrm flipV="1">
              <a:off x="1999" y="2872"/>
              <a:ext cx="375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663" name="Line 1006"/>
            <p:cNvSpPr>
              <a:spLocks noChangeShapeType="1"/>
            </p:cNvSpPr>
            <p:nvPr/>
          </p:nvSpPr>
          <p:spPr bwMode="auto">
            <a:xfrm flipH="1" flipV="1">
              <a:off x="2368" y="2870"/>
              <a:ext cx="328" cy="345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271" name="Line 684"/>
            <p:cNvSpPr>
              <a:spLocks noChangeShapeType="1"/>
            </p:cNvSpPr>
            <p:nvPr/>
          </p:nvSpPr>
          <p:spPr bwMode="auto">
            <a:xfrm flipV="1">
              <a:off x="1433" y="2872"/>
              <a:ext cx="569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273" name="Line 683"/>
            <p:cNvSpPr>
              <a:spLocks noChangeShapeType="1"/>
            </p:cNvSpPr>
            <p:nvPr/>
          </p:nvSpPr>
          <p:spPr bwMode="auto">
            <a:xfrm flipH="1" flipV="1">
              <a:off x="1187" y="2605"/>
              <a:ext cx="251" cy="268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</p:grpSp>
      <p:grpSp>
        <p:nvGrpSpPr>
          <p:cNvPr id="695452" name="Group 155"/>
          <p:cNvGrpSpPr>
            <a:grpSpLocks/>
          </p:cNvGrpSpPr>
          <p:nvPr/>
        </p:nvGrpSpPr>
        <p:grpSpPr bwMode="auto">
          <a:xfrm>
            <a:off x="5232475" y="865208"/>
            <a:ext cx="5135396" cy="3287175"/>
            <a:chOff x="1784" y="439"/>
            <a:chExt cx="1970" cy="1261"/>
          </a:xfrm>
        </p:grpSpPr>
        <p:sp>
          <p:nvSpPr>
            <p:cNvPr id="695491" name="Line 194"/>
            <p:cNvSpPr>
              <a:spLocks noChangeShapeType="1"/>
            </p:cNvSpPr>
            <p:nvPr/>
          </p:nvSpPr>
          <p:spPr bwMode="auto">
            <a:xfrm>
              <a:off x="2635" y="825"/>
              <a:ext cx="43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145564" name="Freeform 156"/>
            <p:cNvSpPr>
              <a:spLocks/>
            </p:cNvSpPr>
            <p:nvPr/>
          </p:nvSpPr>
          <p:spPr bwMode="auto">
            <a:xfrm>
              <a:off x="1784" y="905"/>
              <a:ext cx="1970" cy="7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1" y="0"/>
                </a:cxn>
                <a:cxn ang="0">
                  <a:pos x="2004" y="749"/>
                </a:cxn>
                <a:cxn ang="0">
                  <a:pos x="783" y="749"/>
                </a:cxn>
                <a:cxn ang="0">
                  <a:pos x="0" y="0"/>
                </a:cxn>
              </a:cxnLst>
              <a:rect l="0" t="0" r="r" b="b"/>
              <a:pathLst>
                <a:path w="2005" h="750">
                  <a:moveTo>
                    <a:pt x="0" y="0"/>
                  </a:moveTo>
                  <a:lnTo>
                    <a:pt x="1221" y="0"/>
                  </a:lnTo>
                  <a:lnTo>
                    <a:pt x="2004" y="749"/>
                  </a:lnTo>
                  <a:lnTo>
                    <a:pt x="783" y="749"/>
                  </a:lnTo>
                  <a:lnTo>
                    <a:pt x="0" y="0"/>
                  </a:lnTo>
                </a:path>
              </a:pathLst>
            </a:custGeom>
            <a:solidFill>
              <a:srgbClr val="0E91BD">
                <a:alpha val="20000"/>
              </a:srgb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eaLnBrk="0" hangingPunct="0">
                <a:defRPr/>
              </a:pPr>
              <a:endParaRPr lang="en-US" sz="2956">
                <a:latin typeface="Arial" charset="0"/>
              </a:endParaRPr>
            </a:p>
          </p:txBody>
        </p:sp>
        <p:sp>
          <p:nvSpPr>
            <p:cNvPr id="695454" name="Rectangle 157"/>
            <p:cNvSpPr>
              <a:spLocks noChangeArrowheads="1"/>
            </p:cNvSpPr>
            <p:nvPr/>
          </p:nvSpPr>
          <p:spPr bwMode="auto">
            <a:xfrm>
              <a:off x="1984" y="912"/>
              <a:ext cx="3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HDT</a:t>
              </a:r>
            </a:p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KERO</a:t>
              </a:r>
            </a:p>
          </p:txBody>
        </p:sp>
        <p:grpSp>
          <p:nvGrpSpPr>
            <p:cNvPr id="695455" name="Group 158"/>
            <p:cNvGrpSpPr>
              <a:grpSpLocks/>
            </p:cNvGrpSpPr>
            <p:nvPr/>
          </p:nvGrpSpPr>
          <p:grpSpPr bwMode="auto">
            <a:xfrm>
              <a:off x="2476" y="733"/>
              <a:ext cx="91" cy="347"/>
              <a:chOff x="2321" y="1557"/>
              <a:chExt cx="92" cy="328"/>
            </a:xfrm>
          </p:grpSpPr>
          <p:sp>
            <p:nvSpPr>
              <p:cNvPr id="695456" name="Freeform 159"/>
              <p:cNvSpPr>
                <a:spLocks/>
              </p:cNvSpPr>
              <p:nvPr/>
            </p:nvSpPr>
            <p:spPr bwMode="auto">
              <a:xfrm>
                <a:off x="2321" y="1564"/>
                <a:ext cx="92" cy="321"/>
              </a:xfrm>
              <a:custGeom>
                <a:avLst/>
                <a:gdLst>
                  <a:gd name="T0" fmla="*/ 0 w 92"/>
                  <a:gd name="T1" fmla="*/ 305 h 321"/>
                  <a:gd name="T2" fmla="*/ 0 w 92"/>
                  <a:gd name="T3" fmla="*/ 14 h 321"/>
                  <a:gd name="T4" fmla="*/ 16 w 92"/>
                  <a:gd name="T5" fmla="*/ 5 h 321"/>
                  <a:gd name="T6" fmla="*/ 25 w 92"/>
                  <a:gd name="T7" fmla="*/ 2 h 321"/>
                  <a:gd name="T8" fmla="*/ 48 w 92"/>
                  <a:gd name="T9" fmla="*/ 0 h 321"/>
                  <a:gd name="T10" fmla="*/ 70 w 92"/>
                  <a:gd name="T11" fmla="*/ 0 h 321"/>
                  <a:gd name="T12" fmla="*/ 85 w 92"/>
                  <a:gd name="T13" fmla="*/ 7 h 321"/>
                  <a:gd name="T14" fmla="*/ 91 w 92"/>
                  <a:gd name="T15" fmla="*/ 12 h 321"/>
                  <a:gd name="T16" fmla="*/ 91 w 92"/>
                  <a:gd name="T17" fmla="*/ 307 h 321"/>
                  <a:gd name="T18" fmla="*/ 73 w 92"/>
                  <a:gd name="T19" fmla="*/ 317 h 321"/>
                  <a:gd name="T20" fmla="*/ 43 w 92"/>
                  <a:gd name="T21" fmla="*/ 320 h 321"/>
                  <a:gd name="T22" fmla="*/ 22 w 92"/>
                  <a:gd name="T23" fmla="*/ 320 h 321"/>
                  <a:gd name="T24" fmla="*/ 3 w 92"/>
                  <a:gd name="T25" fmla="*/ 307 h 321"/>
                  <a:gd name="T26" fmla="*/ 3 w 92"/>
                  <a:gd name="T27" fmla="*/ 313 h 321"/>
                  <a:gd name="T28" fmla="*/ 7 w 92"/>
                  <a:gd name="T29" fmla="*/ 310 h 321"/>
                  <a:gd name="T30" fmla="*/ 0 w 92"/>
                  <a:gd name="T31" fmla="*/ 305 h 3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2"/>
                  <a:gd name="T49" fmla="*/ 0 h 321"/>
                  <a:gd name="T50" fmla="*/ 92 w 92"/>
                  <a:gd name="T51" fmla="*/ 321 h 3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2" h="321">
                    <a:moveTo>
                      <a:pt x="0" y="305"/>
                    </a:moveTo>
                    <a:lnTo>
                      <a:pt x="0" y="14"/>
                    </a:lnTo>
                    <a:lnTo>
                      <a:pt x="16" y="5"/>
                    </a:lnTo>
                    <a:lnTo>
                      <a:pt x="25" y="2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85" y="7"/>
                    </a:lnTo>
                    <a:lnTo>
                      <a:pt x="91" y="12"/>
                    </a:lnTo>
                    <a:lnTo>
                      <a:pt x="91" y="307"/>
                    </a:lnTo>
                    <a:lnTo>
                      <a:pt x="73" y="317"/>
                    </a:lnTo>
                    <a:lnTo>
                      <a:pt x="43" y="320"/>
                    </a:lnTo>
                    <a:lnTo>
                      <a:pt x="22" y="320"/>
                    </a:lnTo>
                    <a:lnTo>
                      <a:pt x="3" y="307"/>
                    </a:lnTo>
                    <a:lnTo>
                      <a:pt x="3" y="313"/>
                    </a:lnTo>
                    <a:lnTo>
                      <a:pt x="7" y="310"/>
                    </a:lnTo>
                    <a:lnTo>
                      <a:pt x="0" y="30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57" name="Line 160"/>
              <p:cNvSpPr>
                <a:spLocks noChangeShapeType="1"/>
              </p:cNvSpPr>
              <p:nvPr/>
            </p:nvSpPr>
            <p:spPr bwMode="auto">
              <a:xfrm>
                <a:off x="2329" y="1810"/>
                <a:ext cx="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695458" name="Freeform 161"/>
              <p:cNvSpPr>
                <a:spLocks/>
              </p:cNvSpPr>
              <p:nvPr/>
            </p:nvSpPr>
            <p:spPr bwMode="auto">
              <a:xfrm>
                <a:off x="2321" y="1557"/>
                <a:ext cx="92" cy="63"/>
              </a:xfrm>
              <a:custGeom>
                <a:avLst/>
                <a:gdLst>
                  <a:gd name="T0" fmla="*/ 0 w 92"/>
                  <a:gd name="T1" fmla="*/ 62 h 63"/>
                  <a:gd name="T2" fmla="*/ 0 w 92"/>
                  <a:gd name="T3" fmla="*/ 18 h 63"/>
                  <a:gd name="T4" fmla="*/ 9 w 92"/>
                  <a:gd name="T5" fmla="*/ 10 h 63"/>
                  <a:gd name="T6" fmla="*/ 19 w 92"/>
                  <a:gd name="T7" fmla="*/ 5 h 63"/>
                  <a:gd name="T8" fmla="*/ 32 w 92"/>
                  <a:gd name="T9" fmla="*/ 3 h 63"/>
                  <a:gd name="T10" fmla="*/ 44 w 92"/>
                  <a:gd name="T11" fmla="*/ 0 h 63"/>
                  <a:gd name="T12" fmla="*/ 54 w 92"/>
                  <a:gd name="T13" fmla="*/ 2 h 63"/>
                  <a:gd name="T14" fmla="*/ 65 w 92"/>
                  <a:gd name="T15" fmla="*/ 4 h 63"/>
                  <a:gd name="T16" fmla="*/ 76 w 92"/>
                  <a:gd name="T17" fmla="*/ 7 h 63"/>
                  <a:gd name="T18" fmla="*/ 85 w 92"/>
                  <a:gd name="T19" fmla="*/ 13 h 63"/>
                  <a:gd name="T20" fmla="*/ 91 w 92"/>
                  <a:gd name="T21" fmla="*/ 20 h 63"/>
                  <a:gd name="T22" fmla="*/ 91 w 92"/>
                  <a:gd name="T23" fmla="*/ 62 h 63"/>
                  <a:gd name="T24" fmla="*/ 0 w 92"/>
                  <a:gd name="T25" fmla="*/ 62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63"/>
                  <a:gd name="T41" fmla="*/ 92 w 92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63">
                    <a:moveTo>
                      <a:pt x="0" y="62"/>
                    </a:moveTo>
                    <a:lnTo>
                      <a:pt x="0" y="18"/>
                    </a:lnTo>
                    <a:lnTo>
                      <a:pt x="9" y="10"/>
                    </a:lnTo>
                    <a:lnTo>
                      <a:pt x="19" y="5"/>
                    </a:lnTo>
                    <a:lnTo>
                      <a:pt x="32" y="3"/>
                    </a:lnTo>
                    <a:lnTo>
                      <a:pt x="44" y="0"/>
                    </a:lnTo>
                    <a:lnTo>
                      <a:pt x="54" y="2"/>
                    </a:lnTo>
                    <a:lnTo>
                      <a:pt x="65" y="4"/>
                    </a:lnTo>
                    <a:lnTo>
                      <a:pt x="76" y="7"/>
                    </a:lnTo>
                    <a:lnTo>
                      <a:pt x="85" y="13"/>
                    </a:lnTo>
                    <a:lnTo>
                      <a:pt x="91" y="20"/>
                    </a:lnTo>
                    <a:lnTo>
                      <a:pt x="91" y="6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59" name="Line 162"/>
              <p:cNvSpPr>
                <a:spLocks noChangeShapeType="1"/>
              </p:cNvSpPr>
              <p:nvPr/>
            </p:nvSpPr>
            <p:spPr bwMode="auto">
              <a:xfrm>
                <a:off x="2329" y="1575"/>
                <a:ext cx="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</p:grpSp>
        <p:grpSp>
          <p:nvGrpSpPr>
            <p:cNvPr id="695460" name="Group 163"/>
            <p:cNvGrpSpPr>
              <a:grpSpLocks/>
            </p:cNvGrpSpPr>
            <p:nvPr/>
          </p:nvGrpSpPr>
          <p:grpSpPr bwMode="auto">
            <a:xfrm>
              <a:off x="2879" y="1032"/>
              <a:ext cx="441" cy="642"/>
              <a:chOff x="3274" y="1610"/>
              <a:chExt cx="447" cy="607"/>
            </a:xfrm>
          </p:grpSpPr>
          <p:sp>
            <p:nvSpPr>
              <p:cNvPr id="695461" name="Freeform 164"/>
              <p:cNvSpPr>
                <a:spLocks/>
              </p:cNvSpPr>
              <p:nvPr/>
            </p:nvSpPr>
            <p:spPr bwMode="auto">
              <a:xfrm>
                <a:off x="3294" y="1619"/>
                <a:ext cx="88" cy="371"/>
              </a:xfrm>
              <a:custGeom>
                <a:avLst/>
                <a:gdLst>
                  <a:gd name="T0" fmla="*/ 0 w 88"/>
                  <a:gd name="T1" fmla="*/ 353 h 371"/>
                  <a:gd name="T2" fmla="*/ 0 w 88"/>
                  <a:gd name="T3" fmla="*/ 17 h 371"/>
                  <a:gd name="T4" fmla="*/ 14 w 88"/>
                  <a:gd name="T5" fmla="*/ 6 h 371"/>
                  <a:gd name="T6" fmla="*/ 23 w 88"/>
                  <a:gd name="T7" fmla="*/ 3 h 371"/>
                  <a:gd name="T8" fmla="*/ 47 w 88"/>
                  <a:gd name="T9" fmla="*/ 0 h 371"/>
                  <a:gd name="T10" fmla="*/ 67 w 88"/>
                  <a:gd name="T11" fmla="*/ 0 h 371"/>
                  <a:gd name="T12" fmla="*/ 81 w 88"/>
                  <a:gd name="T13" fmla="*/ 9 h 371"/>
                  <a:gd name="T14" fmla="*/ 87 w 88"/>
                  <a:gd name="T15" fmla="*/ 14 h 371"/>
                  <a:gd name="T16" fmla="*/ 87 w 88"/>
                  <a:gd name="T17" fmla="*/ 356 h 371"/>
                  <a:gd name="T18" fmla="*/ 70 w 88"/>
                  <a:gd name="T19" fmla="*/ 367 h 371"/>
                  <a:gd name="T20" fmla="*/ 40 w 88"/>
                  <a:gd name="T21" fmla="*/ 370 h 371"/>
                  <a:gd name="T22" fmla="*/ 20 w 88"/>
                  <a:gd name="T23" fmla="*/ 370 h 371"/>
                  <a:gd name="T24" fmla="*/ 3 w 88"/>
                  <a:gd name="T25" fmla="*/ 356 h 371"/>
                  <a:gd name="T26" fmla="*/ 3 w 88"/>
                  <a:gd name="T27" fmla="*/ 362 h 371"/>
                  <a:gd name="T28" fmla="*/ 6 w 88"/>
                  <a:gd name="T29" fmla="*/ 359 h 371"/>
                  <a:gd name="T30" fmla="*/ 0 w 88"/>
                  <a:gd name="T31" fmla="*/ 353 h 3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"/>
                  <a:gd name="T49" fmla="*/ 0 h 371"/>
                  <a:gd name="T50" fmla="*/ 88 w 88"/>
                  <a:gd name="T51" fmla="*/ 371 h 3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" h="371">
                    <a:moveTo>
                      <a:pt x="0" y="353"/>
                    </a:moveTo>
                    <a:lnTo>
                      <a:pt x="0" y="17"/>
                    </a:lnTo>
                    <a:lnTo>
                      <a:pt x="14" y="6"/>
                    </a:lnTo>
                    <a:lnTo>
                      <a:pt x="23" y="3"/>
                    </a:lnTo>
                    <a:lnTo>
                      <a:pt x="47" y="0"/>
                    </a:lnTo>
                    <a:lnTo>
                      <a:pt x="67" y="0"/>
                    </a:lnTo>
                    <a:lnTo>
                      <a:pt x="81" y="9"/>
                    </a:lnTo>
                    <a:lnTo>
                      <a:pt x="87" y="14"/>
                    </a:lnTo>
                    <a:lnTo>
                      <a:pt x="87" y="356"/>
                    </a:lnTo>
                    <a:lnTo>
                      <a:pt x="70" y="367"/>
                    </a:lnTo>
                    <a:lnTo>
                      <a:pt x="40" y="370"/>
                    </a:lnTo>
                    <a:lnTo>
                      <a:pt x="20" y="370"/>
                    </a:lnTo>
                    <a:lnTo>
                      <a:pt x="3" y="356"/>
                    </a:lnTo>
                    <a:lnTo>
                      <a:pt x="3" y="362"/>
                    </a:lnTo>
                    <a:lnTo>
                      <a:pt x="6" y="359"/>
                    </a:lnTo>
                    <a:lnTo>
                      <a:pt x="0" y="353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62" name="Line 165"/>
              <p:cNvSpPr>
                <a:spLocks noChangeShapeType="1"/>
              </p:cNvSpPr>
              <p:nvPr/>
            </p:nvSpPr>
            <p:spPr bwMode="auto">
              <a:xfrm>
                <a:off x="3305" y="1904"/>
                <a:ext cx="6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695463" name="Freeform 166"/>
              <p:cNvSpPr>
                <a:spLocks/>
              </p:cNvSpPr>
              <p:nvPr/>
            </p:nvSpPr>
            <p:spPr bwMode="auto">
              <a:xfrm>
                <a:off x="3294" y="1610"/>
                <a:ext cx="88" cy="72"/>
              </a:xfrm>
              <a:custGeom>
                <a:avLst/>
                <a:gdLst>
                  <a:gd name="T0" fmla="*/ 0 w 88"/>
                  <a:gd name="T1" fmla="*/ 71 h 72"/>
                  <a:gd name="T2" fmla="*/ 0 w 88"/>
                  <a:gd name="T3" fmla="*/ 20 h 72"/>
                  <a:gd name="T4" fmla="*/ 9 w 88"/>
                  <a:gd name="T5" fmla="*/ 12 h 72"/>
                  <a:gd name="T6" fmla="*/ 18 w 88"/>
                  <a:gd name="T7" fmla="*/ 6 h 72"/>
                  <a:gd name="T8" fmla="*/ 30 w 88"/>
                  <a:gd name="T9" fmla="*/ 3 h 72"/>
                  <a:gd name="T10" fmla="*/ 42 w 88"/>
                  <a:gd name="T11" fmla="*/ 0 h 72"/>
                  <a:gd name="T12" fmla="*/ 52 w 88"/>
                  <a:gd name="T13" fmla="*/ 2 h 72"/>
                  <a:gd name="T14" fmla="*/ 62 w 88"/>
                  <a:gd name="T15" fmla="*/ 4 h 72"/>
                  <a:gd name="T16" fmla="*/ 73 w 88"/>
                  <a:gd name="T17" fmla="*/ 9 h 72"/>
                  <a:gd name="T18" fmla="*/ 81 w 88"/>
                  <a:gd name="T19" fmla="*/ 14 h 72"/>
                  <a:gd name="T20" fmla="*/ 87 w 88"/>
                  <a:gd name="T21" fmla="*/ 23 h 72"/>
                  <a:gd name="T22" fmla="*/ 87 w 88"/>
                  <a:gd name="T23" fmla="*/ 71 h 72"/>
                  <a:gd name="T24" fmla="*/ 0 w 88"/>
                  <a:gd name="T25" fmla="*/ 7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72"/>
                  <a:gd name="T41" fmla="*/ 88 w 88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72">
                    <a:moveTo>
                      <a:pt x="0" y="71"/>
                    </a:moveTo>
                    <a:lnTo>
                      <a:pt x="0" y="20"/>
                    </a:lnTo>
                    <a:lnTo>
                      <a:pt x="9" y="12"/>
                    </a:lnTo>
                    <a:lnTo>
                      <a:pt x="18" y="6"/>
                    </a:lnTo>
                    <a:lnTo>
                      <a:pt x="30" y="3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2" y="4"/>
                    </a:lnTo>
                    <a:lnTo>
                      <a:pt x="73" y="9"/>
                    </a:lnTo>
                    <a:lnTo>
                      <a:pt x="81" y="14"/>
                    </a:lnTo>
                    <a:lnTo>
                      <a:pt x="87" y="23"/>
                    </a:lnTo>
                    <a:lnTo>
                      <a:pt x="87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64" name="Freeform 167"/>
              <p:cNvSpPr>
                <a:spLocks/>
              </p:cNvSpPr>
              <p:nvPr/>
            </p:nvSpPr>
            <p:spPr bwMode="auto">
              <a:xfrm>
                <a:off x="3274" y="1707"/>
                <a:ext cx="17" cy="245"/>
              </a:xfrm>
              <a:custGeom>
                <a:avLst/>
                <a:gdLst>
                  <a:gd name="T0" fmla="*/ 16 w 17"/>
                  <a:gd name="T1" fmla="*/ 0 h 245"/>
                  <a:gd name="T2" fmla="*/ 0 w 17"/>
                  <a:gd name="T3" fmla="*/ 0 h 245"/>
                  <a:gd name="T4" fmla="*/ 0 w 17"/>
                  <a:gd name="T5" fmla="*/ 244 h 245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45"/>
                  <a:gd name="T11" fmla="*/ 17 w 17"/>
                  <a:gd name="T12" fmla="*/ 245 h 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45">
                    <a:moveTo>
                      <a:pt x="16" y="0"/>
                    </a:moveTo>
                    <a:lnTo>
                      <a:pt x="0" y="0"/>
                    </a:lnTo>
                    <a:lnTo>
                      <a:pt x="0" y="244"/>
                    </a:lnTo>
                  </a:path>
                </a:pathLst>
              </a:custGeom>
              <a:solidFill>
                <a:srgbClr val="008000"/>
              </a:solidFill>
              <a:ln w="508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65" name="Freeform 168"/>
              <p:cNvSpPr>
                <a:spLocks/>
              </p:cNvSpPr>
              <p:nvPr/>
            </p:nvSpPr>
            <p:spPr bwMode="auto">
              <a:xfrm>
                <a:off x="3381" y="1818"/>
                <a:ext cx="17" cy="134"/>
              </a:xfrm>
              <a:custGeom>
                <a:avLst/>
                <a:gdLst>
                  <a:gd name="T0" fmla="*/ 0 w 17"/>
                  <a:gd name="T1" fmla="*/ 0 h 134"/>
                  <a:gd name="T2" fmla="*/ 16 w 17"/>
                  <a:gd name="T3" fmla="*/ 0 h 134"/>
                  <a:gd name="T4" fmla="*/ 16 w 17"/>
                  <a:gd name="T5" fmla="*/ 133 h 13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4"/>
                  <a:gd name="T11" fmla="*/ 17 w 17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4">
                    <a:moveTo>
                      <a:pt x="0" y="0"/>
                    </a:moveTo>
                    <a:lnTo>
                      <a:pt x="16" y="0"/>
                    </a:lnTo>
                    <a:lnTo>
                      <a:pt x="16" y="133"/>
                    </a:lnTo>
                  </a:path>
                </a:pathLst>
              </a:custGeom>
              <a:solidFill>
                <a:srgbClr val="008000"/>
              </a:solidFill>
              <a:ln w="254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66" name="Freeform 169"/>
              <p:cNvSpPr>
                <a:spLocks/>
              </p:cNvSpPr>
              <p:nvPr/>
            </p:nvSpPr>
            <p:spPr bwMode="auto">
              <a:xfrm>
                <a:off x="3277" y="1704"/>
                <a:ext cx="17" cy="251"/>
              </a:xfrm>
              <a:custGeom>
                <a:avLst/>
                <a:gdLst>
                  <a:gd name="T0" fmla="*/ 16 w 17"/>
                  <a:gd name="T1" fmla="*/ 0 h 251"/>
                  <a:gd name="T2" fmla="*/ 4 w 17"/>
                  <a:gd name="T3" fmla="*/ 0 h 251"/>
                  <a:gd name="T4" fmla="*/ 0 w 17"/>
                  <a:gd name="T5" fmla="*/ 6 h 251"/>
                  <a:gd name="T6" fmla="*/ 0 w 17"/>
                  <a:gd name="T7" fmla="*/ 11 h 251"/>
                  <a:gd name="T8" fmla="*/ 0 w 17"/>
                  <a:gd name="T9" fmla="*/ 25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1"/>
                  <a:gd name="T17" fmla="*/ 17 w 17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1">
                    <a:moveTo>
                      <a:pt x="16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5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22" name="Freeform 164"/>
              <p:cNvSpPr>
                <a:spLocks/>
              </p:cNvSpPr>
              <p:nvPr/>
            </p:nvSpPr>
            <p:spPr bwMode="auto">
              <a:xfrm>
                <a:off x="3455" y="1747"/>
                <a:ext cx="88" cy="371"/>
              </a:xfrm>
              <a:custGeom>
                <a:avLst/>
                <a:gdLst>
                  <a:gd name="T0" fmla="*/ 0 w 88"/>
                  <a:gd name="T1" fmla="*/ 353 h 371"/>
                  <a:gd name="T2" fmla="*/ 0 w 88"/>
                  <a:gd name="T3" fmla="*/ 17 h 371"/>
                  <a:gd name="T4" fmla="*/ 14 w 88"/>
                  <a:gd name="T5" fmla="*/ 6 h 371"/>
                  <a:gd name="T6" fmla="*/ 23 w 88"/>
                  <a:gd name="T7" fmla="*/ 3 h 371"/>
                  <a:gd name="T8" fmla="*/ 47 w 88"/>
                  <a:gd name="T9" fmla="*/ 0 h 371"/>
                  <a:gd name="T10" fmla="*/ 67 w 88"/>
                  <a:gd name="T11" fmla="*/ 0 h 371"/>
                  <a:gd name="T12" fmla="*/ 81 w 88"/>
                  <a:gd name="T13" fmla="*/ 9 h 371"/>
                  <a:gd name="T14" fmla="*/ 87 w 88"/>
                  <a:gd name="T15" fmla="*/ 14 h 371"/>
                  <a:gd name="T16" fmla="*/ 87 w 88"/>
                  <a:gd name="T17" fmla="*/ 356 h 371"/>
                  <a:gd name="T18" fmla="*/ 70 w 88"/>
                  <a:gd name="T19" fmla="*/ 367 h 371"/>
                  <a:gd name="T20" fmla="*/ 40 w 88"/>
                  <a:gd name="T21" fmla="*/ 370 h 371"/>
                  <a:gd name="T22" fmla="*/ 20 w 88"/>
                  <a:gd name="T23" fmla="*/ 370 h 371"/>
                  <a:gd name="T24" fmla="*/ 3 w 88"/>
                  <a:gd name="T25" fmla="*/ 356 h 371"/>
                  <a:gd name="T26" fmla="*/ 3 w 88"/>
                  <a:gd name="T27" fmla="*/ 362 h 371"/>
                  <a:gd name="T28" fmla="*/ 6 w 88"/>
                  <a:gd name="T29" fmla="*/ 359 h 371"/>
                  <a:gd name="T30" fmla="*/ 0 w 88"/>
                  <a:gd name="T31" fmla="*/ 353 h 3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"/>
                  <a:gd name="T49" fmla="*/ 0 h 371"/>
                  <a:gd name="T50" fmla="*/ 88 w 88"/>
                  <a:gd name="T51" fmla="*/ 371 h 3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" h="371">
                    <a:moveTo>
                      <a:pt x="0" y="353"/>
                    </a:moveTo>
                    <a:lnTo>
                      <a:pt x="0" y="17"/>
                    </a:lnTo>
                    <a:lnTo>
                      <a:pt x="14" y="6"/>
                    </a:lnTo>
                    <a:lnTo>
                      <a:pt x="23" y="3"/>
                    </a:lnTo>
                    <a:lnTo>
                      <a:pt x="47" y="0"/>
                    </a:lnTo>
                    <a:lnTo>
                      <a:pt x="67" y="0"/>
                    </a:lnTo>
                    <a:lnTo>
                      <a:pt x="81" y="9"/>
                    </a:lnTo>
                    <a:lnTo>
                      <a:pt x="87" y="14"/>
                    </a:lnTo>
                    <a:lnTo>
                      <a:pt x="87" y="356"/>
                    </a:lnTo>
                    <a:lnTo>
                      <a:pt x="70" y="367"/>
                    </a:lnTo>
                    <a:lnTo>
                      <a:pt x="40" y="370"/>
                    </a:lnTo>
                    <a:lnTo>
                      <a:pt x="20" y="370"/>
                    </a:lnTo>
                    <a:lnTo>
                      <a:pt x="3" y="356"/>
                    </a:lnTo>
                    <a:lnTo>
                      <a:pt x="3" y="362"/>
                    </a:lnTo>
                    <a:lnTo>
                      <a:pt x="6" y="359"/>
                    </a:lnTo>
                    <a:lnTo>
                      <a:pt x="0" y="353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23" name="Line 165"/>
              <p:cNvSpPr>
                <a:spLocks noChangeShapeType="1"/>
              </p:cNvSpPr>
              <p:nvPr/>
            </p:nvSpPr>
            <p:spPr bwMode="auto">
              <a:xfrm>
                <a:off x="3466" y="2032"/>
                <a:ext cx="6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424" name="Freeform 166"/>
              <p:cNvSpPr>
                <a:spLocks/>
              </p:cNvSpPr>
              <p:nvPr/>
            </p:nvSpPr>
            <p:spPr bwMode="auto">
              <a:xfrm>
                <a:off x="3455" y="1738"/>
                <a:ext cx="88" cy="72"/>
              </a:xfrm>
              <a:custGeom>
                <a:avLst/>
                <a:gdLst>
                  <a:gd name="T0" fmla="*/ 0 w 88"/>
                  <a:gd name="T1" fmla="*/ 71 h 72"/>
                  <a:gd name="T2" fmla="*/ 0 w 88"/>
                  <a:gd name="T3" fmla="*/ 20 h 72"/>
                  <a:gd name="T4" fmla="*/ 9 w 88"/>
                  <a:gd name="T5" fmla="*/ 12 h 72"/>
                  <a:gd name="T6" fmla="*/ 18 w 88"/>
                  <a:gd name="T7" fmla="*/ 6 h 72"/>
                  <a:gd name="T8" fmla="*/ 30 w 88"/>
                  <a:gd name="T9" fmla="*/ 3 h 72"/>
                  <a:gd name="T10" fmla="*/ 42 w 88"/>
                  <a:gd name="T11" fmla="*/ 0 h 72"/>
                  <a:gd name="T12" fmla="*/ 52 w 88"/>
                  <a:gd name="T13" fmla="*/ 2 h 72"/>
                  <a:gd name="T14" fmla="*/ 62 w 88"/>
                  <a:gd name="T15" fmla="*/ 4 h 72"/>
                  <a:gd name="T16" fmla="*/ 73 w 88"/>
                  <a:gd name="T17" fmla="*/ 9 h 72"/>
                  <a:gd name="T18" fmla="*/ 81 w 88"/>
                  <a:gd name="T19" fmla="*/ 14 h 72"/>
                  <a:gd name="T20" fmla="*/ 87 w 88"/>
                  <a:gd name="T21" fmla="*/ 23 h 72"/>
                  <a:gd name="T22" fmla="*/ 87 w 88"/>
                  <a:gd name="T23" fmla="*/ 71 h 72"/>
                  <a:gd name="T24" fmla="*/ 0 w 88"/>
                  <a:gd name="T25" fmla="*/ 7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72"/>
                  <a:gd name="T41" fmla="*/ 88 w 88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72">
                    <a:moveTo>
                      <a:pt x="0" y="71"/>
                    </a:moveTo>
                    <a:lnTo>
                      <a:pt x="0" y="20"/>
                    </a:lnTo>
                    <a:lnTo>
                      <a:pt x="9" y="12"/>
                    </a:lnTo>
                    <a:lnTo>
                      <a:pt x="18" y="6"/>
                    </a:lnTo>
                    <a:lnTo>
                      <a:pt x="30" y="3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2" y="4"/>
                    </a:lnTo>
                    <a:lnTo>
                      <a:pt x="73" y="9"/>
                    </a:lnTo>
                    <a:lnTo>
                      <a:pt x="81" y="14"/>
                    </a:lnTo>
                    <a:lnTo>
                      <a:pt x="87" y="23"/>
                    </a:lnTo>
                    <a:lnTo>
                      <a:pt x="87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25" name="Freeform 167"/>
              <p:cNvSpPr>
                <a:spLocks/>
              </p:cNvSpPr>
              <p:nvPr/>
            </p:nvSpPr>
            <p:spPr bwMode="auto">
              <a:xfrm>
                <a:off x="3435" y="1835"/>
                <a:ext cx="17" cy="245"/>
              </a:xfrm>
              <a:custGeom>
                <a:avLst/>
                <a:gdLst>
                  <a:gd name="T0" fmla="*/ 16 w 17"/>
                  <a:gd name="T1" fmla="*/ 0 h 245"/>
                  <a:gd name="T2" fmla="*/ 0 w 17"/>
                  <a:gd name="T3" fmla="*/ 0 h 245"/>
                  <a:gd name="T4" fmla="*/ 0 w 17"/>
                  <a:gd name="T5" fmla="*/ 244 h 245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45"/>
                  <a:gd name="T11" fmla="*/ 17 w 17"/>
                  <a:gd name="T12" fmla="*/ 245 h 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45">
                    <a:moveTo>
                      <a:pt x="16" y="0"/>
                    </a:moveTo>
                    <a:lnTo>
                      <a:pt x="0" y="0"/>
                    </a:lnTo>
                    <a:lnTo>
                      <a:pt x="0" y="244"/>
                    </a:lnTo>
                  </a:path>
                </a:pathLst>
              </a:custGeom>
              <a:solidFill>
                <a:srgbClr val="008000"/>
              </a:solidFill>
              <a:ln w="508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26" name="Freeform 168"/>
              <p:cNvSpPr>
                <a:spLocks/>
              </p:cNvSpPr>
              <p:nvPr/>
            </p:nvSpPr>
            <p:spPr bwMode="auto">
              <a:xfrm>
                <a:off x="3542" y="1946"/>
                <a:ext cx="17" cy="134"/>
              </a:xfrm>
              <a:custGeom>
                <a:avLst/>
                <a:gdLst>
                  <a:gd name="T0" fmla="*/ 0 w 17"/>
                  <a:gd name="T1" fmla="*/ 0 h 134"/>
                  <a:gd name="T2" fmla="*/ 16 w 17"/>
                  <a:gd name="T3" fmla="*/ 0 h 134"/>
                  <a:gd name="T4" fmla="*/ 16 w 17"/>
                  <a:gd name="T5" fmla="*/ 133 h 13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4"/>
                  <a:gd name="T11" fmla="*/ 17 w 17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4">
                    <a:moveTo>
                      <a:pt x="0" y="0"/>
                    </a:moveTo>
                    <a:lnTo>
                      <a:pt x="16" y="0"/>
                    </a:lnTo>
                    <a:lnTo>
                      <a:pt x="16" y="133"/>
                    </a:lnTo>
                  </a:path>
                </a:pathLst>
              </a:custGeom>
              <a:solidFill>
                <a:srgbClr val="008000"/>
              </a:solidFill>
              <a:ln w="254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27" name="Freeform 169"/>
              <p:cNvSpPr>
                <a:spLocks/>
              </p:cNvSpPr>
              <p:nvPr/>
            </p:nvSpPr>
            <p:spPr bwMode="auto">
              <a:xfrm>
                <a:off x="3438" y="1832"/>
                <a:ext cx="17" cy="251"/>
              </a:xfrm>
              <a:custGeom>
                <a:avLst/>
                <a:gdLst>
                  <a:gd name="T0" fmla="*/ 16 w 17"/>
                  <a:gd name="T1" fmla="*/ 0 h 251"/>
                  <a:gd name="T2" fmla="*/ 4 w 17"/>
                  <a:gd name="T3" fmla="*/ 0 h 251"/>
                  <a:gd name="T4" fmla="*/ 0 w 17"/>
                  <a:gd name="T5" fmla="*/ 6 h 251"/>
                  <a:gd name="T6" fmla="*/ 0 w 17"/>
                  <a:gd name="T7" fmla="*/ 11 h 251"/>
                  <a:gd name="T8" fmla="*/ 0 w 17"/>
                  <a:gd name="T9" fmla="*/ 25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1"/>
                  <a:gd name="T17" fmla="*/ 17 w 17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1">
                    <a:moveTo>
                      <a:pt x="16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5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28" name="Freeform 164"/>
              <p:cNvSpPr>
                <a:spLocks/>
              </p:cNvSpPr>
              <p:nvPr/>
            </p:nvSpPr>
            <p:spPr bwMode="auto">
              <a:xfrm>
                <a:off x="3617" y="1846"/>
                <a:ext cx="88" cy="371"/>
              </a:xfrm>
              <a:custGeom>
                <a:avLst/>
                <a:gdLst>
                  <a:gd name="T0" fmla="*/ 0 w 88"/>
                  <a:gd name="T1" fmla="*/ 353 h 371"/>
                  <a:gd name="T2" fmla="*/ 0 w 88"/>
                  <a:gd name="T3" fmla="*/ 17 h 371"/>
                  <a:gd name="T4" fmla="*/ 14 w 88"/>
                  <a:gd name="T5" fmla="*/ 6 h 371"/>
                  <a:gd name="T6" fmla="*/ 23 w 88"/>
                  <a:gd name="T7" fmla="*/ 3 h 371"/>
                  <a:gd name="T8" fmla="*/ 47 w 88"/>
                  <a:gd name="T9" fmla="*/ 0 h 371"/>
                  <a:gd name="T10" fmla="*/ 67 w 88"/>
                  <a:gd name="T11" fmla="*/ 0 h 371"/>
                  <a:gd name="T12" fmla="*/ 81 w 88"/>
                  <a:gd name="T13" fmla="*/ 9 h 371"/>
                  <a:gd name="T14" fmla="*/ 87 w 88"/>
                  <a:gd name="T15" fmla="*/ 14 h 371"/>
                  <a:gd name="T16" fmla="*/ 87 w 88"/>
                  <a:gd name="T17" fmla="*/ 356 h 371"/>
                  <a:gd name="T18" fmla="*/ 70 w 88"/>
                  <a:gd name="T19" fmla="*/ 367 h 371"/>
                  <a:gd name="T20" fmla="*/ 40 w 88"/>
                  <a:gd name="T21" fmla="*/ 370 h 371"/>
                  <a:gd name="T22" fmla="*/ 20 w 88"/>
                  <a:gd name="T23" fmla="*/ 370 h 371"/>
                  <a:gd name="T24" fmla="*/ 3 w 88"/>
                  <a:gd name="T25" fmla="*/ 356 h 371"/>
                  <a:gd name="T26" fmla="*/ 3 w 88"/>
                  <a:gd name="T27" fmla="*/ 362 h 371"/>
                  <a:gd name="T28" fmla="*/ 6 w 88"/>
                  <a:gd name="T29" fmla="*/ 359 h 371"/>
                  <a:gd name="T30" fmla="*/ 0 w 88"/>
                  <a:gd name="T31" fmla="*/ 353 h 3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"/>
                  <a:gd name="T49" fmla="*/ 0 h 371"/>
                  <a:gd name="T50" fmla="*/ 88 w 88"/>
                  <a:gd name="T51" fmla="*/ 371 h 3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" h="371">
                    <a:moveTo>
                      <a:pt x="0" y="353"/>
                    </a:moveTo>
                    <a:lnTo>
                      <a:pt x="0" y="17"/>
                    </a:lnTo>
                    <a:lnTo>
                      <a:pt x="14" y="6"/>
                    </a:lnTo>
                    <a:lnTo>
                      <a:pt x="23" y="3"/>
                    </a:lnTo>
                    <a:lnTo>
                      <a:pt x="47" y="0"/>
                    </a:lnTo>
                    <a:lnTo>
                      <a:pt x="67" y="0"/>
                    </a:lnTo>
                    <a:lnTo>
                      <a:pt x="81" y="9"/>
                    </a:lnTo>
                    <a:lnTo>
                      <a:pt x="87" y="14"/>
                    </a:lnTo>
                    <a:lnTo>
                      <a:pt x="87" y="356"/>
                    </a:lnTo>
                    <a:lnTo>
                      <a:pt x="70" y="367"/>
                    </a:lnTo>
                    <a:lnTo>
                      <a:pt x="40" y="370"/>
                    </a:lnTo>
                    <a:lnTo>
                      <a:pt x="20" y="370"/>
                    </a:lnTo>
                    <a:lnTo>
                      <a:pt x="3" y="356"/>
                    </a:lnTo>
                    <a:lnTo>
                      <a:pt x="3" y="362"/>
                    </a:lnTo>
                    <a:lnTo>
                      <a:pt x="6" y="359"/>
                    </a:lnTo>
                    <a:lnTo>
                      <a:pt x="0" y="353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29" name="Line 165"/>
              <p:cNvSpPr>
                <a:spLocks noChangeShapeType="1"/>
              </p:cNvSpPr>
              <p:nvPr/>
            </p:nvSpPr>
            <p:spPr bwMode="auto">
              <a:xfrm>
                <a:off x="3628" y="2131"/>
                <a:ext cx="6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430" name="Freeform 166"/>
              <p:cNvSpPr>
                <a:spLocks/>
              </p:cNvSpPr>
              <p:nvPr/>
            </p:nvSpPr>
            <p:spPr bwMode="auto">
              <a:xfrm>
                <a:off x="3617" y="1837"/>
                <a:ext cx="88" cy="72"/>
              </a:xfrm>
              <a:custGeom>
                <a:avLst/>
                <a:gdLst>
                  <a:gd name="T0" fmla="*/ 0 w 88"/>
                  <a:gd name="T1" fmla="*/ 71 h 72"/>
                  <a:gd name="T2" fmla="*/ 0 w 88"/>
                  <a:gd name="T3" fmla="*/ 20 h 72"/>
                  <a:gd name="T4" fmla="*/ 9 w 88"/>
                  <a:gd name="T5" fmla="*/ 12 h 72"/>
                  <a:gd name="T6" fmla="*/ 18 w 88"/>
                  <a:gd name="T7" fmla="*/ 6 h 72"/>
                  <a:gd name="T8" fmla="*/ 30 w 88"/>
                  <a:gd name="T9" fmla="*/ 3 h 72"/>
                  <a:gd name="T10" fmla="*/ 42 w 88"/>
                  <a:gd name="T11" fmla="*/ 0 h 72"/>
                  <a:gd name="T12" fmla="*/ 52 w 88"/>
                  <a:gd name="T13" fmla="*/ 2 h 72"/>
                  <a:gd name="T14" fmla="*/ 62 w 88"/>
                  <a:gd name="T15" fmla="*/ 4 h 72"/>
                  <a:gd name="T16" fmla="*/ 73 w 88"/>
                  <a:gd name="T17" fmla="*/ 9 h 72"/>
                  <a:gd name="T18" fmla="*/ 81 w 88"/>
                  <a:gd name="T19" fmla="*/ 14 h 72"/>
                  <a:gd name="T20" fmla="*/ 87 w 88"/>
                  <a:gd name="T21" fmla="*/ 23 h 72"/>
                  <a:gd name="T22" fmla="*/ 87 w 88"/>
                  <a:gd name="T23" fmla="*/ 71 h 72"/>
                  <a:gd name="T24" fmla="*/ 0 w 88"/>
                  <a:gd name="T25" fmla="*/ 7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72"/>
                  <a:gd name="T41" fmla="*/ 88 w 88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72">
                    <a:moveTo>
                      <a:pt x="0" y="71"/>
                    </a:moveTo>
                    <a:lnTo>
                      <a:pt x="0" y="20"/>
                    </a:lnTo>
                    <a:lnTo>
                      <a:pt x="9" y="12"/>
                    </a:lnTo>
                    <a:lnTo>
                      <a:pt x="18" y="6"/>
                    </a:lnTo>
                    <a:lnTo>
                      <a:pt x="30" y="3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2" y="4"/>
                    </a:lnTo>
                    <a:lnTo>
                      <a:pt x="73" y="9"/>
                    </a:lnTo>
                    <a:lnTo>
                      <a:pt x="81" y="14"/>
                    </a:lnTo>
                    <a:lnTo>
                      <a:pt x="87" y="23"/>
                    </a:lnTo>
                    <a:lnTo>
                      <a:pt x="87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31" name="Freeform 167"/>
              <p:cNvSpPr>
                <a:spLocks/>
              </p:cNvSpPr>
              <p:nvPr/>
            </p:nvSpPr>
            <p:spPr bwMode="auto">
              <a:xfrm>
                <a:off x="3597" y="1934"/>
                <a:ext cx="17" cy="245"/>
              </a:xfrm>
              <a:custGeom>
                <a:avLst/>
                <a:gdLst>
                  <a:gd name="T0" fmla="*/ 16 w 17"/>
                  <a:gd name="T1" fmla="*/ 0 h 245"/>
                  <a:gd name="T2" fmla="*/ 0 w 17"/>
                  <a:gd name="T3" fmla="*/ 0 h 245"/>
                  <a:gd name="T4" fmla="*/ 0 w 17"/>
                  <a:gd name="T5" fmla="*/ 244 h 245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45"/>
                  <a:gd name="T11" fmla="*/ 17 w 17"/>
                  <a:gd name="T12" fmla="*/ 245 h 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45">
                    <a:moveTo>
                      <a:pt x="16" y="0"/>
                    </a:moveTo>
                    <a:lnTo>
                      <a:pt x="0" y="0"/>
                    </a:lnTo>
                    <a:lnTo>
                      <a:pt x="0" y="244"/>
                    </a:lnTo>
                  </a:path>
                </a:pathLst>
              </a:custGeom>
              <a:solidFill>
                <a:srgbClr val="008000"/>
              </a:solidFill>
              <a:ln w="508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32" name="Freeform 168"/>
              <p:cNvSpPr>
                <a:spLocks/>
              </p:cNvSpPr>
              <p:nvPr/>
            </p:nvSpPr>
            <p:spPr bwMode="auto">
              <a:xfrm>
                <a:off x="3704" y="2045"/>
                <a:ext cx="17" cy="134"/>
              </a:xfrm>
              <a:custGeom>
                <a:avLst/>
                <a:gdLst>
                  <a:gd name="T0" fmla="*/ 0 w 17"/>
                  <a:gd name="T1" fmla="*/ 0 h 134"/>
                  <a:gd name="T2" fmla="*/ 16 w 17"/>
                  <a:gd name="T3" fmla="*/ 0 h 134"/>
                  <a:gd name="T4" fmla="*/ 16 w 17"/>
                  <a:gd name="T5" fmla="*/ 133 h 13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4"/>
                  <a:gd name="T11" fmla="*/ 17 w 17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4">
                    <a:moveTo>
                      <a:pt x="0" y="0"/>
                    </a:moveTo>
                    <a:lnTo>
                      <a:pt x="16" y="0"/>
                    </a:lnTo>
                    <a:lnTo>
                      <a:pt x="16" y="133"/>
                    </a:lnTo>
                  </a:path>
                </a:pathLst>
              </a:custGeom>
              <a:solidFill>
                <a:srgbClr val="008000"/>
              </a:solidFill>
              <a:ln w="254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33" name="Freeform 169"/>
              <p:cNvSpPr>
                <a:spLocks/>
              </p:cNvSpPr>
              <p:nvPr/>
            </p:nvSpPr>
            <p:spPr bwMode="auto">
              <a:xfrm>
                <a:off x="3599" y="1931"/>
                <a:ext cx="17" cy="251"/>
              </a:xfrm>
              <a:custGeom>
                <a:avLst/>
                <a:gdLst>
                  <a:gd name="T0" fmla="*/ 16 w 17"/>
                  <a:gd name="T1" fmla="*/ 0 h 251"/>
                  <a:gd name="T2" fmla="*/ 4 w 17"/>
                  <a:gd name="T3" fmla="*/ 0 h 251"/>
                  <a:gd name="T4" fmla="*/ 0 w 17"/>
                  <a:gd name="T5" fmla="*/ 6 h 251"/>
                  <a:gd name="T6" fmla="*/ 0 w 17"/>
                  <a:gd name="T7" fmla="*/ 11 h 251"/>
                  <a:gd name="T8" fmla="*/ 0 w 17"/>
                  <a:gd name="T9" fmla="*/ 25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1"/>
                  <a:gd name="T17" fmla="*/ 17 w 17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1">
                    <a:moveTo>
                      <a:pt x="16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50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grpSp>
          <p:nvGrpSpPr>
            <p:cNvPr id="695467" name="Group 170"/>
            <p:cNvGrpSpPr>
              <a:grpSpLocks/>
            </p:cNvGrpSpPr>
            <p:nvPr/>
          </p:nvGrpSpPr>
          <p:grpSpPr bwMode="auto">
            <a:xfrm>
              <a:off x="2575" y="803"/>
              <a:ext cx="121" cy="403"/>
              <a:chOff x="2965" y="1674"/>
              <a:chExt cx="124" cy="380"/>
            </a:xfrm>
          </p:grpSpPr>
          <p:sp>
            <p:nvSpPr>
              <p:cNvPr id="695468" name="Line 171"/>
              <p:cNvSpPr>
                <a:spLocks noChangeShapeType="1"/>
              </p:cNvSpPr>
              <p:nvPr/>
            </p:nvSpPr>
            <p:spPr bwMode="auto">
              <a:xfrm>
                <a:off x="2992" y="1695"/>
                <a:ext cx="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grpSp>
            <p:nvGrpSpPr>
              <p:cNvPr id="695469" name="Group 172"/>
              <p:cNvGrpSpPr>
                <a:grpSpLocks/>
              </p:cNvGrpSpPr>
              <p:nvPr/>
            </p:nvGrpSpPr>
            <p:grpSpPr bwMode="auto">
              <a:xfrm>
                <a:off x="2965" y="1674"/>
                <a:ext cx="124" cy="380"/>
                <a:chOff x="2965" y="1674"/>
                <a:chExt cx="124" cy="380"/>
              </a:xfrm>
            </p:grpSpPr>
            <p:sp>
              <p:nvSpPr>
                <p:cNvPr id="695470" name="Freeform 173"/>
                <p:cNvSpPr>
                  <a:spLocks/>
                </p:cNvSpPr>
                <p:nvPr/>
              </p:nvSpPr>
              <p:spPr bwMode="auto">
                <a:xfrm>
                  <a:off x="2985" y="1683"/>
                  <a:ext cx="88" cy="371"/>
                </a:xfrm>
                <a:custGeom>
                  <a:avLst/>
                  <a:gdLst>
                    <a:gd name="T0" fmla="*/ 0 w 88"/>
                    <a:gd name="T1" fmla="*/ 353 h 371"/>
                    <a:gd name="T2" fmla="*/ 0 w 88"/>
                    <a:gd name="T3" fmla="*/ 17 h 371"/>
                    <a:gd name="T4" fmla="*/ 14 w 88"/>
                    <a:gd name="T5" fmla="*/ 6 h 371"/>
                    <a:gd name="T6" fmla="*/ 23 w 88"/>
                    <a:gd name="T7" fmla="*/ 3 h 371"/>
                    <a:gd name="T8" fmla="*/ 47 w 88"/>
                    <a:gd name="T9" fmla="*/ 0 h 371"/>
                    <a:gd name="T10" fmla="*/ 67 w 88"/>
                    <a:gd name="T11" fmla="*/ 0 h 371"/>
                    <a:gd name="T12" fmla="*/ 81 w 88"/>
                    <a:gd name="T13" fmla="*/ 9 h 371"/>
                    <a:gd name="T14" fmla="*/ 87 w 88"/>
                    <a:gd name="T15" fmla="*/ 14 h 371"/>
                    <a:gd name="T16" fmla="*/ 87 w 88"/>
                    <a:gd name="T17" fmla="*/ 356 h 371"/>
                    <a:gd name="T18" fmla="*/ 70 w 88"/>
                    <a:gd name="T19" fmla="*/ 367 h 371"/>
                    <a:gd name="T20" fmla="*/ 40 w 88"/>
                    <a:gd name="T21" fmla="*/ 370 h 371"/>
                    <a:gd name="T22" fmla="*/ 20 w 88"/>
                    <a:gd name="T23" fmla="*/ 370 h 371"/>
                    <a:gd name="T24" fmla="*/ 3 w 88"/>
                    <a:gd name="T25" fmla="*/ 356 h 371"/>
                    <a:gd name="T26" fmla="*/ 3 w 88"/>
                    <a:gd name="T27" fmla="*/ 362 h 371"/>
                    <a:gd name="T28" fmla="*/ 6 w 88"/>
                    <a:gd name="T29" fmla="*/ 359 h 371"/>
                    <a:gd name="T30" fmla="*/ 0 w 88"/>
                    <a:gd name="T31" fmla="*/ 353 h 3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8"/>
                    <a:gd name="T49" fmla="*/ 0 h 371"/>
                    <a:gd name="T50" fmla="*/ 88 w 88"/>
                    <a:gd name="T51" fmla="*/ 371 h 37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8" h="371">
                      <a:moveTo>
                        <a:pt x="0" y="353"/>
                      </a:moveTo>
                      <a:lnTo>
                        <a:pt x="0" y="17"/>
                      </a:lnTo>
                      <a:lnTo>
                        <a:pt x="14" y="6"/>
                      </a:lnTo>
                      <a:lnTo>
                        <a:pt x="23" y="3"/>
                      </a:lnTo>
                      <a:lnTo>
                        <a:pt x="47" y="0"/>
                      </a:lnTo>
                      <a:lnTo>
                        <a:pt x="67" y="0"/>
                      </a:lnTo>
                      <a:lnTo>
                        <a:pt x="81" y="9"/>
                      </a:lnTo>
                      <a:lnTo>
                        <a:pt x="87" y="14"/>
                      </a:lnTo>
                      <a:lnTo>
                        <a:pt x="87" y="356"/>
                      </a:lnTo>
                      <a:lnTo>
                        <a:pt x="70" y="367"/>
                      </a:lnTo>
                      <a:lnTo>
                        <a:pt x="40" y="370"/>
                      </a:lnTo>
                      <a:lnTo>
                        <a:pt x="20" y="370"/>
                      </a:lnTo>
                      <a:lnTo>
                        <a:pt x="3" y="356"/>
                      </a:lnTo>
                      <a:lnTo>
                        <a:pt x="3" y="362"/>
                      </a:lnTo>
                      <a:lnTo>
                        <a:pt x="6" y="359"/>
                      </a:lnTo>
                      <a:lnTo>
                        <a:pt x="0" y="353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5471" name="Line 174"/>
                <p:cNvSpPr>
                  <a:spLocks noChangeShapeType="1"/>
                </p:cNvSpPr>
                <p:nvPr/>
              </p:nvSpPr>
              <p:spPr bwMode="auto">
                <a:xfrm>
                  <a:off x="2996" y="1968"/>
                  <a:ext cx="6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695472" name="Freeform 175"/>
                <p:cNvSpPr>
                  <a:spLocks/>
                </p:cNvSpPr>
                <p:nvPr/>
              </p:nvSpPr>
              <p:spPr bwMode="auto">
                <a:xfrm>
                  <a:off x="2985" y="1674"/>
                  <a:ext cx="88" cy="72"/>
                </a:xfrm>
                <a:custGeom>
                  <a:avLst/>
                  <a:gdLst>
                    <a:gd name="T0" fmla="*/ 0 w 88"/>
                    <a:gd name="T1" fmla="*/ 71 h 72"/>
                    <a:gd name="T2" fmla="*/ 0 w 88"/>
                    <a:gd name="T3" fmla="*/ 20 h 72"/>
                    <a:gd name="T4" fmla="*/ 9 w 88"/>
                    <a:gd name="T5" fmla="*/ 12 h 72"/>
                    <a:gd name="T6" fmla="*/ 18 w 88"/>
                    <a:gd name="T7" fmla="*/ 6 h 72"/>
                    <a:gd name="T8" fmla="*/ 30 w 88"/>
                    <a:gd name="T9" fmla="*/ 3 h 72"/>
                    <a:gd name="T10" fmla="*/ 42 w 88"/>
                    <a:gd name="T11" fmla="*/ 0 h 72"/>
                    <a:gd name="T12" fmla="*/ 52 w 88"/>
                    <a:gd name="T13" fmla="*/ 2 h 72"/>
                    <a:gd name="T14" fmla="*/ 62 w 88"/>
                    <a:gd name="T15" fmla="*/ 4 h 72"/>
                    <a:gd name="T16" fmla="*/ 73 w 88"/>
                    <a:gd name="T17" fmla="*/ 9 h 72"/>
                    <a:gd name="T18" fmla="*/ 81 w 88"/>
                    <a:gd name="T19" fmla="*/ 14 h 72"/>
                    <a:gd name="T20" fmla="*/ 87 w 88"/>
                    <a:gd name="T21" fmla="*/ 23 h 72"/>
                    <a:gd name="T22" fmla="*/ 87 w 88"/>
                    <a:gd name="T23" fmla="*/ 71 h 72"/>
                    <a:gd name="T24" fmla="*/ 0 w 88"/>
                    <a:gd name="T25" fmla="*/ 71 h 7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8"/>
                    <a:gd name="T40" fmla="*/ 0 h 72"/>
                    <a:gd name="T41" fmla="*/ 88 w 88"/>
                    <a:gd name="T42" fmla="*/ 72 h 7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8" h="72">
                      <a:moveTo>
                        <a:pt x="0" y="71"/>
                      </a:move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18" y="6"/>
                      </a:lnTo>
                      <a:lnTo>
                        <a:pt x="30" y="3"/>
                      </a:lnTo>
                      <a:lnTo>
                        <a:pt x="42" y="0"/>
                      </a:lnTo>
                      <a:lnTo>
                        <a:pt x="52" y="2"/>
                      </a:lnTo>
                      <a:lnTo>
                        <a:pt x="62" y="4"/>
                      </a:lnTo>
                      <a:lnTo>
                        <a:pt x="73" y="9"/>
                      </a:lnTo>
                      <a:lnTo>
                        <a:pt x="81" y="14"/>
                      </a:lnTo>
                      <a:lnTo>
                        <a:pt x="87" y="23"/>
                      </a:lnTo>
                      <a:lnTo>
                        <a:pt x="87" y="71"/>
                      </a:lnTo>
                      <a:lnTo>
                        <a:pt x="0" y="71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5473" name="Freeform 176"/>
                <p:cNvSpPr>
                  <a:spLocks/>
                </p:cNvSpPr>
                <p:nvPr/>
              </p:nvSpPr>
              <p:spPr bwMode="auto">
                <a:xfrm>
                  <a:off x="2965" y="1771"/>
                  <a:ext cx="17" cy="245"/>
                </a:xfrm>
                <a:custGeom>
                  <a:avLst/>
                  <a:gdLst>
                    <a:gd name="T0" fmla="*/ 16 w 17"/>
                    <a:gd name="T1" fmla="*/ 0 h 245"/>
                    <a:gd name="T2" fmla="*/ 0 w 17"/>
                    <a:gd name="T3" fmla="*/ 0 h 245"/>
                    <a:gd name="T4" fmla="*/ 0 w 17"/>
                    <a:gd name="T5" fmla="*/ 244 h 245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245"/>
                    <a:gd name="T11" fmla="*/ 17 w 17"/>
                    <a:gd name="T12" fmla="*/ 245 h 2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245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44"/>
                      </a:lnTo>
                    </a:path>
                  </a:pathLst>
                </a:custGeom>
                <a:solidFill>
                  <a:srgbClr val="008000"/>
                </a:solidFill>
                <a:ln w="508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5474" name="Freeform 177"/>
                <p:cNvSpPr>
                  <a:spLocks/>
                </p:cNvSpPr>
                <p:nvPr/>
              </p:nvSpPr>
              <p:spPr bwMode="auto">
                <a:xfrm>
                  <a:off x="3072" y="1882"/>
                  <a:ext cx="17" cy="134"/>
                </a:xfrm>
                <a:custGeom>
                  <a:avLst/>
                  <a:gdLst>
                    <a:gd name="T0" fmla="*/ 0 w 17"/>
                    <a:gd name="T1" fmla="*/ 0 h 134"/>
                    <a:gd name="T2" fmla="*/ 16 w 17"/>
                    <a:gd name="T3" fmla="*/ 0 h 134"/>
                    <a:gd name="T4" fmla="*/ 16 w 17"/>
                    <a:gd name="T5" fmla="*/ 133 h 13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34"/>
                    <a:gd name="T11" fmla="*/ 17 w 17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3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33"/>
                      </a:lnTo>
                    </a:path>
                  </a:pathLst>
                </a:custGeom>
                <a:solidFill>
                  <a:srgbClr val="008000"/>
                </a:solidFill>
                <a:ln w="254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5475" name="Freeform 178"/>
                <p:cNvSpPr>
                  <a:spLocks/>
                </p:cNvSpPr>
                <p:nvPr/>
              </p:nvSpPr>
              <p:spPr bwMode="auto">
                <a:xfrm>
                  <a:off x="2968" y="1768"/>
                  <a:ext cx="17" cy="251"/>
                </a:xfrm>
                <a:custGeom>
                  <a:avLst/>
                  <a:gdLst>
                    <a:gd name="T0" fmla="*/ 16 w 17"/>
                    <a:gd name="T1" fmla="*/ 0 h 251"/>
                    <a:gd name="T2" fmla="*/ 4 w 17"/>
                    <a:gd name="T3" fmla="*/ 0 h 251"/>
                    <a:gd name="T4" fmla="*/ 0 w 17"/>
                    <a:gd name="T5" fmla="*/ 6 h 251"/>
                    <a:gd name="T6" fmla="*/ 0 w 17"/>
                    <a:gd name="T7" fmla="*/ 11 h 251"/>
                    <a:gd name="T8" fmla="*/ 0 w 17"/>
                    <a:gd name="T9" fmla="*/ 250 h 2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1"/>
                    <a:gd name="T17" fmla="*/ 17 w 17"/>
                    <a:gd name="T18" fmla="*/ 251 h 2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1">
                      <a:moveTo>
                        <a:pt x="16" y="0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50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  <p:grpSp>
          <p:nvGrpSpPr>
            <p:cNvPr id="695476" name="Group 179"/>
            <p:cNvGrpSpPr>
              <a:grpSpLocks/>
            </p:cNvGrpSpPr>
            <p:nvPr/>
          </p:nvGrpSpPr>
          <p:grpSpPr bwMode="auto">
            <a:xfrm>
              <a:off x="2315" y="990"/>
              <a:ext cx="163" cy="194"/>
              <a:chOff x="1195" y="1773"/>
              <a:chExt cx="166" cy="182"/>
            </a:xfrm>
          </p:grpSpPr>
          <p:sp>
            <p:nvSpPr>
              <p:cNvPr id="695477" name="Freeform 180"/>
              <p:cNvSpPr>
                <a:spLocks/>
              </p:cNvSpPr>
              <p:nvPr/>
            </p:nvSpPr>
            <p:spPr bwMode="auto">
              <a:xfrm>
                <a:off x="1195" y="1864"/>
                <a:ext cx="39" cy="91"/>
              </a:xfrm>
              <a:custGeom>
                <a:avLst/>
                <a:gdLst>
                  <a:gd name="T0" fmla="*/ 0 w 39"/>
                  <a:gd name="T1" fmla="*/ 0 h 91"/>
                  <a:gd name="T2" fmla="*/ 1 w 39"/>
                  <a:gd name="T3" fmla="*/ 69 h 91"/>
                  <a:gd name="T4" fmla="*/ 38 w 39"/>
                  <a:gd name="T5" fmla="*/ 90 h 91"/>
                  <a:gd name="T6" fmla="*/ 38 w 39"/>
                  <a:gd name="T7" fmla="*/ 27 h 91"/>
                  <a:gd name="T8" fmla="*/ 0 w 3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91"/>
                  <a:gd name="T17" fmla="*/ 39 w 3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91">
                    <a:moveTo>
                      <a:pt x="0" y="0"/>
                    </a:moveTo>
                    <a:lnTo>
                      <a:pt x="1" y="69"/>
                    </a:lnTo>
                    <a:lnTo>
                      <a:pt x="38" y="90"/>
                    </a:lnTo>
                    <a:lnTo>
                      <a:pt x="38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78" name="Freeform 181"/>
              <p:cNvSpPr>
                <a:spLocks/>
              </p:cNvSpPr>
              <p:nvPr/>
            </p:nvSpPr>
            <p:spPr bwMode="auto">
              <a:xfrm>
                <a:off x="1195" y="1777"/>
                <a:ext cx="80" cy="114"/>
              </a:xfrm>
              <a:custGeom>
                <a:avLst/>
                <a:gdLst>
                  <a:gd name="T0" fmla="*/ 0 w 80"/>
                  <a:gd name="T1" fmla="*/ 86 h 114"/>
                  <a:gd name="T2" fmla="*/ 38 w 80"/>
                  <a:gd name="T3" fmla="*/ 113 h 114"/>
                  <a:gd name="T4" fmla="*/ 79 w 80"/>
                  <a:gd name="T5" fmla="*/ 51 h 114"/>
                  <a:gd name="T6" fmla="*/ 79 w 80"/>
                  <a:gd name="T7" fmla="*/ 3 h 114"/>
                  <a:gd name="T8" fmla="*/ 71 w 80"/>
                  <a:gd name="T9" fmla="*/ 2 h 114"/>
                  <a:gd name="T10" fmla="*/ 66 w 80"/>
                  <a:gd name="T11" fmla="*/ 0 h 114"/>
                  <a:gd name="T12" fmla="*/ 63 w 80"/>
                  <a:gd name="T13" fmla="*/ 1 h 114"/>
                  <a:gd name="T14" fmla="*/ 63 w 80"/>
                  <a:gd name="T15" fmla="*/ 49 h 114"/>
                  <a:gd name="T16" fmla="*/ 0 w 80"/>
                  <a:gd name="T17" fmla="*/ 86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114"/>
                  <a:gd name="T29" fmla="*/ 80 w 80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114">
                    <a:moveTo>
                      <a:pt x="0" y="86"/>
                    </a:moveTo>
                    <a:lnTo>
                      <a:pt x="38" y="113"/>
                    </a:lnTo>
                    <a:lnTo>
                      <a:pt x="79" y="51"/>
                    </a:lnTo>
                    <a:lnTo>
                      <a:pt x="79" y="3"/>
                    </a:lnTo>
                    <a:lnTo>
                      <a:pt x="71" y="2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3" y="49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79" name="Freeform 182"/>
              <p:cNvSpPr>
                <a:spLocks/>
              </p:cNvSpPr>
              <p:nvPr/>
            </p:nvSpPr>
            <p:spPr bwMode="auto">
              <a:xfrm>
                <a:off x="1233" y="1778"/>
                <a:ext cx="127" cy="112"/>
              </a:xfrm>
              <a:custGeom>
                <a:avLst/>
                <a:gdLst>
                  <a:gd name="T0" fmla="*/ 0 w 127"/>
                  <a:gd name="T1" fmla="*/ 111 h 112"/>
                  <a:gd name="T2" fmla="*/ 126 w 127"/>
                  <a:gd name="T3" fmla="*/ 110 h 112"/>
                  <a:gd name="T4" fmla="*/ 58 w 127"/>
                  <a:gd name="T5" fmla="*/ 47 h 112"/>
                  <a:gd name="T6" fmla="*/ 59 w 127"/>
                  <a:gd name="T7" fmla="*/ 0 h 112"/>
                  <a:gd name="T8" fmla="*/ 54 w 127"/>
                  <a:gd name="T9" fmla="*/ 2 h 112"/>
                  <a:gd name="T10" fmla="*/ 50 w 127"/>
                  <a:gd name="T11" fmla="*/ 2 h 112"/>
                  <a:gd name="T12" fmla="*/ 47 w 127"/>
                  <a:gd name="T13" fmla="*/ 2 h 112"/>
                  <a:gd name="T14" fmla="*/ 45 w 127"/>
                  <a:gd name="T15" fmla="*/ 2 h 112"/>
                  <a:gd name="T16" fmla="*/ 42 w 127"/>
                  <a:gd name="T17" fmla="*/ 2 h 112"/>
                  <a:gd name="T18" fmla="*/ 41 w 127"/>
                  <a:gd name="T19" fmla="*/ 2 h 112"/>
                  <a:gd name="T20" fmla="*/ 41 w 127"/>
                  <a:gd name="T21" fmla="*/ 50 h 112"/>
                  <a:gd name="T22" fmla="*/ 0 w 127"/>
                  <a:gd name="T23" fmla="*/ 111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7"/>
                  <a:gd name="T37" fmla="*/ 0 h 112"/>
                  <a:gd name="T38" fmla="*/ 127 w 127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7" h="112">
                    <a:moveTo>
                      <a:pt x="0" y="111"/>
                    </a:moveTo>
                    <a:lnTo>
                      <a:pt x="126" y="110"/>
                    </a:lnTo>
                    <a:lnTo>
                      <a:pt x="58" y="47"/>
                    </a:lnTo>
                    <a:lnTo>
                      <a:pt x="59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1" y="50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80" name="Freeform 183"/>
              <p:cNvSpPr>
                <a:spLocks/>
              </p:cNvSpPr>
              <p:nvPr/>
            </p:nvSpPr>
            <p:spPr bwMode="auto">
              <a:xfrm>
                <a:off x="1233" y="1889"/>
                <a:ext cx="128" cy="66"/>
              </a:xfrm>
              <a:custGeom>
                <a:avLst/>
                <a:gdLst>
                  <a:gd name="T0" fmla="*/ 127 w 128"/>
                  <a:gd name="T1" fmla="*/ 0 h 66"/>
                  <a:gd name="T2" fmla="*/ 127 w 128"/>
                  <a:gd name="T3" fmla="*/ 65 h 66"/>
                  <a:gd name="T4" fmla="*/ 0 w 128"/>
                  <a:gd name="T5" fmla="*/ 64 h 66"/>
                  <a:gd name="T6" fmla="*/ 0 w 128"/>
                  <a:gd name="T7" fmla="*/ 1 h 66"/>
                  <a:gd name="T8" fmla="*/ 127 w 12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66"/>
                  <a:gd name="T17" fmla="*/ 128 w 12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66">
                    <a:moveTo>
                      <a:pt x="127" y="0"/>
                    </a:moveTo>
                    <a:lnTo>
                      <a:pt x="127" y="65"/>
                    </a:lnTo>
                    <a:lnTo>
                      <a:pt x="0" y="64"/>
                    </a:lnTo>
                    <a:lnTo>
                      <a:pt x="0" y="1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81" name="Freeform 184"/>
              <p:cNvSpPr>
                <a:spLocks/>
              </p:cNvSpPr>
              <p:nvPr/>
            </p:nvSpPr>
            <p:spPr bwMode="auto">
              <a:xfrm>
                <a:off x="1257" y="1773"/>
                <a:ext cx="36" cy="17"/>
              </a:xfrm>
              <a:custGeom>
                <a:avLst/>
                <a:gdLst>
                  <a:gd name="T0" fmla="*/ 35 w 36"/>
                  <a:gd name="T1" fmla="*/ 8 h 17"/>
                  <a:gd name="T2" fmla="*/ 18 w 36"/>
                  <a:gd name="T3" fmla="*/ 0 h 17"/>
                  <a:gd name="T4" fmla="*/ 0 w 36"/>
                  <a:gd name="T5" fmla="*/ 8 h 17"/>
                  <a:gd name="T6" fmla="*/ 18 w 36"/>
                  <a:gd name="T7" fmla="*/ 16 h 17"/>
                  <a:gd name="T8" fmla="*/ 35 w 36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7"/>
                  <a:gd name="T17" fmla="*/ 36 w 3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7">
                    <a:moveTo>
                      <a:pt x="35" y="8"/>
                    </a:moveTo>
                    <a:lnTo>
                      <a:pt x="18" y="0"/>
                    </a:lnTo>
                    <a:lnTo>
                      <a:pt x="0" y="8"/>
                    </a:lnTo>
                    <a:lnTo>
                      <a:pt x="18" y="16"/>
                    </a:lnTo>
                    <a:lnTo>
                      <a:pt x="35" y="8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grpSp>
          <p:nvGrpSpPr>
            <p:cNvPr id="695482" name="Group 185"/>
            <p:cNvGrpSpPr>
              <a:grpSpLocks/>
            </p:cNvGrpSpPr>
            <p:nvPr/>
          </p:nvGrpSpPr>
          <p:grpSpPr bwMode="auto">
            <a:xfrm>
              <a:off x="2782" y="1406"/>
              <a:ext cx="164" cy="209"/>
              <a:chOff x="1550" y="2029"/>
              <a:chExt cx="167" cy="197"/>
            </a:xfrm>
          </p:grpSpPr>
          <p:sp>
            <p:nvSpPr>
              <p:cNvPr id="695483" name="Freeform 186"/>
              <p:cNvSpPr>
                <a:spLocks/>
              </p:cNvSpPr>
              <p:nvPr/>
            </p:nvSpPr>
            <p:spPr bwMode="auto">
              <a:xfrm>
                <a:off x="1550" y="2131"/>
                <a:ext cx="39" cy="91"/>
              </a:xfrm>
              <a:custGeom>
                <a:avLst/>
                <a:gdLst>
                  <a:gd name="T0" fmla="*/ 0 w 39"/>
                  <a:gd name="T1" fmla="*/ 0 h 91"/>
                  <a:gd name="T2" fmla="*/ 1 w 39"/>
                  <a:gd name="T3" fmla="*/ 69 h 91"/>
                  <a:gd name="T4" fmla="*/ 38 w 39"/>
                  <a:gd name="T5" fmla="*/ 90 h 91"/>
                  <a:gd name="T6" fmla="*/ 38 w 39"/>
                  <a:gd name="T7" fmla="*/ 27 h 91"/>
                  <a:gd name="T8" fmla="*/ 0 w 3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91"/>
                  <a:gd name="T17" fmla="*/ 39 w 3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91">
                    <a:moveTo>
                      <a:pt x="0" y="0"/>
                    </a:moveTo>
                    <a:lnTo>
                      <a:pt x="1" y="69"/>
                    </a:lnTo>
                    <a:lnTo>
                      <a:pt x="38" y="90"/>
                    </a:lnTo>
                    <a:lnTo>
                      <a:pt x="38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84" name="Freeform 187"/>
              <p:cNvSpPr>
                <a:spLocks/>
              </p:cNvSpPr>
              <p:nvPr/>
            </p:nvSpPr>
            <p:spPr bwMode="auto">
              <a:xfrm>
                <a:off x="1550" y="2044"/>
                <a:ext cx="80" cy="114"/>
              </a:xfrm>
              <a:custGeom>
                <a:avLst/>
                <a:gdLst>
                  <a:gd name="T0" fmla="*/ 0 w 80"/>
                  <a:gd name="T1" fmla="*/ 86 h 114"/>
                  <a:gd name="T2" fmla="*/ 38 w 80"/>
                  <a:gd name="T3" fmla="*/ 113 h 114"/>
                  <a:gd name="T4" fmla="*/ 79 w 80"/>
                  <a:gd name="T5" fmla="*/ 51 h 114"/>
                  <a:gd name="T6" fmla="*/ 79 w 80"/>
                  <a:gd name="T7" fmla="*/ 3 h 114"/>
                  <a:gd name="T8" fmla="*/ 71 w 80"/>
                  <a:gd name="T9" fmla="*/ 2 h 114"/>
                  <a:gd name="T10" fmla="*/ 66 w 80"/>
                  <a:gd name="T11" fmla="*/ 0 h 114"/>
                  <a:gd name="T12" fmla="*/ 63 w 80"/>
                  <a:gd name="T13" fmla="*/ 1 h 114"/>
                  <a:gd name="T14" fmla="*/ 63 w 80"/>
                  <a:gd name="T15" fmla="*/ 49 h 114"/>
                  <a:gd name="T16" fmla="*/ 0 w 80"/>
                  <a:gd name="T17" fmla="*/ 86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114"/>
                  <a:gd name="T29" fmla="*/ 80 w 80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114">
                    <a:moveTo>
                      <a:pt x="0" y="86"/>
                    </a:moveTo>
                    <a:lnTo>
                      <a:pt x="38" y="113"/>
                    </a:lnTo>
                    <a:lnTo>
                      <a:pt x="79" y="51"/>
                    </a:lnTo>
                    <a:lnTo>
                      <a:pt x="79" y="3"/>
                    </a:lnTo>
                    <a:lnTo>
                      <a:pt x="71" y="2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3" y="49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85" name="Freeform 188"/>
              <p:cNvSpPr>
                <a:spLocks/>
              </p:cNvSpPr>
              <p:nvPr/>
            </p:nvSpPr>
            <p:spPr bwMode="auto">
              <a:xfrm>
                <a:off x="1588" y="2045"/>
                <a:ext cx="127" cy="112"/>
              </a:xfrm>
              <a:custGeom>
                <a:avLst/>
                <a:gdLst>
                  <a:gd name="T0" fmla="*/ 0 w 127"/>
                  <a:gd name="T1" fmla="*/ 111 h 112"/>
                  <a:gd name="T2" fmla="*/ 126 w 127"/>
                  <a:gd name="T3" fmla="*/ 110 h 112"/>
                  <a:gd name="T4" fmla="*/ 58 w 127"/>
                  <a:gd name="T5" fmla="*/ 47 h 112"/>
                  <a:gd name="T6" fmla="*/ 59 w 127"/>
                  <a:gd name="T7" fmla="*/ 0 h 112"/>
                  <a:gd name="T8" fmla="*/ 54 w 127"/>
                  <a:gd name="T9" fmla="*/ 2 h 112"/>
                  <a:gd name="T10" fmla="*/ 50 w 127"/>
                  <a:gd name="T11" fmla="*/ 2 h 112"/>
                  <a:gd name="T12" fmla="*/ 47 w 127"/>
                  <a:gd name="T13" fmla="*/ 2 h 112"/>
                  <a:gd name="T14" fmla="*/ 45 w 127"/>
                  <a:gd name="T15" fmla="*/ 2 h 112"/>
                  <a:gd name="T16" fmla="*/ 42 w 127"/>
                  <a:gd name="T17" fmla="*/ 2 h 112"/>
                  <a:gd name="T18" fmla="*/ 41 w 127"/>
                  <a:gd name="T19" fmla="*/ 2 h 112"/>
                  <a:gd name="T20" fmla="*/ 41 w 127"/>
                  <a:gd name="T21" fmla="*/ 50 h 112"/>
                  <a:gd name="T22" fmla="*/ 0 w 127"/>
                  <a:gd name="T23" fmla="*/ 111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7"/>
                  <a:gd name="T37" fmla="*/ 0 h 112"/>
                  <a:gd name="T38" fmla="*/ 127 w 127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7" h="112">
                    <a:moveTo>
                      <a:pt x="0" y="111"/>
                    </a:moveTo>
                    <a:lnTo>
                      <a:pt x="126" y="110"/>
                    </a:lnTo>
                    <a:lnTo>
                      <a:pt x="58" y="47"/>
                    </a:lnTo>
                    <a:lnTo>
                      <a:pt x="59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1" y="50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86" name="Freeform 189"/>
              <p:cNvSpPr>
                <a:spLocks/>
              </p:cNvSpPr>
              <p:nvPr/>
            </p:nvSpPr>
            <p:spPr bwMode="auto">
              <a:xfrm>
                <a:off x="1589" y="2160"/>
                <a:ext cx="128" cy="66"/>
              </a:xfrm>
              <a:custGeom>
                <a:avLst/>
                <a:gdLst>
                  <a:gd name="T0" fmla="*/ 127 w 128"/>
                  <a:gd name="T1" fmla="*/ 0 h 66"/>
                  <a:gd name="T2" fmla="*/ 127 w 128"/>
                  <a:gd name="T3" fmla="*/ 65 h 66"/>
                  <a:gd name="T4" fmla="*/ 0 w 128"/>
                  <a:gd name="T5" fmla="*/ 64 h 66"/>
                  <a:gd name="T6" fmla="*/ 0 w 128"/>
                  <a:gd name="T7" fmla="*/ 1 h 66"/>
                  <a:gd name="T8" fmla="*/ 127 w 12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66"/>
                  <a:gd name="T17" fmla="*/ 128 w 12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66">
                    <a:moveTo>
                      <a:pt x="127" y="0"/>
                    </a:moveTo>
                    <a:lnTo>
                      <a:pt x="127" y="65"/>
                    </a:lnTo>
                    <a:lnTo>
                      <a:pt x="0" y="64"/>
                    </a:lnTo>
                    <a:lnTo>
                      <a:pt x="0" y="1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487" name="Freeform 190"/>
              <p:cNvSpPr>
                <a:spLocks/>
              </p:cNvSpPr>
              <p:nvPr/>
            </p:nvSpPr>
            <p:spPr bwMode="auto">
              <a:xfrm>
                <a:off x="1613" y="2029"/>
                <a:ext cx="36" cy="17"/>
              </a:xfrm>
              <a:custGeom>
                <a:avLst/>
                <a:gdLst>
                  <a:gd name="T0" fmla="*/ 35 w 36"/>
                  <a:gd name="T1" fmla="*/ 8 h 17"/>
                  <a:gd name="T2" fmla="*/ 18 w 36"/>
                  <a:gd name="T3" fmla="*/ 0 h 17"/>
                  <a:gd name="T4" fmla="*/ 0 w 36"/>
                  <a:gd name="T5" fmla="*/ 8 h 17"/>
                  <a:gd name="T6" fmla="*/ 18 w 36"/>
                  <a:gd name="T7" fmla="*/ 16 h 17"/>
                  <a:gd name="T8" fmla="*/ 35 w 36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7"/>
                  <a:gd name="T17" fmla="*/ 36 w 3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7">
                    <a:moveTo>
                      <a:pt x="35" y="8"/>
                    </a:moveTo>
                    <a:lnTo>
                      <a:pt x="18" y="0"/>
                    </a:lnTo>
                    <a:lnTo>
                      <a:pt x="0" y="8"/>
                    </a:lnTo>
                    <a:lnTo>
                      <a:pt x="18" y="16"/>
                    </a:lnTo>
                    <a:lnTo>
                      <a:pt x="35" y="8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sp>
          <p:nvSpPr>
            <p:cNvPr id="695488" name="Line 191"/>
            <p:cNvSpPr>
              <a:spLocks noChangeShapeType="1"/>
            </p:cNvSpPr>
            <p:nvPr/>
          </p:nvSpPr>
          <p:spPr bwMode="auto">
            <a:xfrm flipH="1" flipV="1">
              <a:off x="2366" y="593"/>
              <a:ext cx="141" cy="14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489" name="Line 192"/>
            <p:cNvSpPr>
              <a:spLocks noChangeShapeType="1"/>
            </p:cNvSpPr>
            <p:nvPr/>
          </p:nvSpPr>
          <p:spPr bwMode="auto">
            <a:xfrm>
              <a:off x="2363" y="593"/>
              <a:ext cx="436" cy="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695490" name="Rectangle 193"/>
            <p:cNvSpPr>
              <a:spLocks noChangeArrowheads="1"/>
            </p:cNvSpPr>
            <p:nvPr/>
          </p:nvSpPr>
          <p:spPr bwMode="auto">
            <a:xfrm>
              <a:off x="2347" y="439"/>
              <a:ext cx="35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78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JET A1</a:t>
              </a:r>
            </a:p>
          </p:txBody>
        </p:sp>
        <p:sp>
          <p:nvSpPr>
            <p:cNvPr id="695492" name="Rectangle 195"/>
            <p:cNvSpPr>
              <a:spLocks noChangeArrowheads="1"/>
            </p:cNvSpPr>
            <p:nvPr/>
          </p:nvSpPr>
          <p:spPr bwMode="auto">
            <a:xfrm>
              <a:off x="3109" y="963"/>
              <a:ext cx="3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78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DIESEL</a:t>
              </a:r>
            </a:p>
          </p:txBody>
        </p:sp>
        <p:sp>
          <p:nvSpPr>
            <p:cNvPr id="434" name="Rectangle 157"/>
            <p:cNvSpPr>
              <a:spLocks noChangeArrowheads="1"/>
            </p:cNvSpPr>
            <p:nvPr/>
          </p:nvSpPr>
          <p:spPr bwMode="auto">
            <a:xfrm>
              <a:off x="2386" y="1365"/>
              <a:ext cx="4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HDT</a:t>
              </a:r>
            </a:p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DIESEL</a:t>
              </a:r>
            </a:p>
          </p:txBody>
        </p:sp>
        <p:sp>
          <p:nvSpPr>
            <p:cNvPr id="435" name="Line 194"/>
            <p:cNvSpPr>
              <a:spLocks noChangeShapeType="1"/>
            </p:cNvSpPr>
            <p:nvPr/>
          </p:nvSpPr>
          <p:spPr bwMode="auto">
            <a:xfrm>
              <a:off x="2985" y="1122"/>
              <a:ext cx="43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</p:grpSp>
      <p:sp>
        <p:nvSpPr>
          <p:cNvPr id="280" name="Rectangle 1004"/>
          <p:cNvSpPr>
            <a:spLocks noChangeArrowheads="1"/>
          </p:cNvSpPr>
          <p:nvPr/>
        </p:nvSpPr>
        <p:spPr bwMode="auto">
          <a:xfrm>
            <a:off x="9560370" y="9669092"/>
            <a:ext cx="1620953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8588" tIns="72990" rIns="148588" bIns="72990">
            <a:spAutoFit/>
          </a:bodyPr>
          <a:lstStyle>
            <a:lvl1pPr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42" b="1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VLSFO/LSFO</a:t>
            </a:r>
          </a:p>
        </p:txBody>
      </p:sp>
      <p:grpSp>
        <p:nvGrpSpPr>
          <p:cNvPr id="283" name="Group 33">
            <a:extLst>
              <a:ext uri="{FF2B5EF4-FFF2-40B4-BE49-F238E27FC236}">
                <a16:creationId xmlns:a16="http://schemas.microsoft.com/office/drawing/2014/main" id="{256703E3-ADBA-42C1-BF37-170A359A22E3}"/>
              </a:ext>
            </a:extLst>
          </p:cNvPr>
          <p:cNvGrpSpPr>
            <a:grpSpLocks/>
          </p:cNvGrpSpPr>
          <p:nvPr/>
        </p:nvGrpSpPr>
        <p:grpSpPr bwMode="auto">
          <a:xfrm>
            <a:off x="1037372" y="7504727"/>
            <a:ext cx="638667" cy="602171"/>
            <a:chOff x="2172" y="2941"/>
            <a:chExt cx="249" cy="21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84" name="Freeform 34">
              <a:extLst>
                <a:ext uri="{FF2B5EF4-FFF2-40B4-BE49-F238E27FC236}">
                  <a16:creationId xmlns:a16="http://schemas.microsoft.com/office/drawing/2014/main" id="{F8FC8D89-E52A-49EE-8E51-CE1C3EF73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974"/>
              <a:ext cx="249" cy="184"/>
            </a:xfrm>
            <a:custGeom>
              <a:avLst/>
              <a:gdLst>
                <a:gd name="T0" fmla="*/ 247 w 249"/>
                <a:gd name="T1" fmla="*/ 3 h 184"/>
                <a:gd name="T2" fmla="*/ 244 w 249"/>
                <a:gd name="T3" fmla="*/ 8 h 184"/>
                <a:gd name="T4" fmla="*/ 236 w 249"/>
                <a:gd name="T5" fmla="*/ 12 h 184"/>
                <a:gd name="T6" fmla="*/ 225 w 249"/>
                <a:gd name="T7" fmla="*/ 17 h 184"/>
                <a:gd name="T8" fmla="*/ 211 w 249"/>
                <a:gd name="T9" fmla="*/ 21 h 184"/>
                <a:gd name="T10" fmla="*/ 195 w 249"/>
                <a:gd name="T11" fmla="*/ 24 h 184"/>
                <a:gd name="T12" fmla="*/ 176 w 249"/>
                <a:gd name="T13" fmla="*/ 28 h 184"/>
                <a:gd name="T14" fmla="*/ 156 w 249"/>
                <a:gd name="T15" fmla="*/ 29 h 184"/>
                <a:gd name="T16" fmla="*/ 135 w 249"/>
                <a:gd name="T17" fmla="*/ 30 h 184"/>
                <a:gd name="T18" fmla="*/ 113 w 249"/>
                <a:gd name="T19" fmla="*/ 30 h 184"/>
                <a:gd name="T20" fmla="*/ 92 w 249"/>
                <a:gd name="T21" fmla="*/ 29 h 184"/>
                <a:gd name="T22" fmla="*/ 72 w 249"/>
                <a:gd name="T23" fmla="*/ 28 h 184"/>
                <a:gd name="T24" fmla="*/ 53 w 249"/>
                <a:gd name="T25" fmla="*/ 24 h 184"/>
                <a:gd name="T26" fmla="*/ 37 w 249"/>
                <a:gd name="T27" fmla="*/ 21 h 184"/>
                <a:gd name="T28" fmla="*/ 23 w 249"/>
                <a:gd name="T29" fmla="*/ 17 h 184"/>
                <a:gd name="T30" fmla="*/ 12 w 249"/>
                <a:gd name="T31" fmla="*/ 12 h 184"/>
                <a:gd name="T32" fmla="*/ 4 w 249"/>
                <a:gd name="T33" fmla="*/ 8 h 184"/>
                <a:gd name="T34" fmla="*/ 0 w 249"/>
                <a:gd name="T35" fmla="*/ 3 h 184"/>
                <a:gd name="T36" fmla="*/ 0 w 249"/>
                <a:gd name="T37" fmla="*/ 151 h 184"/>
                <a:gd name="T38" fmla="*/ 1 w 249"/>
                <a:gd name="T39" fmla="*/ 155 h 184"/>
                <a:gd name="T40" fmla="*/ 5 w 249"/>
                <a:gd name="T41" fmla="*/ 161 h 184"/>
                <a:gd name="T42" fmla="*/ 12 w 249"/>
                <a:gd name="T43" fmla="*/ 166 h 184"/>
                <a:gd name="T44" fmla="*/ 23 w 249"/>
                <a:gd name="T45" fmla="*/ 170 h 184"/>
                <a:gd name="T46" fmla="*/ 37 w 249"/>
                <a:gd name="T47" fmla="*/ 175 h 184"/>
                <a:gd name="T48" fmla="*/ 53 w 249"/>
                <a:gd name="T49" fmla="*/ 178 h 184"/>
                <a:gd name="T50" fmla="*/ 72 w 249"/>
                <a:gd name="T51" fmla="*/ 181 h 184"/>
                <a:gd name="T52" fmla="*/ 93 w 249"/>
                <a:gd name="T53" fmla="*/ 183 h 184"/>
                <a:gd name="T54" fmla="*/ 114 w 249"/>
                <a:gd name="T55" fmla="*/ 183 h 184"/>
                <a:gd name="T56" fmla="*/ 135 w 249"/>
                <a:gd name="T57" fmla="*/ 183 h 184"/>
                <a:gd name="T58" fmla="*/ 156 w 249"/>
                <a:gd name="T59" fmla="*/ 183 h 184"/>
                <a:gd name="T60" fmla="*/ 177 w 249"/>
                <a:gd name="T61" fmla="*/ 181 h 184"/>
                <a:gd name="T62" fmla="*/ 196 w 249"/>
                <a:gd name="T63" fmla="*/ 178 h 184"/>
                <a:gd name="T64" fmla="*/ 212 w 249"/>
                <a:gd name="T65" fmla="*/ 175 h 184"/>
                <a:gd name="T66" fmla="*/ 226 w 249"/>
                <a:gd name="T67" fmla="*/ 170 h 184"/>
                <a:gd name="T68" fmla="*/ 237 w 249"/>
                <a:gd name="T69" fmla="*/ 166 h 184"/>
                <a:gd name="T70" fmla="*/ 244 w 249"/>
                <a:gd name="T71" fmla="*/ 161 h 184"/>
                <a:gd name="T72" fmla="*/ 248 w 249"/>
                <a:gd name="T73" fmla="*/ 155 h 184"/>
                <a:gd name="T74" fmla="*/ 248 w 249"/>
                <a:gd name="T75" fmla="*/ 149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9"/>
                <a:gd name="T115" fmla="*/ 0 h 184"/>
                <a:gd name="T116" fmla="*/ 249 w 249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9" h="184">
                  <a:moveTo>
                    <a:pt x="248" y="0"/>
                  </a:moveTo>
                  <a:lnTo>
                    <a:pt x="247" y="3"/>
                  </a:lnTo>
                  <a:lnTo>
                    <a:pt x="246" y="5"/>
                  </a:lnTo>
                  <a:lnTo>
                    <a:pt x="244" y="8"/>
                  </a:lnTo>
                  <a:lnTo>
                    <a:pt x="241" y="11"/>
                  </a:lnTo>
                  <a:lnTo>
                    <a:pt x="236" y="12"/>
                  </a:lnTo>
                  <a:lnTo>
                    <a:pt x="231" y="15"/>
                  </a:lnTo>
                  <a:lnTo>
                    <a:pt x="225" y="17"/>
                  </a:lnTo>
                  <a:lnTo>
                    <a:pt x="219" y="19"/>
                  </a:lnTo>
                  <a:lnTo>
                    <a:pt x="211" y="21"/>
                  </a:lnTo>
                  <a:lnTo>
                    <a:pt x="204" y="23"/>
                  </a:lnTo>
                  <a:lnTo>
                    <a:pt x="195" y="24"/>
                  </a:lnTo>
                  <a:lnTo>
                    <a:pt x="186" y="26"/>
                  </a:lnTo>
                  <a:lnTo>
                    <a:pt x="176" y="28"/>
                  </a:lnTo>
                  <a:lnTo>
                    <a:pt x="166" y="28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5" y="30"/>
                  </a:lnTo>
                  <a:lnTo>
                    <a:pt x="124" y="30"/>
                  </a:lnTo>
                  <a:lnTo>
                    <a:pt x="113" y="30"/>
                  </a:lnTo>
                  <a:lnTo>
                    <a:pt x="103" y="29"/>
                  </a:lnTo>
                  <a:lnTo>
                    <a:pt x="92" y="29"/>
                  </a:lnTo>
                  <a:lnTo>
                    <a:pt x="82" y="28"/>
                  </a:lnTo>
                  <a:lnTo>
                    <a:pt x="72" y="28"/>
                  </a:lnTo>
                  <a:lnTo>
                    <a:pt x="62" y="26"/>
                  </a:lnTo>
                  <a:lnTo>
                    <a:pt x="53" y="24"/>
                  </a:lnTo>
                  <a:lnTo>
                    <a:pt x="44" y="23"/>
                  </a:lnTo>
                  <a:lnTo>
                    <a:pt x="37" y="21"/>
                  </a:lnTo>
                  <a:lnTo>
                    <a:pt x="29" y="19"/>
                  </a:lnTo>
                  <a:lnTo>
                    <a:pt x="23" y="17"/>
                  </a:lnTo>
                  <a:lnTo>
                    <a:pt x="17" y="15"/>
                  </a:lnTo>
                  <a:lnTo>
                    <a:pt x="12" y="12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8"/>
                  </a:lnTo>
                  <a:lnTo>
                    <a:pt x="5" y="161"/>
                  </a:lnTo>
                  <a:lnTo>
                    <a:pt x="8" y="163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3" y="170"/>
                  </a:lnTo>
                  <a:lnTo>
                    <a:pt x="29" y="172"/>
                  </a:lnTo>
                  <a:lnTo>
                    <a:pt x="37" y="175"/>
                  </a:lnTo>
                  <a:lnTo>
                    <a:pt x="45" y="176"/>
                  </a:lnTo>
                  <a:lnTo>
                    <a:pt x="53" y="178"/>
                  </a:lnTo>
                  <a:lnTo>
                    <a:pt x="62" y="179"/>
                  </a:lnTo>
                  <a:lnTo>
                    <a:pt x="72" y="181"/>
                  </a:lnTo>
                  <a:lnTo>
                    <a:pt x="82" y="181"/>
                  </a:lnTo>
                  <a:lnTo>
                    <a:pt x="93" y="183"/>
                  </a:lnTo>
                  <a:lnTo>
                    <a:pt x="103" y="183"/>
                  </a:lnTo>
                  <a:lnTo>
                    <a:pt x="114" y="183"/>
                  </a:lnTo>
                  <a:lnTo>
                    <a:pt x="125" y="183"/>
                  </a:lnTo>
                  <a:lnTo>
                    <a:pt x="135" y="183"/>
                  </a:lnTo>
                  <a:lnTo>
                    <a:pt x="146" y="183"/>
                  </a:lnTo>
                  <a:lnTo>
                    <a:pt x="156" y="183"/>
                  </a:lnTo>
                  <a:lnTo>
                    <a:pt x="167" y="181"/>
                  </a:lnTo>
                  <a:lnTo>
                    <a:pt x="177" y="181"/>
                  </a:lnTo>
                  <a:lnTo>
                    <a:pt x="186" y="179"/>
                  </a:lnTo>
                  <a:lnTo>
                    <a:pt x="196" y="178"/>
                  </a:lnTo>
                  <a:lnTo>
                    <a:pt x="204" y="176"/>
                  </a:lnTo>
                  <a:lnTo>
                    <a:pt x="212" y="175"/>
                  </a:lnTo>
                  <a:lnTo>
                    <a:pt x="220" y="172"/>
                  </a:lnTo>
                  <a:lnTo>
                    <a:pt x="226" y="170"/>
                  </a:lnTo>
                  <a:lnTo>
                    <a:pt x="232" y="168"/>
                  </a:lnTo>
                  <a:lnTo>
                    <a:pt x="237" y="166"/>
                  </a:lnTo>
                  <a:lnTo>
                    <a:pt x="241" y="163"/>
                  </a:lnTo>
                  <a:lnTo>
                    <a:pt x="244" y="161"/>
                  </a:lnTo>
                  <a:lnTo>
                    <a:pt x="246" y="158"/>
                  </a:lnTo>
                  <a:lnTo>
                    <a:pt x="248" y="155"/>
                  </a:lnTo>
                  <a:lnTo>
                    <a:pt x="248" y="152"/>
                  </a:lnTo>
                  <a:lnTo>
                    <a:pt x="248" y="149"/>
                  </a:lnTo>
                  <a:lnTo>
                    <a:pt x="24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285" name="Freeform 35">
              <a:extLst>
                <a:ext uri="{FF2B5EF4-FFF2-40B4-BE49-F238E27FC236}">
                  <a16:creationId xmlns:a16="http://schemas.microsoft.com/office/drawing/2014/main" id="{B25F317C-203A-4BA1-8DBA-FC4F39156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41"/>
              <a:ext cx="246" cy="63"/>
            </a:xfrm>
            <a:custGeom>
              <a:avLst/>
              <a:gdLst>
                <a:gd name="T0" fmla="*/ 102 w 246"/>
                <a:gd name="T1" fmla="*/ 0 h 63"/>
                <a:gd name="T2" fmla="*/ 123 w 246"/>
                <a:gd name="T3" fmla="*/ 0 h 63"/>
                <a:gd name="T4" fmla="*/ 144 w 246"/>
                <a:gd name="T5" fmla="*/ 0 h 63"/>
                <a:gd name="T6" fmla="*/ 165 w 246"/>
                <a:gd name="T7" fmla="*/ 2 h 63"/>
                <a:gd name="T8" fmla="*/ 184 w 246"/>
                <a:gd name="T9" fmla="*/ 4 h 63"/>
                <a:gd name="T10" fmla="*/ 202 w 246"/>
                <a:gd name="T11" fmla="*/ 7 h 63"/>
                <a:gd name="T12" fmla="*/ 217 w 246"/>
                <a:gd name="T13" fmla="*/ 11 h 63"/>
                <a:gd name="T14" fmla="*/ 229 w 246"/>
                <a:gd name="T15" fmla="*/ 15 h 63"/>
                <a:gd name="T16" fmla="*/ 238 w 246"/>
                <a:gd name="T17" fmla="*/ 20 h 63"/>
                <a:gd name="T18" fmla="*/ 243 w 246"/>
                <a:gd name="T19" fmla="*/ 25 h 63"/>
                <a:gd name="T20" fmla="*/ 245 w 246"/>
                <a:gd name="T21" fmla="*/ 31 h 63"/>
                <a:gd name="T22" fmla="*/ 244 w 246"/>
                <a:gd name="T23" fmla="*/ 34 h 63"/>
                <a:gd name="T24" fmla="*/ 241 w 246"/>
                <a:gd name="T25" fmla="*/ 40 h 63"/>
                <a:gd name="T26" fmla="*/ 233 w 246"/>
                <a:gd name="T27" fmla="*/ 44 h 63"/>
                <a:gd name="T28" fmla="*/ 223 w 246"/>
                <a:gd name="T29" fmla="*/ 49 h 63"/>
                <a:gd name="T30" fmla="*/ 209 w 246"/>
                <a:gd name="T31" fmla="*/ 53 h 63"/>
                <a:gd name="T32" fmla="*/ 193 w 246"/>
                <a:gd name="T33" fmla="*/ 56 h 63"/>
                <a:gd name="T34" fmla="*/ 174 w 246"/>
                <a:gd name="T35" fmla="*/ 60 h 63"/>
                <a:gd name="T36" fmla="*/ 154 w 246"/>
                <a:gd name="T37" fmla="*/ 61 h 63"/>
                <a:gd name="T38" fmla="*/ 133 w 246"/>
                <a:gd name="T39" fmla="*/ 62 h 63"/>
                <a:gd name="T40" fmla="*/ 112 w 246"/>
                <a:gd name="T41" fmla="*/ 62 h 63"/>
                <a:gd name="T42" fmla="*/ 91 w 246"/>
                <a:gd name="T43" fmla="*/ 61 h 63"/>
                <a:gd name="T44" fmla="*/ 71 w 246"/>
                <a:gd name="T45" fmla="*/ 60 h 63"/>
                <a:gd name="T46" fmla="*/ 52 w 246"/>
                <a:gd name="T47" fmla="*/ 56 h 63"/>
                <a:gd name="T48" fmla="*/ 36 w 246"/>
                <a:gd name="T49" fmla="*/ 53 h 63"/>
                <a:gd name="T50" fmla="*/ 22 w 246"/>
                <a:gd name="T51" fmla="*/ 49 h 63"/>
                <a:gd name="T52" fmla="*/ 12 w 246"/>
                <a:gd name="T53" fmla="*/ 44 h 63"/>
                <a:gd name="T54" fmla="*/ 4 w 246"/>
                <a:gd name="T55" fmla="*/ 40 h 63"/>
                <a:gd name="T56" fmla="*/ 0 w 246"/>
                <a:gd name="T57" fmla="*/ 34 h 63"/>
                <a:gd name="T58" fmla="*/ 0 w 246"/>
                <a:gd name="T59" fmla="*/ 32 h 63"/>
                <a:gd name="T60" fmla="*/ 3 w 246"/>
                <a:gd name="T61" fmla="*/ 25 h 63"/>
                <a:gd name="T62" fmla="*/ 8 w 246"/>
                <a:gd name="T63" fmla="*/ 20 h 63"/>
                <a:gd name="T64" fmla="*/ 15 w 246"/>
                <a:gd name="T65" fmla="*/ 16 h 63"/>
                <a:gd name="T66" fmla="*/ 23 w 246"/>
                <a:gd name="T67" fmla="*/ 13 h 63"/>
                <a:gd name="T68" fmla="*/ 31 w 246"/>
                <a:gd name="T69" fmla="*/ 10 h 63"/>
                <a:gd name="T70" fmla="*/ 44 w 246"/>
                <a:gd name="T71" fmla="*/ 7 h 63"/>
                <a:gd name="T72" fmla="*/ 61 w 246"/>
                <a:gd name="T73" fmla="*/ 5 h 63"/>
                <a:gd name="T74" fmla="*/ 77 w 246"/>
                <a:gd name="T75" fmla="*/ 2 h 63"/>
                <a:gd name="T76" fmla="*/ 92 w 246"/>
                <a:gd name="T77" fmla="*/ 1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6"/>
                <a:gd name="T118" fmla="*/ 0 h 63"/>
                <a:gd name="T119" fmla="*/ 246 w 246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6" h="63">
                  <a:moveTo>
                    <a:pt x="92" y="1"/>
                  </a:moveTo>
                  <a:lnTo>
                    <a:pt x="102" y="0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4" y="1"/>
                  </a:lnTo>
                  <a:lnTo>
                    <a:pt x="165" y="2"/>
                  </a:lnTo>
                  <a:lnTo>
                    <a:pt x="175" y="3"/>
                  </a:lnTo>
                  <a:lnTo>
                    <a:pt x="184" y="4"/>
                  </a:lnTo>
                  <a:lnTo>
                    <a:pt x="193" y="6"/>
                  </a:lnTo>
                  <a:lnTo>
                    <a:pt x="202" y="7"/>
                  </a:lnTo>
                  <a:lnTo>
                    <a:pt x="209" y="9"/>
                  </a:lnTo>
                  <a:lnTo>
                    <a:pt x="217" y="11"/>
                  </a:lnTo>
                  <a:lnTo>
                    <a:pt x="223" y="13"/>
                  </a:lnTo>
                  <a:lnTo>
                    <a:pt x="229" y="15"/>
                  </a:lnTo>
                  <a:lnTo>
                    <a:pt x="234" y="18"/>
                  </a:lnTo>
                  <a:lnTo>
                    <a:pt x="238" y="20"/>
                  </a:lnTo>
                  <a:lnTo>
                    <a:pt x="241" y="23"/>
                  </a:lnTo>
                  <a:lnTo>
                    <a:pt x="243" y="25"/>
                  </a:lnTo>
                  <a:lnTo>
                    <a:pt x="245" y="28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4" y="34"/>
                  </a:lnTo>
                  <a:lnTo>
                    <a:pt x="243" y="37"/>
                  </a:lnTo>
                  <a:lnTo>
                    <a:pt x="241" y="40"/>
                  </a:lnTo>
                  <a:lnTo>
                    <a:pt x="238" y="43"/>
                  </a:lnTo>
                  <a:lnTo>
                    <a:pt x="233" y="44"/>
                  </a:lnTo>
                  <a:lnTo>
                    <a:pt x="228" y="47"/>
                  </a:lnTo>
                  <a:lnTo>
                    <a:pt x="223" y="49"/>
                  </a:lnTo>
                  <a:lnTo>
                    <a:pt x="216" y="51"/>
                  </a:lnTo>
                  <a:lnTo>
                    <a:pt x="209" y="53"/>
                  </a:lnTo>
                  <a:lnTo>
                    <a:pt x="201" y="55"/>
                  </a:lnTo>
                  <a:lnTo>
                    <a:pt x="193" y="56"/>
                  </a:lnTo>
                  <a:lnTo>
                    <a:pt x="184" y="58"/>
                  </a:lnTo>
                  <a:lnTo>
                    <a:pt x="174" y="60"/>
                  </a:lnTo>
                  <a:lnTo>
                    <a:pt x="164" y="60"/>
                  </a:lnTo>
                  <a:lnTo>
                    <a:pt x="154" y="61"/>
                  </a:lnTo>
                  <a:lnTo>
                    <a:pt x="144" y="62"/>
                  </a:lnTo>
                  <a:lnTo>
                    <a:pt x="133" y="62"/>
                  </a:lnTo>
                  <a:lnTo>
                    <a:pt x="123" y="62"/>
                  </a:lnTo>
                  <a:lnTo>
                    <a:pt x="112" y="62"/>
                  </a:lnTo>
                  <a:lnTo>
                    <a:pt x="101" y="62"/>
                  </a:lnTo>
                  <a:lnTo>
                    <a:pt x="91" y="61"/>
                  </a:lnTo>
                  <a:lnTo>
                    <a:pt x="81" y="60"/>
                  </a:lnTo>
                  <a:lnTo>
                    <a:pt x="71" y="60"/>
                  </a:lnTo>
                  <a:lnTo>
                    <a:pt x="61" y="58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7"/>
                  </a:lnTo>
                  <a:lnTo>
                    <a:pt x="12" y="44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23" y="13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6" y="9"/>
                  </a:lnTo>
                  <a:lnTo>
                    <a:pt x="44" y="7"/>
                  </a:lnTo>
                  <a:lnTo>
                    <a:pt x="53" y="6"/>
                  </a:lnTo>
                  <a:lnTo>
                    <a:pt x="61" y="5"/>
                  </a:lnTo>
                  <a:lnTo>
                    <a:pt x="71" y="3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92" y="1"/>
                  </a:lnTo>
                </a:path>
              </a:pathLst>
            </a:custGeom>
            <a:grpFill/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286" name="Group 36">
              <a:extLst>
                <a:ext uri="{FF2B5EF4-FFF2-40B4-BE49-F238E27FC236}">
                  <a16:creationId xmlns:a16="http://schemas.microsoft.com/office/drawing/2014/main" id="{004F5CE9-2D68-49FB-AC72-0358461C1A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3" y="2981"/>
              <a:ext cx="26" cy="156"/>
              <a:chOff x="2383" y="2981"/>
              <a:chExt cx="26" cy="156"/>
            </a:xfrm>
            <a:grpFill/>
          </p:grpSpPr>
          <p:sp>
            <p:nvSpPr>
              <p:cNvPr id="287" name="Freeform 37">
                <a:extLst>
                  <a:ext uri="{FF2B5EF4-FFF2-40B4-BE49-F238E27FC236}">
                    <a16:creationId xmlns:a16="http://schemas.microsoft.com/office/drawing/2014/main" id="{431DEE06-651E-4EC7-85BB-2B28CFDC2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2981"/>
                <a:ext cx="17" cy="153"/>
              </a:xfrm>
              <a:custGeom>
                <a:avLst/>
                <a:gdLst>
                  <a:gd name="T0" fmla="*/ 7 w 17"/>
                  <a:gd name="T1" fmla="*/ 3 h 153"/>
                  <a:gd name="T2" fmla="*/ 11 w 17"/>
                  <a:gd name="T3" fmla="*/ 2 h 153"/>
                  <a:gd name="T4" fmla="*/ 14 w 17"/>
                  <a:gd name="T5" fmla="*/ 6 h 153"/>
                  <a:gd name="T6" fmla="*/ 14 w 17"/>
                  <a:gd name="T7" fmla="*/ 7 h 153"/>
                  <a:gd name="T8" fmla="*/ 0 w 17"/>
                  <a:gd name="T9" fmla="*/ 16 h 153"/>
                  <a:gd name="T10" fmla="*/ 14 w 17"/>
                  <a:gd name="T11" fmla="*/ 21 h 153"/>
                  <a:gd name="T12" fmla="*/ 0 w 17"/>
                  <a:gd name="T13" fmla="*/ 24 h 153"/>
                  <a:gd name="T14" fmla="*/ 14 w 17"/>
                  <a:gd name="T15" fmla="*/ 28 h 153"/>
                  <a:gd name="T16" fmla="*/ 14 w 17"/>
                  <a:gd name="T17" fmla="*/ 28 h 153"/>
                  <a:gd name="T18" fmla="*/ 0 w 17"/>
                  <a:gd name="T19" fmla="*/ 36 h 153"/>
                  <a:gd name="T20" fmla="*/ 14 w 17"/>
                  <a:gd name="T21" fmla="*/ 34 h 153"/>
                  <a:gd name="T22" fmla="*/ 0 w 17"/>
                  <a:gd name="T23" fmla="*/ 43 h 153"/>
                  <a:gd name="T24" fmla="*/ 14 w 17"/>
                  <a:gd name="T25" fmla="*/ 41 h 153"/>
                  <a:gd name="T26" fmla="*/ 0 w 17"/>
                  <a:gd name="T27" fmla="*/ 49 h 153"/>
                  <a:gd name="T28" fmla="*/ 14 w 17"/>
                  <a:gd name="T29" fmla="*/ 48 h 153"/>
                  <a:gd name="T30" fmla="*/ 0 w 17"/>
                  <a:gd name="T31" fmla="*/ 56 h 153"/>
                  <a:gd name="T32" fmla="*/ 14 w 17"/>
                  <a:gd name="T33" fmla="*/ 55 h 153"/>
                  <a:gd name="T34" fmla="*/ 0 w 17"/>
                  <a:gd name="T35" fmla="*/ 63 h 153"/>
                  <a:gd name="T36" fmla="*/ 14 w 17"/>
                  <a:gd name="T37" fmla="*/ 68 h 153"/>
                  <a:gd name="T38" fmla="*/ 0 w 17"/>
                  <a:gd name="T39" fmla="*/ 70 h 153"/>
                  <a:gd name="T40" fmla="*/ 14 w 17"/>
                  <a:gd name="T41" fmla="*/ 74 h 153"/>
                  <a:gd name="T42" fmla="*/ 0 w 17"/>
                  <a:gd name="T43" fmla="*/ 77 h 153"/>
                  <a:gd name="T44" fmla="*/ 14 w 17"/>
                  <a:gd name="T45" fmla="*/ 80 h 153"/>
                  <a:gd name="T46" fmla="*/ 14 w 17"/>
                  <a:gd name="T47" fmla="*/ 81 h 153"/>
                  <a:gd name="T48" fmla="*/ 0 w 17"/>
                  <a:gd name="T49" fmla="*/ 90 h 153"/>
                  <a:gd name="T50" fmla="*/ 14 w 17"/>
                  <a:gd name="T51" fmla="*/ 94 h 153"/>
                  <a:gd name="T52" fmla="*/ 14 w 17"/>
                  <a:gd name="T53" fmla="*/ 95 h 153"/>
                  <a:gd name="T54" fmla="*/ 0 w 17"/>
                  <a:gd name="T55" fmla="*/ 103 h 153"/>
                  <a:gd name="T56" fmla="*/ 14 w 17"/>
                  <a:gd name="T57" fmla="*/ 101 h 153"/>
                  <a:gd name="T58" fmla="*/ 0 w 17"/>
                  <a:gd name="T59" fmla="*/ 110 h 153"/>
                  <a:gd name="T60" fmla="*/ 14 w 17"/>
                  <a:gd name="T61" fmla="*/ 109 h 153"/>
                  <a:gd name="T62" fmla="*/ 0 w 17"/>
                  <a:gd name="T63" fmla="*/ 117 h 153"/>
                  <a:gd name="T64" fmla="*/ 14 w 17"/>
                  <a:gd name="T65" fmla="*/ 115 h 153"/>
                  <a:gd name="T66" fmla="*/ 0 w 17"/>
                  <a:gd name="T67" fmla="*/ 124 h 153"/>
                  <a:gd name="T68" fmla="*/ 14 w 17"/>
                  <a:gd name="T69" fmla="*/ 128 h 153"/>
                  <a:gd name="T70" fmla="*/ 14 w 17"/>
                  <a:gd name="T71" fmla="*/ 129 h 153"/>
                  <a:gd name="T72" fmla="*/ 0 w 17"/>
                  <a:gd name="T73" fmla="*/ 138 h 153"/>
                  <a:gd name="T74" fmla="*/ 14 w 17"/>
                  <a:gd name="T75" fmla="*/ 142 h 153"/>
                  <a:gd name="T76" fmla="*/ 14 w 17"/>
                  <a:gd name="T77" fmla="*/ 143 h 153"/>
                  <a:gd name="T78" fmla="*/ 0 w 17"/>
                  <a:gd name="T79" fmla="*/ 152 h 153"/>
                  <a:gd name="T80" fmla="*/ 14 w 17"/>
                  <a:gd name="T81" fmla="*/ 151 h 153"/>
                  <a:gd name="T82" fmla="*/ 16 w 17"/>
                  <a:gd name="T83" fmla="*/ 5 h 153"/>
                  <a:gd name="T84" fmla="*/ 12 w 17"/>
                  <a:gd name="T85" fmla="*/ 0 h 153"/>
                  <a:gd name="T86" fmla="*/ 7 w 17"/>
                  <a:gd name="T87" fmla="*/ 0 h 153"/>
                  <a:gd name="T88" fmla="*/ 3 w 17"/>
                  <a:gd name="T89" fmla="*/ 3 h 153"/>
                  <a:gd name="T90" fmla="*/ 4 w 17"/>
                  <a:gd name="T91" fmla="*/ 5 h 1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53"/>
                  <a:gd name="T140" fmla="*/ 17 w 17"/>
                  <a:gd name="T141" fmla="*/ 153 h 15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53">
                    <a:moveTo>
                      <a:pt x="4" y="5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0" y="9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14" y="28"/>
                    </a:lnTo>
                    <a:lnTo>
                      <a:pt x="14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4" y="34"/>
                    </a:lnTo>
                    <a:lnTo>
                      <a:pt x="14" y="4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4" y="41"/>
                    </a:lnTo>
                    <a:lnTo>
                      <a:pt x="14" y="47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4" y="55"/>
                    </a:lnTo>
                    <a:lnTo>
                      <a:pt x="14" y="60"/>
                    </a:lnTo>
                    <a:lnTo>
                      <a:pt x="0" y="63"/>
                    </a:lnTo>
                    <a:lnTo>
                      <a:pt x="14" y="61"/>
                    </a:lnTo>
                    <a:lnTo>
                      <a:pt x="14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14" y="68"/>
                    </a:lnTo>
                    <a:lnTo>
                      <a:pt x="14" y="74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0" y="83"/>
                    </a:lnTo>
                    <a:lnTo>
                      <a:pt x="14" y="81"/>
                    </a:lnTo>
                    <a:lnTo>
                      <a:pt x="14" y="87"/>
                    </a:lnTo>
                    <a:lnTo>
                      <a:pt x="0" y="90"/>
                    </a:lnTo>
                    <a:lnTo>
                      <a:pt x="14" y="88"/>
                    </a:lnTo>
                    <a:lnTo>
                      <a:pt x="14" y="94"/>
                    </a:lnTo>
                    <a:lnTo>
                      <a:pt x="0" y="97"/>
                    </a:lnTo>
                    <a:lnTo>
                      <a:pt x="14" y="95"/>
                    </a:lnTo>
                    <a:lnTo>
                      <a:pt x="14" y="101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14" y="101"/>
                    </a:lnTo>
                    <a:lnTo>
                      <a:pt x="14" y="108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14" y="109"/>
                    </a:lnTo>
                    <a:lnTo>
                      <a:pt x="14" y="115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14" y="115"/>
                    </a:lnTo>
                    <a:lnTo>
                      <a:pt x="14" y="122"/>
                    </a:lnTo>
                    <a:lnTo>
                      <a:pt x="0" y="124"/>
                    </a:lnTo>
                    <a:lnTo>
                      <a:pt x="14" y="122"/>
                    </a:lnTo>
                    <a:lnTo>
                      <a:pt x="14" y="128"/>
                    </a:lnTo>
                    <a:lnTo>
                      <a:pt x="0" y="131"/>
                    </a:lnTo>
                    <a:lnTo>
                      <a:pt x="14" y="129"/>
                    </a:lnTo>
                    <a:lnTo>
                      <a:pt x="14" y="135"/>
                    </a:lnTo>
                    <a:lnTo>
                      <a:pt x="0" y="138"/>
                    </a:lnTo>
                    <a:lnTo>
                      <a:pt x="14" y="136"/>
                    </a:lnTo>
                    <a:lnTo>
                      <a:pt x="14" y="142"/>
                    </a:lnTo>
                    <a:lnTo>
                      <a:pt x="0" y="145"/>
                    </a:lnTo>
                    <a:lnTo>
                      <a:pt x="14" y="143"/>
                    </a:lnTo>
                    <a:lnTo>
                      <a:pt x="14" y="149"/>
                    </a:lnTo>
                    <a:lnTo>
                      <a:pt x="0" y="152"/>
                    </a:lnTo>
                    <a:lnTo>
                      <a:pt x="14" y="150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288" name="Freeform 38">
                <a:extLst>
                  <a:ext uri="{FF2B5EF4-FFF2-40B4-BE49-F238E27FC236}">
                    <a16:creationId xmlns:a16="http://schemas.microsoft.com/office/drawing/2014/main" id="{CEDC9394-A692-4DDC-91D9-8135059CD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985"/>
                <a:ext cx="17" cy="152"/>
              </a:xfrm>
              <a:custGeom>
                <a:avLst/>
                <a:gdLst>
                  <a:gd name="T0" fmla="*/ 3 w 17"/>
                  <a:gd name="T1" fmla="*/ 4 h 152"/>
                  <a:gd name="T2" fmla="*/ 5 w 17"/>
                  <a:gd name="T3" fmla="*/ 2 h 152"/>
                  <a:gd name="T4" fmla="*/ 7 w 17"/>
                  <a:gd name="T5" fmla="*/ 2 h 152"/>
                  <a:gd name="T6" fmla="*/ 10 w 17"/>
                  <a:gd name="T7" fmla="*/ 3 h 152"/>
                  <a:gd name="T8" fmla="*/ 14 w 17"/>
                  <a:gd name="T9" fmla="*/ 6 h 152"/>
                  <a:gd name="T10" fmla="*/ 14 w 17"/>
                  <a:gd name="T11" fmla="*/ 151 h 152"/>
                  <a:gd name="T12" fmla="*/ 16 w 17"/>
                  <a:gd name="T13" fmla="*/ 151 h 152"/>
                  <a:gd name="T14" fmla="*/ 16 w 17"/>
                  <a:gd name="T15" fmla="*/ 5 h 152"/>
                  <a:gd name="T16" fmla="*/ 14 w 17"/>
                  <a:gd name="T17" fmla="*/ 2 h 152"/>
                  <a:gd name="T18" fmla="*/ 10 w 17"/>
                  <a:gd name="T19" fmla="*/ 0 h 152"/>
                  <a:gd name="T20" fmla="*/ 8 w 17"/>
                  <a:gd name="T21" fmla="*/ 0 h 152"/>
                  <a:gd name="T22" fmla="*/ 3 w 17"/>
                  <a:gd name="T23" fmla="*/ 0 h 152"/>
                  <a:gd name="T24" fmla="*/ 1 w 17"/>
                  <a:gd name="T25" fmla="*/ 2 h 152"/>
                  <a:gd name="T26" fmla="*/ 0 w 17"/>
                  <a:gd name="T27" fmla="*/ 5 h 152"/>
                  <a:gd name="T28" fmla="*/ 3 w 17"/>
                  <a:gd name="T29" fmla="*/ 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52"/>
                  <a:gd name="T47" fmla="*/ 17 w 17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52">
                    <a:moveTo>
                      <a:pt x="3" y="4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289" name="Group 33">
            <a:extLst>
              <a:ext uri="{FF2B5EF4-FFF2-40B4-BE49-F238E27FC236}">
                <a16:creationId xmlns:a16="http://schemas.microsoft.com/office/drawing/2014/main" id="{89349993-AFE7-4652-93B1-EB228E6F36E0}"/>
              </a:ext>
            </a:extLst>
          </p:cNvPr>
          <p:cNvGrpSpPr>
            <a:grpSpLocks/>
          </p:cNvGrpSpPr>
          <p:nvPr/>
        </p:nvGrpSpPr>
        <p:grpSpPr bwMode="auto">
          <a:xfrm>
            <a:off x="2013077" y="7504727"/>
            <a:ext cx="638667" cy="602171"/>
            <a:chOff x="2172" y="2941"/>
            <a:chExt cx="249" cy="21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90" name="Freeform 34">
              <a:extLst>
                <a:ext uri="{FF2B5EF4-FFF2-40B4-BE49-F238E27FC236}">
                  <a16:creationId xmlns:a16="http://schemas.microsoft.com/office/drawing/2014/main" id="{8DA2B7B8-EECC-440B-A582-7865F0F33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974"/>
              <a:ext cx="249" cy="184"/>
            </a:xfrm>
            <a:custGeom>
              <a:avLst/>
              <a:gdLst>
                <a:gd name="T0" fmla="*/ 247 w 249"/>
                <a:gd name="T1" fmla="*/ 3 h 184"/>
                <a:gd name="T2" fmla="*/ 244 w 249"/>
                <a:gd name="T3" fmla="*/ 8 h 184"/>
                <a:gd name="T4" fmla="*/ 236 w 249"/>
                <a:gd name="T5" fmla="*/ 12 h 184"/>
                <a:gd name="T6" fmla="*/ 225 w 249"/>
                <a:gd name="T7" fmla="*/ 17 h 184"/>
                <a:gd name="T8" fmla="*/ 211 w 249"/>
                <a:gd name="T9" fmla="*/ 21 h 184"/>
                <a:gd name="T10" fmla="*/ 195 w 249"/>
                <a:gd name="T11" fmla="*/ 24 h 184"/>
                <a:gd name="T12" fmla="*/ 176 w 249"/>
                <a:gd name="T13" fmla="*/ 28 h 184"/>
                <a:gd name="T14" fmla="*/ 156 w 249"/>
                <a:gd name="T15" fmla="*/ 29 h 184"/>
                <a:gd name="T16" fmla="*/ 135 w 249"/>
                <a:gd name="T17" fmla="*/ 30 h 184"/>
                <a:gd name="T18" fmla="*/ 113 w 249"/>
                <a:gd name="T19" fmla="*/ 30 h 184"/>
                <a:gd name="T20" fmla="*/ 92 w 249"/>
                <a:gd name="T21" fmla="*/ 29 h 184"/>
                <a:gd name="T22" fmla="*/ 72 w 249"/>
                <a:gd name="T23" fmla="*/ 28 h 184"/>
                <a:gd name="T24" fmla="*/ 53 w 249"/>
                <a:gd name="T25" fmla="*/ 24 h 184"/>
                <a:gd name="T26" fmla="*/ 37 w 249"/>
                <a:gd name="T27" fmla="*/ 21 h 184"/>
                <a:gd name="T28" fmla="*/ 23 w 249"/>
                <a:gd name="T29" fmla="*/ 17 h 184"/>
                <a:gd name="T30" fmla="*/ 12 w 249"/>
                <a:gd name="T31" fmla="*/ 12 h 184"/>
                <a:gd name="T32" fmla="*/ 4 w 249"/>
                <a:gd name="T33" fmla="*/ 8 h 184"/>
                <a:gd name="T34" fmla="*/ 0 w 249"/>
                <a:gd name="T35" fmla="*/ 3 h 184"/>
                <a:gd name="T36" fmla="*/ 0 w 249"/>
                <a:gd name="T37" fmla="*/ 151 h 184"/>
                <a:gd name="T38" fmla="*/ 1 w 249"/>
                <a:gd name="T39" fmla="*/ 155 h 184"/>
                <a:gd name="T40" fmla="*/ 5 w 249"/>
                <a:gd name="T41" fmla="*/ 161 h 184"/>
                <a:gd name="T42" fmla="*/ 12 w 249"/>
                <a:gd name="T43" fmla="*/ 166 h 184"/>
                <a:gd name="T44" fmla="*/ 23 w 249"/>
                <a:gd name="T45" fmla="*/ 170 h 184"/>
                <a:gd name="T46" fmla="*/ 37 w 249"/>
                <a:gd name="T47" fmla="*/ 175 h 184"/>
                <a:gd name="T48" fmla="*/ 53 w 249"/>
                <a:gd name="T49" fmla="*/ 178 h 184"/>
                <a:gd name="T50" fmla="*/ 72 w 249"/>
                <a:gd name="T51" fmla="*/ 181 h 184"/>
                <a:gd name="T52" fmla="*/ 93 w 249"/>
                <a:gd name="T53" fmla="*/ 183 h 184"/>
                <a:gd name="T54" fmla="*/ 114 w 249"/>
                <a:gd name="T55" fmla="*/ 183 h 184"/>
                <a:gd name="T56" fmla="*/ 135 w 249"/>
                <a:gd name="T57" fmla="*/ 183 h 184"/>
                <a:gd name="T58" fmla="*/ 156 w 249"/>
                <a:gd name="T59" fmla="*/ 183 h 184"/>
                <a:gd name="T60" fmla="*/ 177 w 249"/>
                <a:gd name="T61" fmla="*/ 181 h 184"/>
                <a:gd name="T62" fmla="*/ 196 w 249"/>
                <a:gd name="T63" fmla="*/ 178 h 184"/>
                <a:gd name="T64" fmla="*/ 212 w 249"/>
                <a:gd name="T65" fmla="*/ 175 h 184"/>
                <a:gd name="T66" fmla="*/ 226 w 249"/>
                <a:gd name="T67" fmla="*/ 170 h 184"/>
                <a:gd name="T68" fmla="*/ 237 w 249"/>
                <a:gd name="T69" fmla="*/ 166 h 184"/>
                <a:gd name="T70" fmla="*/ 244 w 249"/>
                <a:gd name="T71" fmla="*/ 161 h 184"/>
                <a:gd name="T72" fmla="*/ 248 w 249"/>
                <a:gd name="T73" fmla="*/ 155 h 184"/>
                <a:gd name="T74" fmla="*/ 248 w 249"/>
                <a:gd name="T75" fmla="*/ 149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9"/>
                <a:gd name="T115" fmla="*/ 0 h 184"/>
                <a:gd name="T116" fmla="*/ 249 w 249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9" h="184">
                  <a:moveTo>
                    <a:pt x="248" y="0"/>
                  </a:moveTo>
                  <a:lnTo>
                    <a:pt x="247" y="3"/>
                  </a:lnTo>
                  <a:lnTo>
                    <a:pt x="246" y="5"/>
                  </a:lnTo>
                  <a:lnTo>
                    <a:pt x="244" y="8"/>
                  </a:lnTo>
                  <a:lnTo>
                    <a:pt x="241" y="11"/>
                  </a:lnTo>
                  <a:lnTo>
                    <a:pt x="236" y="12"/>
                  </a:lnTo>
                  <a:lnTo>
                    <a:pt x="231" y="15"/>
                  </a:lnTo>
                  <a:lnTo>
                    <a:pt x="225" y="17"/>
                  </a:lnTo>
                  <a:lnTo>
                    <a:pt x="219" y="19"/>
                  </a:lnTo>
                  <a:lnTo>
                    <a:pt x="211" y="21"/>
                  </a:lnTo>
                  <a:lnTo>
                    <a:pt x="204" y="23"/>
                  </a:lnTo>
                  <a:lnTo>
                    <a:pt x="195" y="24"/>
                  </a:lnTo>
                  <a:lnTo>
                    <a:pt x="186" y="26"/>
                  </a:lnTo>
                  <a:lnTo>
                    <a:pt x="176" y="28"/>
                  </a:lnTo>
                  <a:lnTo>
                    <a:pt x="166" y="28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5" y="30"/>
                  </a:lnTo>
                  <a:lnTo>
                    <a:pt x="124" y="30"/>
                  </a:lnTo>
                  <a:lnTo>
                    <a:pt x="113" y="30"/>
                  </a:lnTo>
                  <a:lnTo>
                    <a:pt x="103" y="29"/>
                  </a:lnTo>
                  <a:lnTo>
                    <a:pt x="92" y="29"/>
                  </a:lnTo>
                  <a:lnTo>
                    <a:pt x="82" y="28"/>
                  </a:lnTo>
                  <a:lnTo>
                    <a:pt x="72" y="28"/>
                  </a:lnTo>
                  <a:lnTo>
                    <a:pt x="62" y="26"/>
                  </a:lnTo>
                  <a:lnTo>
                    <a:pt x="53" y="24"/>
                  </a:lnTo>
                  <a:lnTo>
                    <a:pt x="44" y="23"/>
                  </a:lnTo>
                  <a:lnTo>
                    <a:pt x="37" y="21"/>
                  </a:lnTo>
                  <a:lnTo>
                    <a:pt x="29" y="19"/>
                  </a:lnTo>
                  <a:lnTo>
                    <a:pt x="23" y="17"/>
                  </a:lnTo>
                  <a:lnTo>
                    <a:pt x="17" y="15"/>
                  </a:lnTo>
                  <a:lnTo>
                    <a:pt x="12" y="12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8"/>
                  </a:lnTo>
                  <a:lnTo>
                    <a:pt x="5" y="161"/>
                  </a:lnTo>
                  <a:lnTo>
                    <a:pt x="8" y="163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3" y="170"/>
                  </a:lnTo>
                  <a:lnTo>
                    <a:pt x="29" y="172"/>
                  </a:lnTo>
                  <a:lnTo>
                    <a:pt x="37" y="175"/>
                  </a:lnTo>
                  <a:lnTo>
                    <a:pt x="45" y="176"/>
                  </a:lnTo>
                  <a:lnTo>
                    <a:pt x="53" y="178"/>
                  </a:lnTo>
                  <a:lnTo>
                    <a:pt x="62" y="179"/>
                  </a:lnTo>
                  <a:lnTo>
                    <a:pt x="72" y="181"/>
                  </a:lnTo>
                  <a:lnTo>
                    <a:pt x="82" y="181"/>
                  </a:lnTo>
                  <a:lnTo>
                    <a:pt x="93" y="183"/>
                  </a:lnTo>
                  <a:lnTo>
                    <a:pt x="103" y="183"/>
                  </a:lnTo>
                  <a:lnTo>
                    <a:pt x="114" y="183"/>
                  </a:lnTo>
                  <a:lnTo>
                    <a:pt x="125" y="183"/>
                  </a:lnTo>
                  <a:lnTo>
                    <a:pt x="135" y="183"/>
                  </a:lnTo>
                  <a:lnTo>
                    <a:pt x="146" y="183"/>
                  </a:lnTo>
                  <a:lnTo>
                    <a:pt x="156" y="183"/>
                  </a:lnTo>
                  <a:lnTo>
                    <a:pt x="167" y="181"/>
                  </a:lnTo>
                  <a:lnTo>
                    <a:pt x="177" y="181"/>
                  </a:lnTo>
                  <a:lnTo>
                    <a:pt x="186" y="179"/>
                  </a:lnTo>
                  <a:lnTo>
                    <a:pt x="196" y="178"/>
                  </a:lnTo>
                  <a:lnTo>
                    <a:pt x="204" y="176"/>
                  </a:lnTo>
                  <a:lnTo>
                    <a:pt x="212" y="175"/>
                  </a:lnTo>
                  <a:lnTo>
                    <a:pt x="220" y="172"/>
                  </a:lnTo>
                  <a:lnTo>
                    <a:pt x="226" y="170"/>
                  </a:lnTo>
                  <a:lnTo>
                    <a:pt x="232" y="168"/>
                  </a:lnTo>
                  <a:lnTo>
                    <a:pt x="237" y="166"/>
                  </a:lnTo>
                  <a:lnTo>
                    <a:pt x="241" y="163"/>
                  </a:lnTo>
                  <a:lnTo>
                    <a:pt x="244" y="161"/>
                  </a:lnTo>
                  <a:lnTo>
                    <a:pt x="246" y="158"/>
                  </a:lnTo>
                  <a:lnTo>
                    <a:pt x="248" y="155"/>
                  </a:lnTo>
                  <a:lnTo>
                    <a:pt x="248" y="152"/>
                  </a:lnTo>
                  <a:lnTo>
                    <a:pt x="248" y="149"/>
                  </a:lnTo>
                  <a:lnTo>
                    <a:pt x="24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291" name="Freeform 35">
              <a:extLst>
                <a:ext uri="{FF2B5EF4-FFF2-40B4-BE49-F238E27FC236}">
                  <a16:creationId xmlns:a16="http://schemas.microsoft.com/office/drawing/2014/main" id="{2DB52968-8E75-4844-BF59-A0077956C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41"/>
              <a:ext cx="246" cy="63"/>
            </a:xfrm>
            <a:custGeom>
              <a:avLst/>
              <a:gdLst>
                <a:gd name="T0" fmla="*/ 102 w 246"/>
                <a:gd name="T1" fmla="*/ 0 h 63"/>
                <a:gd name="T2" fmla="*/ 123 w 246"/>
                <a:gd name="T3" fmla="*/ 0 h 63"/>
                <a:gd name="T4" fmla="*/ 144 w 246"/>
                <a:gd name="T5" fmla="*/ 0 h 63"/>
                <a:gd name="T6" fmla="*/ 165 w 246"/>
                <a:gd name="T7" fmla="*/ 2 h 63"/>
                <a:gd name="T8" fmla="*/ 184 w 246"/>
                <a:gd name="T9" fmla="*/ 4 h 63"/>
                <a:gd name="T10" fmla="*/ 202 w 246"/>
                <a:gd name="T11" fmla="*/ 7 h 63"/>
                <a:gd name="T12" fmla="*/ 217 w 246"/>
                <a:gd name="T13" fmla="*/ 11 h 63"/>
                <a:gd name="T14" fmla="*/ 229 w 246"/>
                <a:gd name="T15" fmla="*/ 15 h 63"/>
                <a:gd name="T16" fmla="*/ 238 w 246"/>
                <a:gd name="T17" fmla="*/ 20 h 63"/>
                <a:gd name="T18" fmla="*/ 243 w 246"/>
                <a:gd name="T19" fmla="*/ 25 h 63"/>
                <a:gd name="T20" fmla="*/ 245 w 246"/>
                <a:gd name="T21" fmla="*/ 31 h 63"/>
                <a:gd name="T22" fmla="*/ 244 w 246"/>
                <a:gd name="T23" fmla="*/ 34 h 63"/>
                <a:gd name="T24" fmla="*/ 241 w 246"/>
                <a:gd name="T25" fmla="*/ 40 h 63"/>
                <a:gd name="T26" fmla="*/ 233 w 246"/>
                <a:gd name="T27" fmla="*/ 44 h 63"/>
                <a:gd name="T28" fmla="*/ 223 w 246"/>
                <a:gd name="T29" fmla="*/ 49 h 63"/>
                <a:gd name="T30" fmla="*/ 209 w 246"/>
                <a:gd name="T31" fmla="*/ 53 h 63"/>
                <a:gd name="T32" fmla="*/ 193 w 246"/>
                <a:gd name="T33" fmla="*/ 56 h 63"/>
                <a:gd name="T34" fmla="*/ 174 w 246"/>
                <a:gd name="T35" fmla="*/ 60 h 63"/>
                <a:gd name="T36" fmla="*/ 154 w 246"/>
                <a:gd name="T37" fmla="*/ 61 h 63"/>
                <a:gd name="T38" fmla="*/ 133 w 246"/>
                <a:gd name="T39" fmla="*/ 62 h 63"/>
                <a:gd name="T40" fmla="*/ 112 w 246"/>
                <a:gd name="T41" fmla="*/ 62 h 63"/>
                <a:gd name="T42" fmla="*/ 91 w 246"/>
                <a:gd name="T43" fmla="*/ 61 h 63"/>
                <a:gd name="T44" fmla="*/ 71 w 246"/>
                <a:gd name="T45" fmla="*/ 60 h 63"/>
                <a:gd name="T46" fmla="*/ 52 w 246"/>
                <a:gd name="T47" fmla="*/ 56 h 63"/>
                <a:gd name="T48" fmla="*/ 36 w 246"/>
                <a:gd name="T49" fmla="*/ 53 h 63"/>
                <a:gd name="T50" fmla="*/ 22 w 246"/>
                <a:gd name="T51" fmla="*/ 49 h 63"/>
                <a:gd name="T52" fmla="*/ 12 w 246"/>
                <a:gd name="T53" fmla="*/ 44 h 63"/>
                <a:gd name="T54" fmla="*/ 4 w 246"/>
                <a:gd name="T55" fmla="*/ 40 h 63"/>
                <a:gd name="T56" fmla="*/ 0 w 246"/>
                <a:gd name="T57" fmla="*/ 34 h 63"/>
                <a:gd name="T58" fmla="*/ 0 w 246"/>
                <a:gd name="T59" fmla="*/ 32 h 63"/>
                <a:gd name="T60" fmla="*/ 3 w 246"/>
                <a:gd name="T61" fmla="*/ 25 h 63"/>
                <a:gd name="T62" fmla="*/ 8 w 246"/>
                <a:gd name="T63" fmla="*/ 20 h 63"/>
                <a:gd name="T64" fmla="*/ 15 w 246"/>
                <a:gd name="T65" fmla="*/ 16 h 63"/>
                <a:gd name="T66" fmla="*/ 23 w 246"/>
                <a:gd name="T67" fmla="*/ 13 h 63"/>
                <a:gd name="T68" fmla="*/ 31 w 246"/>
                <a:gd name="T69" fmla="*/ 10 h 63"/>
                <a:gd name="T70" fmla="*/ 44 w 246"/>
                <a:gd name="T71" fmla="*/ 7 h 63"/>
                <a:gd name="T72" fmla="*/ 61 w 246"/>
                <a:gd name="T73" fmla="*/ 5 h 63"/>
                <a:gd name="T74" fmla="*/ 77 w 246"/>
                <a:gd name="T75" fmla="*/ 2 h 63"/>
                <a:gd name="T76" fmla="*/ 92 w 246"/>
                <a:gd name="T77" fmla="*/ 1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6"/>
                <a:gd name="T118" fmla="*/ 0 h 63"/>
                <a:gd name="T119" fmla="*/ 246 w 246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6" h="63">
                  <a:moveTo>
                    <a:pt x="92" y="1"/>
                  </a:moveTo>
                  <a:lnTo>
                    <a:pt x="102" y="0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4" y="1"/>
                  </a:lnTo>
                  <a:lnTo>
                    <a:pt x="165" y="2"/>
                  </a:lnTo>
                  <a:lnTo>
                    <a:pt x="175" y="3"/>
                  </a:lnTo>
                  <a:lnTo>
                    <a:pt x="184" y="4"/>
                  </a:lnTo>
                  <a:lnTo>
                    <a:pt x="193" y="6"/>
                  </a:lnTo>
                  <a:lnTo>
                    <a:pt x="202" y="7"/>
                  </a:lnTo>
                  <a:lnTo>
                    <a:pt x="209" y="9"/>
                  </a:lnTo>
                  <a:lnTo>
                    <a:pt x="217" y="11"/>
                  </a:lnTo>
                  <a:lnTo>
                    <a:pt x="223" y="13"/>
                  </a:lnTo>
                  <a:lnTo>
                    <a:pt x="229" y="15"/>
                  </a:lnTo>
                  <a:lnTo>
                    <a:pt x="234" y="18"/>
                  </a:lnTo>
                  <a:lnTo>
                    <a:pt x="238" y="20"/>
                  </a:lnTo>
                  <a:lnTo>
                    <a:pt x="241" y="23"/>
                  </a:lnTo>
                  <a:lnTo>
                    <a:pt x="243" y="25"/>
                  </a:lnTo>
                  <a:lnTo>
                    <a:pt x="245" y="28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4" y="34"/>
                  </a:lnTo>
                  <a:lnTo>
                    <a:pt x="243" y="37"/>
                  </a:lnTo>
                  <a:lnTo>
                    <a:pt x="241" y="40"/>
                  </a:lnTo>
                  <a:lnTo>
                    <a:pt x="238" y="43"/>
                  </a:lnTo>
                  <a:lnTo>
                    <a:pt x="233" y="44"/>
                  </a:lnTo>
                  <a:lnTo>
                    <a:pt x="228" y="47"/>
                  </a:lnTo>
                  <a:lnTo>
                    <a:pt x="223" y="49"/>
                  </a:lnTo>
                  <a:lnTo>
                    <a:pt x="216" y="51"/>
                  </a:lnTo>
                  <a:lnTo>
                    <a:pt x="209" y="53"/>
                  </a:lnTo>
                  <a:lnTo>
                    <a:pt x="201" y="55"/>
                  </a:lnTo>
                  <a:lnTo>
                    <a:pt x="193" y="56"/>
                  </a:lnTo>
                  <a:lnTo>
                    <a:pt x="184" y="58"/>
                  </a:lnTo>
                  <a:lnTo>
                    <a:pt x="174" y="60"/>
                  </a:lnTo>
                  <a:lnTo>
                    <a:pt x="164" y="60"/>
                  </a:lnTo>
                  <a:lnTo>
                    <a:pt x="154" y="61"/>
                  </a:lnTo>
                  <a:lnTo>
                    <a:pt x="144" y="62"/>
                  </a:lnTo>
                  <a:lnTo>
                    <a:pt x="133" y="62"/>
                  </a:lnTo>
                  <a:lnTo>
                    <a:pt x="123" y="62"/>
                  </a:lnTo>
                  <a:lnTo>
                    <a:pt x="112" y="62"/>
                  </a:lnTo>
                  <a:lnTo>
                    <a:pt x="101" y="62"/>
                  </a:lnTo>
                  <a:lnTo>
                    <a:pt x="91" y="61"/>
                  </a:lnTo>
                  <a:lnTo>
                    <a:pt x="81" y="60"/>
                  </a:lnTo>
                  <a:lnTo>
                    <a:pt x="71" y="60"/>
                  </a:lnTo>
                  <a:lnTo>
                    <a:pt x="61" y="58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7"/>
                  </a:lnTo>
                  <a:lnTo>
                    <a:pt x="12" y="44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23" y="13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6" y="9"/>
                  </a:lnTo>
                  <a:lnTo>
                    <a:pt x="44" y="7"/>
                  </a:lnTo>
                  <a:lnTo>
                    <a:pt x="53" y="6"/>
                  </a:lnTo>
                  <a:lnTo>
                    <a:pt x="61" y="5"/>
                  </a:lnTo>
                  <a:lnTo>
                    <a:pt x="71" y="3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92" y="1"/>
                  </a:lnTo>
                </a:path>
              </a:pathLst>
            </a:custGeom>
            <a:grpFill/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292" name="Group 36">
              <a:extLst>
                <a:ext uri="{FF2B5EF4-FFF2-40B4-BE49-F238E27FC236}">
                  <a16:creationId xmlns:a16="http://schemas.microsoft.com/office/drawing/2014/main" id="{C1255E32-5924-46E9-95A5-1F9F96D98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3" y="2981"/>
              <a:ext cx="26" cy="156"/>
              <a:chOff x="2383" y="2981"/>
              <a:chExt cx="26" cy="156"/>
            </a:xfrm>
            <a:grpFill/>
          </p:grpSpPr>
          <p:sp>
            <p:nvSpPr>
              <p:cNvPr id="293" name="Freeform 37">
                <a:extLst>
                  <a:ext uri="{FF2B5EF4-FFF2-40B4-BE49-F238E27FC236}">
                    <a16:creationId xmlns:a16="http://schemas.microsoft.com/office/drawing/2014/main" id="{F58552B9-380A-443E-81FC-EE3AC0AB9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2981"/>
                <a:ext cx="17" cy="153"/>
              </a:xfrm>
              <a:custGeom>
                <a:avLst/>
                <a:gdLst>
                  <a:gd name="T0" fmla="*/ 7 w 17"/>
                  <a:gd name="T1" fmla="*/ 3 h 153"/>
                  <a:gd name="T2" fmla="*/ 11 w 17"/>
                  <a:gd name="T3" fmla="*/ 2 h 153"/>
                  <a:gd name="T4" fmla="*/ 14 w 17"/>
                  <a:gd name="T5" fmla="*/ 6 h 153"/>
                  <a:gd name="T6" fmla="*/ 14 w 17"/>
                  <a:gd name="T7" fmla="*/ 7 h 153"/>
                  <a:gd name="T8" fmla="*/ 0 w 17"/>
                  <a:gd name="T9" fmla="*/ 16 h 153"/>
                  <a:gd name="T10" fmla="*/ 14 w 17"/>
                  <a:gd name="T11" fmla="*/ 21 h 153"/>
                  <a:gd name="T12" fmla="*/ 0 w 17"/>
                  <a:gd name="T13" fmla="*/ 24 h 153"/>
                  <a:gd name="T14" fmla="*/ 14 w 17"/>
                  <a:gd name="T15" fmla="*/ 28 h 153"/>
                  <a:gd name="T16" fmla="*/ 14 w 17"/>
                  <a:gd name="T17" fmla="*/ 28 h 153"/>
                  <a:gd name="T18" fmla="*/ 0 w 17"/>
                  <a:gd name="T19" fmla="*/ 36 h 153"/>
                  <a:gd name="T20" fmla="*/ 14 w 17"/>
                  <a:gd name="T21" fmla="*/ 34 h 153"/>
                  <a:gd name="T22" fmla="*/ 0 w 17"/>
                  <a:gd name="T23" fmla="*/ 43 h 153"/>
                  <a:gd name="T24" fmla="*/ 14 w 17"/>
                  <a:gd name="T25" fmla="*/ 41 h 153"/>
                  <a:gd name="T26" fmla="*/ 0 w 17"/>
                  <a:gd name="T27" fmla="*/ 49 h 153"/>
                  <a:gd name="T28" fmla="*/ 14 w 17"/>
                  <a:gd name="T29" fmla="*/ 48 h 153"/>
                  <a:gd name="T30" fmla="*/ 0 w 17"/>
                  <a:gd name="T31" fmla="*/ 56 h 153"/>
                  <a:gd name="T32" fmla="*/ 14 w 17"/>
                  <a:gd name="T33" fmla="*/ 55 h 153"/>
                  <a:gd name="T34" fmla="*/ 0 w 17"/>
                  <a:gd name="T35" fmla="*/ 63 h 153"/>
                  <a:gd name="T36" fmla="*/ 14 w 17"/>
                  <a:gd name="T37" fmla="*/ 68 h 153"/>
                  <a:gd name="T38" fmla="*/ 0 w 17"/>
                  <a:gd name="T39" fmla="*/ 70 h 153"/>
                  <a:gd name="T40" fmla="*/ 14 w 17"/>
                  <a:gd name="T41" fmla="*/ 74 h 153"/>
                  <a:gd name="T42" fmla="*/ 0 w 17"/>
                  <a:gd name="T43" fmla="*/ 77 h 153"/>
                  <a:gd name="T44" fmla="*/ 14 w 17"/>
                  <a:gd name="T45" fmla="*/ 80 h 153"/>
                  <a:gd name="T46" fmla="*/ 14 w 17"/>
                  <a:gd name="T47" fmla="*/ 81 h 153"/>
                  <a:gd name="T48" fmla="*/ 0 w 17"/>
                  <a:gd name="T49" fmla="*/ 90 h 153"/>
                  <a:gd name="T50" fmla="*/ 14 w 17"/>
                  <a:gd name="T51" fmla="*/ 94 h 153"/>
                  <a:gd name="T52" fmla="*/ 14 w 17"/>
                  <a:gd name="T53" fmla="*/ 95 h 153"/>
                  <a:gd name="T54" fmla="*/ 0 w 17"/>
                  <a:gd name="T55" fmla="*/ 103 h 153"/>
                  <a:gd name="T56" fmla="*/ 14 w 17"/>
                  <a:gd name="T57" fmla="*/ 101 h 153"/>
                  <a:gd name="T58" fmla="*/ 0 w 17"/>
                  <a:gd name="T59" fmla="*/ 110 h 153"/>
                  <a:gd name="T60" fmla="*/ 14 w 17"/>
                  <a:gd name="T61" fmla="*/ 109 h 153"/>
                  <a:gd name="T62" fmla="*/ 0 w 17"/>
                  <a:gd name="T63" fmla="*/ 117 h 153"/>
                  <a:gd name="T64" fmla="*/ 14 w 17"/>
                  <a:gd name="T65" fmla="*/ 115 h 153"/>
                  <a:gd name="T66" fmla="*/ 0 w 17"/>
                  <a:gd name="T67" fmla="*/ 124 h 153"/>
                  <a:gd name="T68" fmla="*/ 14 w 17"/>
                  <a:gd name="T69" fmla="*/ 128 h 153"/>
                  <a:gd name="T70" fmla="*/ 14 w 17"/>
                  <a:gd name="T71" fmla="*/ 129 h 153"/>
                  <a:gd name="T72" fmla="*/ 0 w 17"/>
                  <a:gd name="T73" fmla="*/ 138 h 153"/>
                  <a:gd name="T74" fmla="*/ 14 w 17"/>
                  <a:gd name="T75" fmla="*/ 142 h 153"/>
                  <a:gd name="T76" fmla="*/ 14 w 17"/>
                  <a:gd name="T77" fmla="*/ 143 h 153"/>
                  <a:gd name="T78" fmla="*/ 0 w 17"/>
                  <a:gd name="T79" fmla="*/ 152 h 153"/>
                  <a:gd name="T80" fmla="*/ 14 w 17"/>
                  <a:gd name="T81" fmla="*/ 151 h 153"/>
                  <a:gd name="T82" fmla="*/ 16 w 17"/>
                  <a:gd name="T83" fmla="*/ 5 h 153"/>
                  <a:gd name="T84" fmla="*/ 12 w 17"/>
                  <a:gd name="T85" fmla="*/ 0 h 153"/>
                  <a:gd name="T86" fmla="*/ 7 w 17"/>
                  <a:gd name="T87" fmla="*/ 0 h 153"/>
                  <a:gd name="T88" fmla="*/ 3 w 17"/>
                  <a:gd name="T89" fmla="*/ 3 h 153"/>
                  <a:gd name="T90" fmla="*/ 4 w 17"/>
                  <a:gd name="T91" fmla="*/ 5 h 1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53"/>
                  <a:gd name="T140" fmla="*/ 17 w 17"/>
                  <a:gd name="T141" fmla="*/ 153 h 15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53">
                    <a:moveTo>
                      <a:pt x="4" y="5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0" y="9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14" y="28"/>
                    </a:lnTo>
                    <a:lnTo>
                      <a:pt x="14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4" y="34"/>
                    </a:lnTo>
                    <a:lnTo>
                      <a:pt x="14" y="4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4" y="41"/>
                    </a:lnTo>
                    <a:lnTo>
                      <a:pt x="14" y="47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4" y="55"/>
                    </a:lnTo>
                    <a:lnTo>
                      <a:pt x="14" y="60"/>
                    </a:lnTo>
                    <a:lnTo>
                      <a:pt x="0" y="63"/>
                    </a:lnTo>
                    <a:lnTo>
                      <a:pt x="14" y="61"/>
                    </a:lnTo>
                    <a:lnTo>
                      <a:pt x="14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14" y="68"/>
                    </a:lnTo>
                    <a:lnTo>
                      <a:pt x="14" y="74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0" y="83"/>
                    </a:lnTo>
                    <a:lnTo>
                      <a:pt x="14" y="81"/>
                    </a:lnTo>
                    <a:lnTo>
                      <a:pt x="14" y="87"/>
                    </a:lnTo>
                    <a:lnTo>
                      <a:pt x="0" y="90"/>
                    </a:lnTo>
                    <a:lnTo>
                      <a:pt x="14" y="88"/>
                    </a:lnTo>
                    <a:lnTo>
                      <a:pt x="14" y="94"/>
                    </a:lnTo>
                    <a:lnTo>
                      <a:pt x="0" y="97"/>
                    </a:lnTo>
                    <a:lnTo>
                      <a:pt x="14" y="95"/>
                    </a:lnTo>
                    <a:lnTo>
                      <a:pt x="14" y="101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14" y="101"/>
                    </a:lnTo>
                    <a:lnTo>
                      <a:pt x="14" y="108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14" y="109"/>
                    </a:lnTo>
                    <a:lnTo>
                      <a:pt x="14" y="115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14" y="115"/>
                    </a:lnTo>
                    <a:lnTo>
                      <a:pt x="14" y="122"/>
                    </a:lnTo>
                    <a:lnTo>
                      <a:pt x="0" y="124"/>
                    </a:lnTo>
                    <a:lnTo>
                      <a:pt x="14" y="122"/>
                    </a:lnTo>
                    <a:lnTo>
                      <a:pt x="14" y="128"/>
                    </a:lnTo>
                    <a:lnTo>
                      <a:pt x="0" y="131"/>
                    </a:lnTo>
                    <a:lnTo>
                      <a:pt x="14" y="129"/>
                    </a:lnTo>
                    <a:lnTo>
                      <a:pt x="14" y="135"/>
                    </a:lnTo>
                    <a:lnTo>
                      <a:pt x="0" y="138"/>
                    </a:lnTo>
                    <a:lnTo>
                      <a:pt x="14" y="136"/>
                    </a:lnTo>
                    <a:lnTo>
                      <a:pt x="14" y="142"/>
                    </a:lnTo>
                    <a:lnTo>
                      <a:pt x="0" y="145"/>
                    </a:lnTo>
                    <a:lnTo>
                      <a:pt x="14" y="143"/>
                    </a:lnTo>
                    <a:lnTo>
                      <a:pt x="14" y="149"/>
                    </a:lnTo>
                    <a:lnTo>
                      <a:pt x="0" y="152"/>
                    </a:lnTo>
                    <a:lnTo>
                      <a:pt x="14" y="150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294" name="Freeform 38">
                <a:extLst>
                  <a:ext uri="{FF2B5EF4-FFF2-40B4-BE49-F238E27FC236}">
                    <a16:creationId xmlns:a16="http://schemas.microsoft.com/office/drawing/2014/main" id="{CB1D6AC9-FD75-43D9-A2C3-30FB74908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985"/>
                <a:ext cx="17" cy="152"/>
              </a:xfrm>
              <a:custGeom>
                <a:avLst/>
                <a:gdLst>
                  <a:gd name="T0" fmla="*/ 3 w 17"/>
                  <a:gd name="T1" fmla="*/ 4 h 152"/>
                  <a:gd name="T2" fmla="*/ 5 w 17"/>
                  <a:gd name="T3" fmla="*/ 2 h 152"/>
                  <a:gd name="T4" fmla="*/ 7 w 17"/>
                  <a:gd name="T5" fmla="*/ 2 h 152"/>
                  <a:gd name="T6" fmla="*/ 10 w 17"/>
                  <a:gd name="T7" fmla="*/ 3 h 152"/>
                  <a:gd name="T8" fmla="*/ 14 w 17"/>
                  <a:gd name="T9" fmla="*/ 6 h 152"/>
                  <a:gd name="T10" fmla="*/ 14 w 17"/>
                  <a:gd name="T11" fmla="*/ 151 h 152"/>
                  <a:gd name="T12" fmla="*/ 16 w 17"/>
                  <a:gd name="T13" fmla="*/ 151 h 152"/>
                  <a:gd name="T14" fmla="*/ 16 w 17"/>
                  <a:gd name="T15" fmla="*/ 5 h 152"/>
                  <a:gd name="T16" fmla="*/ 14 w 17"/>
                  <a:gd name="T17" fmla="*/ 2 h 152"/>
                  <a:gd name="T18" fmla="*/ 10 w 17"/>
                  <a:gd name="T19" fmla="*/ 0 h 152"/>
                  <a:gd name="T20" fmla="*/ 8 w 17"/>
                  <a:gd name="T21" fmla="*/ 0 h 152"/>
                  <a:gd name="T22" fmla="*/ 3 w 17"/>
                  <a:gd name="T23" fmla="*/ 0 h 152"/>
                  <a:gd name="T24" fmla="*/ 1 w 17"/>
                  <a:gd name="T25" fmla="*/ 2 h 152"/>
                  <a:gd name="T26" fmla="*/ 0 w 17"/>
                  <a:gd name="T27" fmla="*/ 5 h 152"/>
                  <a:gd name="T28" fmla="*/ 3 w 17"/>
                  <a:gd name="T29" fmla="*/ 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52"/>
                  <a:gd name="T47" fmla="*/ 17 w 17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52">
                    <a:moveTo>
                      <a:pt x="3" y="4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295" name="Group 33">
            <a:extLst>
              <a:ext uri="{FF2B5EF4-FFF2-40B4-BE49-F238E27FC236}">
                <a16:creationId xmlns:a16="http://schemas.microsoft.com/office/drawing/2014/main" id="{C219CA15-C455-4A2B-8D11-8575206AED0F}"/>
              </a:ext>
            </a:extLst>
          </p:cNvPr>
          <p:cNvGrpSpPr>
            <a:grpSpLocks/>
          </p:cNvGrpSpPr>
          <p:nvPr/>
        </p:nvGrpSpPr>
        <p:grpSpPr bwMode="auto">
          <a:xfrm>
            <a:off x="1344032" y="7856643"/>
            <a:ext cx="638667" cy="602171"/>
            <a:chOff x="2172" y="2941"/>
            <a:chExt cx="249" cy="21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96" name="Freeform 34">
              <a:extLst>
                <a:ext uri="{FF2B5EF4-FFF2-40B4-BE49-F238E27FC236}">
                  <a16:creationId xmlns:a16="http://schemas.microsoft.com/office/drawing/2014/main" id="{E6BD3F26-CCF1-489A-850B-AB7767C14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974"/>
              <a:ext cx="249" cy="184"/>
            </a:xfrm>
            <a:custGeom>
              <a:avLst/>
              <a:gdLst>
                <a:gd name="T0" fmla="*/ 247 w 249"/>
                <a:gd name="T1" fmla="*/ 3 h 184"/>
                <a:gd name="T2" fmla="*/ 244 w 249"/>
                <a:gd name="T3" fmla="*/ 8 h 184"/>
                <a:gd name="T4" fmla="*/ 236 w 249"/>
                <a:gd name="T5" fmla="*/ 12 h 184"/>
                <a:gd name="T6" fmla="*/ 225 w 249"/>
                <a:gd name="T7" fmla="*/ 17 h 184"/>
                <a:gd name="T8" fmla="*/ 211 w 249"/>
                <a:gd name="T9" fmla="*/ 21 h 184"/>
                <a:gd name="T10" fmla="*/ 195 w 249"/>
                <a:gd name="T11" fmla="*/ 24 h 184"/>
                <a:gd name="T12" fmla="*/ 176 w 249"/>
                <a:gd name="T13" fmla="*/ 28 h 184"/>
                <a:gd name="T14" fmla="*/ 156 w 249"/>
                <a:gd name="T15" fmla="*/ 29 h 184"/>
                <a:gd name="T16" fmla="*/ 135 w 249"/>
                <a:gd name="T17" fmla="*/ 30 h 184"/>
                <a:gd name="T18" fmla="*/ 113 w 249"/>
                <a:gd name="T19" fmla="*/ 30 h 184"/>
                <a:gd name="T20" fmla="*/ 92 w 249"/>
                <a:gd name="T21" fmla="*/ 29 h 184"/>
                <a:gd name="T22" fmla="*/ 72 w 249"/>
                <a:gd name="T23" fmla="*/ 28 h 184"/>
                <a:gd name="T24" fmla="*/ 53 w 249"/>
                <a:gd name="T25" fmla="*/ 24 h 184"/>
                <a:gd name="T26" fmla="*/ 37 w 249"/>
                <a:gd name="T27" fmla="*/ 21 h 184"/>
                <a:gd name="T28" fmla="*/ 23 w 249"/>
                <a:gd name="T29" fmla="*/ 17 h 184"/>
                <a:gd name="T30" fmla="*/ 12 w 249"/>
                <a:gd name="T31" fmla="*/ 12 h 184"/>
                <a:gd name="T32" fmla="*/ 4 w 249"/>
                <a:gd name="T33" fmla="*/ 8 h 184"/>
                <a:gd name="T34" fmla="*/ 0 w 249"/>
                <a:gd name="T35" fmla="*/ 3 h 184"/>
                <a:gd name="T36" fmla="*/ 0 w 249"/>
                <a:gd name="T37" fmla="*/ 151 h 184"/>
                <a:gd name="T38" fmla="*/ 1 w 249"/>
                <a:gd name="T39" fmla="*/ 155 h 184"/>
                <a:gd name="T40" fmla="*/ 5 w 249"/>
                <a:gd name="T41" fmla="*/ 161 h 184"/>
                <a:gd name="T42" fmla="*/ 12 w 249"/>
                <a:gd name="T43" fmla="*/ 166 h 184"/>
                <a:gd name="T44" fmla="*/ 23 w 249"/>
                <a:gd name="T45" fmla="*/ 170 h 184"/>
                <a:gd name="T46" fmla="*/ 37 w 249"/>
                <a:gd name="T47" fmla="*/ 175 h 184"/>
                <a:gd name="T48" fmla="*/ 53 w 249"/>
                <a:gd name="T49" fmla="*/ 178 h 184"/>
                <a:gd name="T50" fmla="*/ 72 w 249"/>
                <a:gd name="T51" fmla="*/ 181 h 184"/>
                <a:gd name="T52" fmla="*/ 93 w 249"/>
                <a:gd name="T53" fmla="*/ 183 h 184"/>
                <a:gd name="T54" fmla="*/ 114 w 249"/>
                <a:gd name="T55" fmla="*/ 183 h 184"/>
                <a:gd name="T56" fmla="*/ 135 w 249"/>
                <a:gd name="T57" fmla="*/ 183 h 184"/>
                <a:gd name="T58" fmla="*/ 156 w 249"/>
                <a:gd name="T59" fmla="*/ 183 h 184"/>
                <a:gd name="T60" fmla="*/ 177 w 249"/>
                <a:gd name="T61" fmla="*/ 181 h 184"/>
                <a:gd name="T62" fmla="*/ 196 w 249"/>
                <a:gd name="T63" fmla="*/ 178 h 184"/>
                <a:gd name="T64" fmla="*/ 212 w 249"/>
                <a:gd name="T65" fmla="*/ 175 h 184"/>
                <a:gd name="T66" fmla="*/ 226 w 249"/>
                <a:gd name="T67" fmla="*/ 170 h 184"/>
                <a:gd name="T68" fmla="*/ 237 w 249"/>
                <a:gd name="T69" fmla="*/ 166 h 184"/>
                <a:gd name="T70" fmla="*/ 244 w 249"/>
                <a:gd name="T71" fmla="*/ 161 h 184"/>
                <a:gd name="T72" fmla="*/ 248 w 249"/>
                <a:gd name="T73" fmla="*/ 155 h 184"/>
                <a:gd name="T74" fmla="*/ 248 w 249"/>
                <a:gd name="T75" fmla="*/ 149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9"/>
                <a:gd name="T115" fmla="*/ 0 h 184"/>
                <a:gd name="T116" fmla="*/ 249 w 249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9" h="184">
                  <a:moveTo>
                    <a:pt x="248" y="0"/>
                  </a:moveTo>
                  <a:lnTo>
                    <a:pt x="247" y="3"/>
                  </a:lnTo>
                  <a:lnTo>
                    <a:pt x="246" y="5"/>
                  </a:lnTo>
                  <a:lnTo>
                    <a:pt x="244" y="8"/>
                  </a:lnTo>
                  <a:lnTo>
                    <a:pt x="241" y="11"/>
                  </a:lnTo>
                  <a:lnTo>
                    <a:pt x="236" y="12"/>
                  </a:lnTo>
                  <a:lnTo>
                    <a:pt x="231" y="15"/>
                  </a:lnTo>
                  <a:lnTo>
                    <a:pt x="225" y="17"/>
                  </a:lnTo>
                  <a:lnTo>
                    <a:pt x="219" y="19"/>
                  </a:lnTo>
                  <a:lnTo>
                    <a:pt x="211" y="21"/>
                  </a:lnTo>
                  <a:lnTo>
                    <a:pt x="204" y="23"/>
                  </a:lnTo>
                  <a:lnTo>
                    <a:pt x="195" y="24"/>
                  </a:lnTo>
                  <a:lnTo>
                    <a:pt x="186" y="26"/>
                  </a:lnTo>
                  <a:lnTo>
                    <a:pt x="176" y="28"/>
                  </a:lnTo>
                  <a:lnTo>
                    <a:pt x="166" y="28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5" y="30"/>
                  </a:lnTo>
                  <a:lnTo>
                    <a:pt x="124" y="30"/>
                  </a:lnTo>
                  <a:lnTo>
                    <a:pt x="113" y="30"/>
                  </a:lnTo>
                  <a:lnTo>
                    <a:pt x="103" y="29"/>
                  </a:lnTo>
                  <a:lnTo>
                    <a:pt x="92" y="29"/>
                  </a:lnTo>
                  <a:lnTo>
                    <a:pt x="82" y="28"/>
                  </a:lnTo>
                  <a:lnTo>
                    <a:pt x="72" y="28"/>
                  </a:lnTo>
                  <a:lnTo>
                    <a:pt x="62" y="26"/>
                  </a:lnTo>
                  <a:lnTo>
                    <a:pt x="53" y="24"/>
                  </a:lnTo>
                  <a:lnTo>
                    <a:pt x="44" y="23"/>
                  </a:lnTo>
                  <a:lnTo>
                    <a:pt x="37" y="21"/>
                  </a:lnTo>
                  <a:lnTo>
                    <a:pt x="29" y="19"/>
                  </a:lnTo>
                  <a:lnTo>
                    <a:pt x="23" y="17"/>
                  </a:lnTo>
                  <a:lnTo>
                    <a:pt x="17" y="15"/>
                  </a:lnTo>
                  <a:lnTo>
                    <a:pt x="12" y="12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8"/>
                  </a:lnTo>
                  <a:lnTo>
                    <a:pt x="5" y="161"/>
                  </a:lnTo>
                  <a:lnTo>
                    <a:pt x="8" y="163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3" y="170"/>
                  </a:lnTo>
                  <a:lnTo>
                    <a:pt x="29" y="172"/>
                  </a:lnTo>
                  <a:lnTo>
                    <a:pt x="37" y="175"/>
                  </a:lnTo>
                  <a:lnTo>
                    <a:pt x="45" y="176"/>
                  </a:lnTo>
                  <a:lnTo>
                    <a:pt x="53" y="178"/>
                  </a:lnTo>
                  <a:lnTo>
                    <a:pt x="62" y="179"/>
                  </a:lnTo>
                  <a:lnTo>
                    <a:pt x="72" y="181"/>
                  </a:lnTo>
                  <a:lnTo>
                    <a:pt x="82" y="181"/>
                  </a:lnTo>
                  <a:lnTo>
                    <a:pt x="93" y="183"/>
                  </a:lnTo>
                  <a:lnTo>
                    <a:pt x="103" y="183"/>
                  </a:lnTo>
                  <a:lnTo>
                    <a:pt x="114" y="183"/>
                  </a:lnTo>
                  <a:lnTo>
                    <a:pt x="125" y="183"/>
                  </a:lnTo>
                  <a:lnTo>
                    <a:pt x="135" y="183"/>
                  </a:lnTo>
                  <a:lnTo>
                    <a:pt x="146" y="183"/>
                  </a:lnTo>
                  <a:lnTo>
                    <a:pt x="156" y="183"/>
                  </a:lnTo>
                  <a:lnTo>
                    <a:pt x="167" y="181"/>
                  </a:lnTo>
                  <a:lnTo>
                    <a:pt x="177" y="181"/>
                  </a:lnTo>
                  <a:lnTo>
                    <a:pt x="186" y="179"/>
                  </a:lnTo>
                  <a:lnTo>
                    <a:pt x="196" y="178"/>
                  </a:lnTo>
                  <a:lnTo>
                    <a:pt x="204" y="176"/>
                  </a:lnTo>
                  <a:lnTo>
                    <a:pt x="212" y="175"/>
                  </a:lnTo>
                  <a:lnTo>
                    <a:pt x="220" y="172"/>
                  </a:lnTo>
                  <a:lnTo>
                    <a:pt x="226" y="170"/>
                  </a:lnTo>
                  <a:lnTo>
                    <a:pt x="232" y="168"/>
                  </a:lnTo>
                  <a:lnTo>
                    <a:pt x="237" y="166"/>
                  </a:lnTo>
                  <a:lnTo>
                    <a:pt x="241" y="163"/>
                  </a:lnTo>
                  <a:lnTo>
                    <a:pt x="244" y="161"/>
                  </a:lnTo>
                  <a:lnTo>
                    <a:pt x="246" y="158"/>
                  </a:lnTo>
                  <a:lnTo>
                    <a:pt x="248" y="155"/>
                  </a:lnTo>
                  <a:lnTo>
                    <a:pt x="248" y="152"/>
                  </a:lnTo>
                  <a:lnTo>
                    <a:pt x="248" y="149"/>
                  </a:lnTo>
                  <a:lnTo>
                    <a:pt x="24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297" name="Freeform 35">
              <a:extLst>
                <a:ext uri="{FF2B5EF4-FFF2-40B4-BE49-F238E27FC236}">
                  <a16:creationId xmlns:a16="http://schemas.microsoft.com/office/drawing/2014/main" id="{C54EF7A0-1DF7-4931-93C0-F4C59911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41"/>
              <a:ext cx="246" cy="63"/>
            </a:xfrm>
            <a:custGeom>
              <a:avLst/>
              <a:gdLst>
                <a:gd name="T0" fmla="*/ 102 w 246"/>
                <a:gd name="T1" fmla="*/ 0 h 63"/>
                <a:gd name="T2" fmla="*/ 123 w 246"/>
                <a:gd name="T3" fmla="*/ 0 h 63"/>
                <a:gd name="T4" fmla="*/ 144 w 246"/>
                <a:gd name="T5" fmla="*/ 0 h 63"/>
                <a:gd name="T6" fmla="*/ 165 w 246"/>
                <a:gd name="T7" fmla="*/ 2 h 63"/>
                <a:gd name="T8" fmla="*/ 184 w 246"/>
                <a:gd name="T9" fmla="*/ 4 h 63"/>
                <a:gd name="T10" fmla="*/ 202 w 246"/>
                <a:gd name="T11" fmla="*/ 7 h 63"/>
                <a:gd name="T12" fmla="*/ 217 w 246"/>
                <a:gd name="T13" fmla="*/ 11 h 63"/>
                <a:gd name="T14" fmla="*/ 229 w 246"/>
                <a:gd name="T15" fmla="*/ 15 h 63"/>
                <a:gd name="T16" fmla="*/ 238 w 246"/>
                <a:gd name="T17" fmla="*/ 20 h 63"/>
                <a:gd name="T18" fmla="*/ 243 w 246"/>
                <a:gd name="T19" fmla="*/ 25 h 63"/>
                <a:gd name="T20" fmla="*/ 245 w 246"/>
                <a:gd name="T21" fmla="*/ 31 h 63"/>
                <a:gd name="T22" fmla="*/ 244 w 246"/>
                <a:gd name="T23" fmla="*/ 34 h 63"/>
                <a:gd name="T24" fmla="*/ 241 w 246"/>
                <a:gd name="T25" fmla="*/ 40 h 63"/>
                <a:gd name="T26" fmla="*/ 233 w 246"/>
                <a:gd name="T27" fmla="*/ 44 h 63"/>
                <a:gd name="T28" fmla="*/ 223 w 246"/>
                <a:gd name="T29" fmla="*/ 49 h 63"/>
                <a:gd name="T30" fmla="*/ 209 w 246"/>
                <a:gd name="T31" fmla="*/ 53 h 63"/>
                <a:gd name="T32" fmla="*/ 193 w 246"/>
                <a:gd name="T33" fmla="*/ 56 h 63"/>
                <a:gd name="T34" fmla="*/ 174 w 246"/>
                <a:gd name="T35" fmla="*/ 60 h 63"/>
                <a:gd name="T36" fmla="*/ 154 w 246"/>
                <a:gd name="T37" fmla="*/ 61 h 63"/>
                <a:gd name="T38" fmla="*/ 133 w 246"/>
                <a:gd name="T39" fmla="*/ 62 h 63"/>
                <a:gd name="T40" fmla="*/ 112 w 246"/>
                <a:gd name="T41" fmla="*/ 62 h 63"/>
                <a:gd name="T42" fmla="*/ 91 w 246"/>
                <a:gd name="T43" fmla="*/ 61 h 63"/>
                <a:gd name="T44" fmla="*/ 71 w 246"/>
                <a:gd name="T45" fmla="*/ 60 h 63"/>
                <a:gd name="T46" fmla="*/ 52 w 246"/>
                <a:gd name="T47" fmla="*/ 56 h 63"/>
                <a:gd name="T48" fmla="*/ 36 w 246"/>
                <a:gd name="T49" fmla="*/ 53 h 63"/>
                <a:gd name="T50" fmla="*/ 22 w 246"/>
                <a:gd name="T51" fmla="*/ 49 h 63"/>
                <a:gd name="T52" fmla="*/ 12 w 246"/>
                <a:gd name="T53" fmla="*/ 44 h 63"/>
                <a:gd name="T54" fmla="*/ 4 w 246"/>
                <a:gd name="T55" fmla="*/ 40 h 63"/>
                <a:gd name="T56" fmla="*/ 0 w 246"/>
                <a:gd name="T57" fmla="*/ 34 h 63"/>
                <a:gd name="T58" fmla="*/ 0 w 246"/>
                <a:gd name="T59" fmla="*/ 32 h 63"/>
                <a:gd name="T60" fmla="*/ 3 w 246"/>
                <a:gd name="T61" fmla="*/ 25 h 63"/>
                <a:gd name="T62" fmla="*/ 8 w 246"/>
                <a:gd name="T63" fmla="*/ 20 h 63"/>
                <a:gd name="T64" fmla="*/ 15 w 246"/>
                <a:gd name="T65" fmla="*/ 16 h 63"/>
                <a:gd name="T66" fmla="*/ 23 w 246"/>
                <a:gd name="T67" fmla="*/ 13 h 63"/>
                <a:gd name="T68" fmla="*/ 31 w 246"/>
                <a:gd name="T69" fmla="*/ 10 h 63"/>
                <a:gd name="T70" fmla="*/ 44 w 246"/>
                <a:gd name="T71" fmla="*/ 7 h 63"/>
                <a:gd name="T72" fmla="*/ 61 w 246"/>
                <a:gd name="T73" fmla="*/ 5 h 63"/>
                <a:gd name="T74" fmla="*/ 77 w 246"/>
                <a:gd name="T75" fmla="*/ 2 h 63"/>
                <a:gd name="T76" fmla="*/ 92 w 246"/>
                <a:gd name="T77" fmla="*/ 1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6"/>
                <a:gd name="T118" fmla="*/ 0 h 63"/>
                <a:gd name="T119" fmla="*/ 246 w 246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6" h="63">
                  <a:moveTo>
                    <a:pt x="92" y="1"/>
                  </a:moveTo>
                  <a:lnTo>
                    <a:pt x="102" y="0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4" y="1"/>
                  </a:lnTo>
                  <a:lnTo>
                    <a:pt x="165" y="2"/>
                  </a:lnTo>
                  <a:lnTo>
                    <a:pt x="175" y="3"/>
                  </a:lnTo>
                  <a:lnTo>
                    <a:pt x="184" y="4"/>
                  </a:lnTo>
                  <a:lnTo>
                    <a:pt x="193" y="6"/>
                  </a:lnTo>
                  <a:lnTo>
                    <a:pt x="202" y="7"/>
                  </a:lnTo>
                  <a:lnTo>
                    <a:pt x="209" y="9"/>
                  </a:lnTo>
                  <a:lnTo>
                    <a:pt x="217" y="11"/>
                  </a:lnTo>
                  <a:lnTo>
                    <a:pt x="223" y="13"/>
                  </a:lnTo>
                  <a:lnTo>
                    <a:pt x="229" y="15"/>
                  </a:lnTo>
                  <a:lnTo>
                    <a:pt x="234" y="18"/>
                  </a:lnTo>
                  <a:lnTo>
                    <a:pt x="238" y="20"/>
                  </a:lnTo>
                  <a:lnTo>
                    <a:pt x="241" y="23"/>
                  </a:lnTo>
                  <a:lnTo>
                    <a:pt x="243" y="25"/>
                  </a:lnTo>
                  <a:lnTo>
                    <a:pt x="245" y="28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4" y="34"/>
                  </a:lnTo>
                  <a:lnTo>
                    <a:pt x="243" y="37"/>
                  </a:lnTo>
                  <a:lnTo>
                    <a:pt x="241" y="40"/>
                  </a:lnTo>
                  <a:lnTo>
                    <a:pt x="238" y="43"/>
                  </a:lnTo>
                  <a:lnTo>
                    <a:pt x="233" y="44"/>
                  </a:lnTo>
                  <a:lnTo>
                    <a:pt x="228" y="47"/>
                  </a:lnTo>
                  <a:lnTo>
                    <a:pt x="223" y="49"/>
                  </a:lnTo>
                  <a:lnTo>
                    <a:pt x="216" y="51"/>
                  </a:lnTo>
                  <a:lnTo>
                    <a:pt x="209" y="53"/>
                  </a:lnTo>
                  <a:lnTo>
                    <a:pt x="201" y="55"/>
                  </a:lnTo>
                  <a:lnTo>
                    <a:pt x="193" y="56"/>
                  </a:lnTo>
                  <a:lnTo>
                    <a:pt x="184" y="58"/>
                  </a:lnTo>
                  <a:lnTo>
                    <a:pt x="174" y="60"/>
                  </a:lnTo>
                  <a:lnTo>
                    <a:pt x="164" y="60"/>
                  </a:lnTo>
                  <a:lnTo>
                    <a:pt x="154" y="61"/>
                  </a:lnTo>
                  <a:lnTo>
                    <a:pt x="144" y="62"/>
                  </a:lnTo>
                  <a:lnTo>
                    <a:pt x="133" y="62"/>
                  </a:lnTo>
                  <a:lnTo>
                    <a:pt x="123" y="62"/>
                  </a:lnTo>
                  <a:lnTo>
                    <a:pt x="112" y="62"/>
                  </a:lnTo>
                  <a:lnTo>
                    <a:pt x="101" y="62"/>
                  </a:lnTo>
                  <a:lnTo>
                    <a:pt x="91" y="61"/>
                  </a:lnTo>
                  <a:lnTo>
                    <a:pt x="81" y="60"/>
                  </a:lnTo>
                  <a:lnTo>
                    <a:pt x="71" y="60"/>
                  </a:lnTo>
                  <a:lnTo>
                    <a:pt x="61" y="58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7"/>
                  </a:lnTo>
                  <a:lnTo>
                    <a:pt x="12" y="44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23" y="13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6" y="9"/>
                  </a:lnTo>
                  <a:lnTo>
                    <a:pt x="44" y="7"/>
                  </a:lnTo>
                  <a:lnTo>
                    <a:pt x="53" y="6"/>
                  </a:lnTo>
                  <a:lnTo>
                    <a:pt x="61" y="5"/>
                  </a:lnTo>
                  <a:lnTo>
                    <a:pt x="71" y="3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92" y="1"/>
                  </a:lnTo>
                </a:path>
              </a:pathLst>
            </a:custGeom>
            <a:grpFill/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298" name="Group 36">
              <a:extLst>
                <a:ext uri="{FF2B5EF4-FFF2-40B4-BE49-F238E27FC236}">
                  <a16:creationId xmlns:a16="http://schemas.microsoft.com/office/drawing/2014/main" id="{8A7D4A05-B804-4C9D-844D-43F6BF1F99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3" y="2981"/>
              <a:ext cx="26" cy="156"/>
              <a:chOff x="2383" y="2981"/>
              <a:chExt cx="26" cy="156"/>
            </a:xfrm>
            <a:grpFill/>
          </p:grpSpPr>
          <p:sp>
            <p:nvSpPr>
              <p:cNvPr id="299" name="Freeform 37">
                <a:extLst>
                  <a:ext uri="{FF2B5EF4-FFF2-40B4-BE49-F238E27FC236}">
                    <a16:creationId xmlns:a16="http://schemas.microsoft.com/office/drawing/2014/main" id="{DFC97D3C-DF7E-48C6-A020-26CCDA2E5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2981"/>
                <a:ext cx="17" cy="153"/>
              </a:xfrm>
              <a:custGeom>
                <a:avLst/>
                <a:gdLst>
                  <a:gd name="T0" fmla="*/ 7 w 17"/>
                  <a:gd name="T1" fmla="*/ 3 h 153"/>
                  <a:gd name="T2" fmla="*/ 11 w 17"/>
                  <a:gd name="T3" fmla="*/ 2 h 153"/>
                  <a:gd name="T4" fmla="*/ 14 w 17"/>
                  <a:gd name="T5" fmla="*/ 6 h 153"/>
                  <a:gd name="T6" fmla="*/ 14 w 17"/>
                  <a:gd name="T7" fmla="*/ 7 h 153"/>
                  <a:gd name="T8" fmla="*/ 0 w 17"/>
                  <a:gd name="T9" fmla="*/ 16 h 153"/>
                  <a:gd name="T10" fmla="*/ 14 w 17"/>
                  <a:gd name="T11" fmla="*/ 21 h 153"/>
                  <a:gd name="T12" fmla="*/ 0 w 17"/>
                  <a:gd name="T13" fmla="*/ 24 h 153"/>
                  <a:gd name="T14" fmla="*/ 14 w 17"/>
                  <a:gd name="T15" fmla="*/ 28 h 153"/>
                  <a:gd name="T16" fmla="*/ 14 w 17"/>
                  <a:gd name="T17" fmla="*/ 28 h 153"/>
                  <a:gd name="T18" fmla="*/ 0 w 17"/>
                  <a:gd name="T19" fmla="*/ 36 h 153"/>
                  <a:gd name="T20" fmla="*/ 14 w 17"/>
                  <a:gd name="T21" fmla="*/ 34 h 153"/>
                  <a:gd name="T22" fmla="*/ 0 w 17"/>
                  <a:gd name="T23" fmla="*/ 43 h 153"/>
                  <a:gd name="T24" fmla="*/ 14 w 17"/>
                  <a:gd name="T25" fmla="*/ 41 h 153"/>
                  <a:gd name="T26" fmla="*/ 0 w 17"/>
                  <a:gd name="T27" fmla="*/ 49 h 153"/>
                  <a:gd name="T28" fmla="*/ 14 w 17"/>
                  <a:gd name="T29" fmla="*/ 48 h 153"/>
                  <a:gd name="T30" fmla="*/ 0 w 17"/>
                  <a:gd name="T31" fmla="*/ 56 h 153"/>
                  <a:gd name="T32" fmla="*/ 14 w 17"/>
                  <a:gd name="T33" fmla="*/ 55 h 153"/>
                  <a:gd name="T34" fmla="*/ 0 w 17"/>
                  <a:gd name="T35" fmla="*/ 63 h 153"/>
                  <a:gd name="T36" fmla="*/ 14 w 17"/>
                  <a:gd name="T37" fmla="*/ 68 h 153"/>
                  <a:gd name="T38" fmla="*/ 0 w 17"/>
                  <a:gd name="T39" fmla="*/ 70 h 153"/>
                  <a:gd name="T40" fmla="*/ 14 w 17"/>
                  <a:gd name="T41" fmla="*/ 74 h 153"/>
                  <a:gd name="T42" fmla="*/ 0 w 17"/>
                  <a:gd name="T43" fmla="*/ 77 h 153"/>
                  <a:gd name="T44" fmla="*/ 14 w 17"/>
                  <a:gd name="T45" fmla="*/ 80 h 153"/>
                  <a:gd name="T46" fmla="*/ 14 w 17"/>
                  <a:gd name="T47" fmla="*/ 81 h 153"/>
                  <a:gd name="T48" fmla="*/ 0 w 17"/>
                  <a:gd name="T49" fmla="*/ 90 h 153"/>
                  <a:gd name="T50" fmla="*/ 14 w 17"/>
                  <a:gd name="T51" fmla="*/ 94 h 153"/>
                  <a:gd name="T52" fmla="*/ 14 w 17"/>
                  <a:gd name="T53" fmla="*/ 95 h 153"/>
                  <a:gd name="T54" fmla="*/ 0 w 17"/>
                  <a:gd name="T55" fmla="*/ 103 h 153"/>
                  <a:gd name="T56" fmla="*/ 14 w 17"/>
                  <a:gd name="T57" fmla="*/ 101 h 153"/>
                  <a:gd name="T58" fmla="*/ 0 w 17"/>
                  <a:gd name="T59" fmla="*/ 110 h 153"/>
                  <a:gd name="T60" fmla="*/ 14 w 17"/>
                  <a:gd name="T61" fmla="*/ 109 h 153"/>
                  <a:gd name="T62" fmla="*/ 0 w 17"/>
                  <a:gd name="T63" fmla="*/ 117 h 153"/>
                  <a:gd name="T64" fmla="*/ 14 w 17"/>
                  <a:gd name="T65" fmla="*/ 115 h 153"/>
                  <a:gd name="T66" fmla="*/ 0 w 17"/>
                  <a:gd name="T67" fmla="*/ 124 h 153"/>
                  <a:gd name="T68" fmla="*/ 14 w 17"/>
                  <a:gd name="T69" fmla="*/ 128 h 153"/>
                  <a:gd name="T70" fmla="*/ 14 w 17"/>
                  <a:gd name="T71" fmla="*/ 129 h 153"/>
                  <a:gd name="T72" fmla="*/ 0 w 17"/>
                  <a:gd name="T73" fmla="*/ 138 h 153"/>
                  <a:gd name="T74" fmla="*/ 14 w 17"/>
                  <a:gd name="T75" fmla="*/ 142 h 153"/>
                  <a:gd name="T76" fmla="*/ 14 w 17"/>
                  <a:gd name="T77" fmla="*/ 143 h 153"/>
                  <a:gd name="T78" fmla="*/ 0 w 17"/>
                  <a:gd name="T79" fmla="*/ 152 h 153"/>
                  <a:gd name="T80" fmla="*/ 14 w 17"/>
                  <a:gd name="T81" fmla="*/ 151 h 153"/>
                  <a:gd name="T82" fmla="*/ 16 w 17"/>
                  <a:gd name="T83" fmla="*/ 5 h 153"/>
                  <a:gd name="T84" fmla="*/ 12 w 17"/>
                  <a:gd name="T85" fmla="*/ 0 h 153"/>
                  <a:gd name="T86" fmla="*/ 7 w 17"/>
                  <a:gd name="T87" fmla="*/ 0 h 153"/>
                  <a:gd name="T88" fmla="*/ 3 w 17"/>
                  <a:gd name="T89" fmla="*/ 3 h 153"/>
                  <a:gd name="T90" fmla="*/ 4 w 17"/>
                  <a:gd name="T91" fmla="*/ 5 h 1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53"/>
                  <a:gd name="T140" fmla="*/ 17 w 17"/>
                  <a:gd name="T141" fmla="*/ 153 h 15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53">
                    <a:moveTo>
                      <a:pt x="4" y="5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0" y="9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14" y="28"/>
                    </a:lnTo>
                    <a:lnTo>
                      <a:pt x="14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4" y="34"/>
                    </a:lnTo>
                    <a:lnTo>
                      <a:pt x="14" y="4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4" y="41"/>
                    </a:lnTo>
                    <a:lnTo>
                      <a:pt x="14" y="47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4" y="55"/>
                    </a:lnTo>
                    <a:lnTo>
                      <a:pt x="14" y="60"/>
                    </a:lnTo>
                    <a:lnTo>
                      <a:pt x="0" y="63"/>
                    </a:lnTo>
                    <a:lnTo>
                      <a:pt x="14" y="61"/>
                    </a:lnTo>
                    <a:lnTo>
                      <a:pt x="14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14" y="68"/>
                    </a:lnTo>
                    <a:lnTo>
                      <a:pt x="14" y="74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0" y="83"/>
                    </a:lnTo>
                    <a:lnTo>
                      <a:pt x="14" y="81"/>
                    </a:lnTo>
                    <a:lnTo>
                      <a:pt x="14" y="87"/>
                    </a:lnTo>
                    <a:lnTo>
                      <a:pt x="0" y="90"/>
                    </a:lnTo>
                    <a:lnTo>
                      <a:pt x="14" y="88"/>
                    </a:lnTo>
                    <a:lnTo>
                      <a:pt x="14" y="94"/>
                    </a:lnTo>
                    <a:lnTo>
                      <a:pt x="0" y="97"/>
                    </a:lnTo>
                    <a:lnTo>
                      <a:pt x="14" y="95"/>
                    </a:lnTo>
                    <a:lnTo>
                      <a:pt x="14" y="101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14" y="101"/>
                    </a:lnTo>
                    <a:lnTo>
                      <a:pt x="14" y="108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14" y="109"/>
                    </a:lnTo>
                    <a:lnTo>
                      <a:pt x="14" y="115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14" y="115"/>
                    </a:lnTo>
                    <a:lnTo>
                      <a:pt x="14" y="122"/>
                    </a:lnTo>
                    <a:lnTo>
                      <a:pt x="0" y="124"/>
                    </a:lnTo>
                    <a:lnTo>
                      <a:pt x="14" y="122"/>
                    </a:lnTo>
                    <a:lnTo>
                      <a:pt x="14" y="128"/>
                    </a:lnTo>
                    <a:lnTo>
                      <a:pt x="0" y="131"/>
                    </a:lnTo>
                    <a:lnTo>
                      <a:pt x="14" y="129"/>
                    </a:lnTo>
                    <a:lnTo>
                      <a:pt x="14" y="135"/>
                    </a:lnTo>
                    <a:lnTo>
                      <a:pt x="0" y="138"/>
                    </a:lnTo>
                    <a:lnTo>
                      <a:pt x="14" y="136"/>
                    </a:lnTo>
                    <a:lnTo>
                      <a:pt x="14" y="142"/>
                    </a:lnTo>
                    <a:lnTo>
                      <a:pt x="0" y="145"/>
                    </a:lnTo>
                    <a:lnTo>
                      <a:pt x="14" y="143"/>
                    </a:lnTo>
                    <a:lnTo>
                      <a:pt x="14" y="149"/>
                    </a:lnTo>
                    <a:lnTo>
                      <a:pt x="0" y="152"/>
                    </a:lnTo>
                    <a:lnTo>
                      <a:pt x="14" y="150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300" name="Freeform 38">
                <a:extLst>
                  <a:ext uri="{FF2B5EF4-FFF2-40B4-BE49-F238E27FC236}">
                    <a16:creationId xmlns:a16="http://schemas.microsoft.com/office/drawing/2014/main" id="{0818F371-2452-4A8F-B418-E86DFF824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985"/>
                <a:ext cx="17" cy="152"/>
              </a:xfrm>
              <a:custGeom>
                <a:avLst/>
                <a:gdLst>
                  <a:gd name="T0" fmla="*/ 3 w 17"/>
                  <a:gd name="T1" fmla="*/ 4 h 152"/>
                  <a:gd name="T2" fmla="*/ 5 w 17"/>
                  <a:gd name="T3" fmla="*/ 2 h 152"/>
                  <a:gd name="T4" fmla="*/ 7 w 17"/>
                  <a:gd name="T5" fmla="*/ 2 h 152"/>
                  <a:gd name="T6" fmla="*/ 10 w 17"/>
                  <a:gd name="T7" fmla="*/ 3 h 152"/>
                  <a:gd name="T8" fmla="*/ 14 w 17"/>
                  <a:gd name="T9" fmla="*/ 6 h 152"/>
                  <a:gd name="T10" fmla="*/ 14 w 17"/>
                  <a:gd name="T11" fmla="*/ 151 h 152"/>
                  <a:gd name="T12" fmla="*/ 16 w 17"/>
                  <a:gd name="T13" fmla="*/ 151 h 152"/>
                  <a:gd name="T14" fmla="*/ 16 w 17"/>
                  <a:gd name="T15" fmla="*/ 5 h 152"/>
                  <a:gd name="T16" fmla="*/ 14 w 17"/>
                  <a:gd name="T17" fmla="*/ 2 h 152"/>
                  <a:gd name="T18" fmla="*/ 10 w 17"/>
                  <a:gd name="T19" fmla="*/ 0 h 152"/>
                  <a:gd name="T20" fmla="*/ 8 w 17"/>
                  <a:gd name="T21" fmla="*/ 0 h 152"/>
                  <a:gd name="T22" fmla="*/ 3 w 17"/>
                  <a:gd name="T23" fmla="*/ 0 h 152"/>
                  <a:gd name="T24" fmla="*/ 1 w 17"/>
                  <a:gd name="T25" fmla="*/ 2 h 152"/>
                  <a:gd name="T26" fmla="*/ 0 w 17"/>
                  <a:gd name="T27" fmla="*/ 5 h 152"/>
                  <a:gd name="T28" fmla="*/ 3 w 17"/>
                  <a:gd name="T29" fmla="*/ 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52"/>
                  <a:gd name="T47" fmla="*/ 17 w 17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52">
                    <a:moveTo>
                      <a:pt x="3" y="4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301" name="Group 33">
            <a:extLst>
              <a:ext uri="{FF2B5EF4-FFF2-40B4-BE49-F238E27FC236}">
                <a16:creationId xmlns:a16="http://schemas.microsoft.com/office/drawing/2014/main" id="{8D7993D0-47BB-439C-AC04-FA3FEAD27E37}"/>
              </a:ext>
            </a:extLst>
          </p:cNvPr>
          <p:cNvGrpSpPr>
            <a:grpSpLocks/>
          </p:cNvGrpSpPr>
          <p:nvPr/>
        </p:nvGrpSpPr>
        <p:grpSpPr bwMode="auto">
          <a:xfrm>
            <a:off x="2319737" y="7856643"/>
            <a:ext cx="638667" cy="602171"/>
            <a:chOff x="2172" y="2941"/>
            <a:chExt cx="249" cy="21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02" name="Freeform 34">
              <a:extLst>
                <a:ext uri="{FF2B5EF4-FFF2-40B4-BE49-F238E27FC236}">
                  <a16:creationId xmlns:a16="http://schemas.microsoft.com/office/drawing/2014/main" id="{892AC20F-2DE8-47F0-894C-81FD3AF5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974"/>
              <a:ext cx="249" cy="184"/>
            </a:xfrm>
            <a:custGeom>
              <a:avLst/>
              <a:gdLst>
                <a:gd name="T0" fmla="*/ 247 w 249"/>
                <a:gd name="T1" fmla="*/ 3 h 184"/>
                <a:gd name="T2" fmla="*/ 244 w 249"/>
                <a:gd name="T3" fmla="*/ 8 h 184"/>
                <a:gd name="T4" fmla="*/ 236 w 249"/>
                <a:gd name="T5" fmla="*/ 12 h 184"/>
                <a:gd name="T6" fmla="*/ 225 w 249"/>
                <a:gd name="T7" fmla="*/ 17 h 184"/>
                <a:gd name="T8" fmla="*/ 211 w 249"/>
                <a:gd name="T9" fmla="*/ 21 h 184"/>
                <a:gd name="T10" fmla="*/ 195 w 249"/>
                <a:gd name="T11" fmla="*/ 24 h 184"/>
                <a:gd name="T12" fmla="*/ 176 w 249"/>
                <a:gd name="T13" fmla="*/ 28 h 184"/>
                <a:gd name="T14" fmla="*/ 156 w 249"/>
                <a:gd name="T15" fmla="*/ 29 h 184"/>
                <a:gd name="T16" fmla="*/ 135 w 249"/>
                <a:gd name="T17" fmla="*/ 30 h 184"/>
                <a:gd name="T18" fmla="*/ 113 w 249"/>
                <a:gd name="T19" fmla="*/ 30 h 184"/>
                <a:gd name="T20" fmla="*/ 92 w 249"/>
                <a:gd name="T21" fmla="*/ 29 h 184"/>
                <a:gd name="T22" fmla="*/ 72 w 249"/>
                <a:gd name="T23" fmla="*/ 28 h 184"/>
                <a:gd name="T24" fmla="*/ 53 w 249"/>
                <a:gd name="T25" fmla="*/ 24 h 184"/>
                <a:gd name="T26" fmla="*/ 37 w 249"/>
                <a:gd name="T27" fmla="*/ 21 h 184"/>
                <a:gd name="T28" fmla="*/ 23 w 249"/>
                <a:gd name="T29" fmla="*/ 17 h 184"/>
                <a:gd name="T30" fmla="*/ 12 w 249"/>
                <a:gd name="T31" fmla="*/ 12 h 184"/>
                <a:gd name="T32" fmla="*/ 4 w 249"/>
                <a:gd name="T33" fmla="*/ 8 h 184"/>
                <a:gd name="T34" fmla="*/ 0 w 249"/>
                <a:gd name="T35" fmla="*/ 3 h 184"/>
                <a:gd name="T36" fmla="*/ 0 w 249"/>
                <a:gd name="T37" fmla="*/ 151 h 184"/>
                <a:gd name="T38" fmla="*/ 1 w 249"/>
                <a:gd name="T39" fmla="*/ 155 h 184"/>
                <a:gd name="T40" fmla="*/ 5 w 249"/>
                <a:gd name="T41" fmla="*/ 161 h 184"/>
                <a:gd name="T42" fmla="*/ 12 w 249"/>
                <a:gd name="T43" fmla="*/ 166 h 184"/>
                <a:gd name="T44" fmla="*/ 23 w 249"/>
                <a:gd name="T45" fmla="*/ 170 h 184"/>
                <a:gd name="T46" fmla="*/ 37 w 249"/>
                <a:gd name="T47" fmla="*/ 175 h 184"/>
                <a:gd name="T48" fmla="*/ 53 w 249"/>
                <a:gd name="T49" fmla="*/ 178 h 184"/>
                <a:gd name="T50" fmla="*/ 72 w 249"/>
                <a:gd name="T51" fmla="*/ 181 h 184"/>
                <a:gd name="T52" fmla="*/ 93 w 249"/>
                <a:gd name="T53" fmla="*/ 183 h 184"/>
                <a:gd name="T54" fmla="*/ 114 w 249"/>
                <a:gd name="T55" fmla="*/ 183 h 184"/>
                <a:gd name="T56" fmla="*/ 135 w 249"/>
                <a:gd name="T57" fmla="*/ 183 h 184"/>
                <a:gd name="T58" fmla="*/ 156 w 249"/>
                <a:gd name="T59" fmla="*/ 183 h 184"/>
                <a:gd name="T60" fmla="*/ 177 w 249"/>
                <a:gd name="T61" fmla="*/ 181 h 184"/>
                <a:gd name="T62" fmla="*/ 196 w 249"/>
                <a:gd name="T63" fmla="*/ 178 h 184"/>
                <a:gd name="T64" fmla="*/ 212 w 249"/>
                <a:gd name="T65" fmla="*/ 175 h 184"/>
                <a:gd name="T66" fmla="*/ 226 w 249"/>
                <a:gd name="T67" fmla="*/ 170 h 184"/>
                <a:gd name="T68" fmla="*/ 237 w 249"/>
                <a:gd name="T69" fmla="*/ 166 h 184"/>
                <a:gd name="T70" fmla="*/ 244 w 249"/>
                <a:gd name="T71" fmla="*/ 161 h 184"/>
                <a:gd name="T72" fmla="*/ 248 w 249"/>
                <a:gd name="T73" fmla="*/ 155 h 184"/>
                <a:gd name="T74" fmla="*/ 248 w 249"/>
                <a:gd name="T75" fmla="*/ 149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9"/>
                <a:gd name="T115" fmla="*/ 0 h 184"/>
                <a:gd name="T116" fmla="*/ 249 w 249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9" h="184">
                  <a:moveTo>
                    <a:pt x="248" y="0"/>
                  </a:moveTo>
                  <a:lnTo>
                    <a:pt x="247" y="3"/>
                  </a:lnTo>
                  <a:lnTo>
                    <a:pt x="246" y="5"/>
                  </a:lnTo>
                  <a:lnTo>
                    <a:pt x="244" y="8"/>
                  </a:lnTo>
                  <a:lnTo>
                    <a:pt x="241" y="11"/>
                  </a:lnTo>
                  <a:lnTo>
                    <a:pt x="236" y="12"/>
                  </a:lnTo>
                  <a:lnTo>
                    <a:pt x="231" y="15"/>
                  </a:lnTo>
                  <a:lnTo>
                    <a:pt x="225" y="17"/>
                  </a:lnTo>
                  <a:lnTo>
                    <a:pt x="219" y="19"/>
                  </a:lnTo>
                  <a:lnTo>
                    <a:pt x="211" y="21"/>
                  </a:lnTo>
                  <a:lnTo>
                    <a:pt x="204" y="23"/>
                  </a:lnTo>
                  <a:lnTo>
                    <a:pt x="195" y="24"/>
                  </a:lnTo>
                  <a:lnTo>
                    <a:pt x="186" y="26"/>
                  </a:lnTo>
                  <a:lnTo>
                    <a:pt x="176" y="28"/>
                  </a:lnTo>
                  <a:lnTo>
                    <a:pt x="166" y="28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5" y="30"/>
                  </a:lnTo>
                  <a:lnTo>
                    <a:pt x="124" y="30"/>
                  </a:lnTo>
                  <a:lnTo>
                    <a:pt x="113" y="30"/>
                  </a:lnTo>
                  <a:lnTo>
                    <a:pt x="103" y="29"/>
                  </a:lnTo>
                  <a:lnTo>
                    <a:pt x="92" y="29"/>
                  </a:lnTo>
                  <a:lnTo>
                    <a:pt x="82" y="28"/>
                  </a:lnTo>
                  <a:lnTo>
                    <a:pt x="72" y="28"/>
                  </a:lnTo>
                  <a:lnTo>
                    <a:pt x="62" y="26"/>
                  </a:lnTo>
                  <a:lnTo>
                    <a:pt x="53" y="24"/>
                  </a:lnTo>
                  <a:lnTo>
                    <a:pt x="44" y="23"/>
                  </a:lnTo>
                  <a:lnTo>
                    <a:pt x="37" y="21"/>
                  </a:lnTo>
                  <a:lnTo>
                    <a:pt x="29" y="19"/>
                  </a:lnTo>
                  <a:lnTo>
                    <a:pt x="23" y="17"/>
                  </a:lnTo>
                  <a:lnTo>
                    <a:pt x="17" y="15"/>
                  </a:lnTo>
                  <a:lnTo>
                    <a:pt x="12" y="12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8"/>
                  </a:lnTo>
                  <a:lnTo>
                    <a:pt x="5" y="161"/>
                  </a:lnTo>
                  <a:lnTo>
                    <a:pt x="8" y="163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3" y="170"/>
                  </a:lnTo>
                  <a:lnTo>
                    <a:pt x="29" y="172"/>
                  </a:lnTo>
                  <a:lnTo>
                    <a:pt x="37" y="175"/>
                  </a:lnTo>
                  <a:lnTo>
                    <a:pt x="45" y="176"/>
                  </a:lnTo>
                  <a:lnTo>
                    <a:pt x="53" y="178"/>
                  </a:lnTo>
                  <a:lnTo>
                    <a:pt x="62" y="179"/>
                  </a:lnTo>
                  <a:lnTo>
                    <a:pt x="72" y="181"/>
                  </a:lnTo>
                  <a:lnTo>
                    <a:pt x="82" y="181"/>
                  </a:lnTo>
                  <a:lnTo>
                    <a:pt x="93" y="183"/>
                  </a:lnTo>
                  <a:lnTo>
                    <a:pt x="103" y="183"/>
                  </a:lnTo>
                  <a:lnTo>
                    <a:pt x="114" y="183"/>
                  </a:lnTo>
                  <a:lnTo>
                    <a:pt x="125" y="183"/>
                  </a:lnTo>
                  <a:lnTo>
                    <a:pt x="135" y="183"/>
                  </a:lnTo>
                  <a:lnTo>
                    <a:pt x="146" y="183"/>
                  </a:lnTo>
                  <a:lnTo>
                    <a:pt x="156" y="183"/>
                  </a:lnTo>
                  <a:lnTo>
                    <a:pt x="167" y="181"/>
                  </a:lnTo>
                  <a:lnTo>
                    <a:pt x="177" y="181"/>
                  </a:lnTo>
                  <a:lnTo>
                    <a:pt x="186" y="179"/>
                  </a:lnTo>
                  <a:lnTo>
                    <a:pt x="196" y="178"/>
                  </a:lnTo>
                  <a:lnTo>
                    <a:pt x="204" y="176"/>
                  </a:lnTo>
                  <a:lnTo>
                    <a:pt x="212" y="175"/>
                  </a:lnTo>
                  <a:lnTo>
                    <a:pt x="220" y="172"/>
                  </a:lnTo>
                  <a:lnTo>
                    <a:pt x="226" y="170"/>
                  </a:lnTo>
                  <a:lnTo>
                    <a:pt x="232" y="168"/>
                  </a:lnTo>
                  <a:lnTo>
                    <a:pt x="237" y="166"/>
                  </a:lnTo>
                  <a:lnTo>
                    <a:pt x="241" y="163"/>
                  </a:lnTo>
                  <a:lnTo>
                    <a:pt x="244" y="161"/>
                  </a:lnTo>
                  <a:lnTo>
                    <a:pt x="246" y="158"/>
                  </a:lnTo>
                  <a:lnTo>
                    <a:pt x="248" y="155"/>
                  </a:lnTo>
                  <a:lnTo>
                    <a:pt x="248" y="152"/>
                  </a:lnTo>
                  <a:lnTo>
                    <a:pt x="248" y="149"/>
                  </a:lnTo>
                  <a:lnTo>
                    <a:pt x="24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03" name="Freeform 35">
              <a:extLst>
                <a:ext uri="{FF2B5EF4-FFF2-40B4-BE49-F238E27FC236}">
                  <a16:creationId xmlns:a16="http://schemas.microsoft.com/office/drawing/2014/main" id="{3C73E6F8-9C40-4398-A48E-B1ECF78C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41"/>
              <a:ext cx="246" cy="63"/>
            </a:xfrm>
            <a:custGeom>
              <a:avLst/>
              <a:gdLst>
                <a:gd name="T0" fmla="*/ 102 w 246"/>
                <a:gd name="T1" fmla="*/ 0 h 63"/>
                <a:gd name="T2" fmla="*/ 123 w 246"/>
                <a:gd name="T3" fmla="*/ 0 h 63"/>
                <a:gd name="T4" fmla="*/ 144 w 246"/>
                <a:gd name="T5" fmla="*/ 0 h 63"/>
                <a:gd name="T6" fmla="*/ 165 w 246"/>
                <a:gd name="T7" fmla="*/ 2 h 63"/>
                <a:gd name="T8" fmla="*/ 184 w 246"/>
                <a:gd name="T9" fmla="*/ 4 h 63"/>
                <a:gd name="T10" fmla="*/ 202 w 246"/>
                <a:gd name="T11" fmla="*/ 7 h 63"/>
                <a:gd name="T12" fmla="*/ 217 w 246"/>
                <a:gd name="T13" fmla="*/ 11 h 63"/>
                <a:gd name="T14" fmla="*/ 229 w 246"/>
                <a:gd name="T15" fmla="*/ 15 h 63"/>
                <a:gd name="T16" fmla="*/ 238 w 246"/>
                <a:gd name="T17" fmla="*/ 20 h 63"/>
                <a:gd name="T18" fmla="*/ 243 w 246"/>
                <a:gd name="T19" fmla="*/ 25 h 63"/>
                <a:gd name="T20" fmla="*/ 245 w 246"/>
                <a:gd name="T21" fmla="*/ 31 h 63"/>
                <a:gd name="T22" fmla="*/ 244 w 246"/>
                <a:gd name="T23" fmla="*/ 34 h 63"/>
                <a:gd name="T24" fmla="*/ 241 w 246"/>
                <a:gd name="T25" fmla="*/ 40 h 63"/>
                <a:gd name="T26" fmla="*/ 233 w 246"/>
                <a:gd name="T27" fmla="*/ 44 h 63"/>
                <a:gd name="T28" fmla="*/ 223 w 246"/>
                <a:gd name="T29" fmla="*/ 49 h 63"/>
                <a:gd name="T30" fmla="*/ 209 w 246"/>
                <a:gd name="T31" fmla="*/ 53 h 63"/>
                <a:gd name="T32" fmla="*/ 193 w 246"/>
                <a:gd name="T33" fmla="*/ 56 h 63"/>
                <a:gd name="T34" fmla="*/ 174 w 246"/>
                <a:gd name="T35" fmla="*/ 60 h 63"/>
                <a:gd name="T36" fmla="*/ 154 w 246"/>
                <a:gd name="T37" fmla="*/ 61 h 63"/>
                <a:gd name="T38" fmla="*/ 133 w 246"/>
                <a:gd name="T39" fmla="*/ 62 h 63"/>
                <a:gd name="T40" fmla="*/ 112 w 246"/>
                <a:gd name="T41" fmla="*/ 62 h 63"/>
                <a:gd name="T42" fmla="*/ 91 w 246"/>
                <a:gd name="T43" fmla="*/ 61 h 63"/>
                <a:gd name="T44" fmla="*/ 71 w 246"/>
                <a:gd name="T45" fmla="*/ 60 h 63"/>
                <a:gd name="T46" fmla="*/ 52 w 246"/>
                <a:gd name="T47" fmla="*/ 56 h 63"/>
                <a:gd name="T48" fmla="*/ 36 w 246"/>
                <a:gd name="T49" fmla="*/ 53 h 63"/>
                <a:gd name="T50" fmla="*/ 22 w 246"/>
                <a:gd name="T51" fmla="*/ 49 h 63"/>
                <a:gd name="T52" fmla="*/ 12 w 246"/>
                <a:gd name="T53" fmla="*/ 44 h 63"/>
                <a:gd name="T54" fmla="*/ 4 w 246"/>
                <a:gd name="T55" fmla="*/ 40 h 63"/>
                <a:gd name="T56" fmla="*/ 0 w 246"/>
                <a:gd name="T57" fmla="*/ 34 h 63"/>
                <a:gd name="T58" fmla="*/ 0 w 246"/>
                <a:gd name="T59" fmla="*/ 32 h 63"/>
                <a:gd name="T60" fmla="*/ 3 w 246"/>
                <a:gd name="T61" fmla="*/ 25 h 63"/>
                <a:gd name="T62" fmla="*/ 8 w 246"/>
                <a:gd name="T63" fmla="*/ 20 h 63"/>
                <a:gd name="T64" fmla="*/ 15 w 246"/>
                <a:gd name="T65" fmla="*/ 16 h 63"/>
                <a:gd name="T66" fmla="*/ 23 w 246"/>
                <a:gd name="T67" fmla="*/ 13 h 63"/>
                <a:gd name="T68" fmla="*/ 31 w 246"/>
                <a:gd name="T69" fmla="*/ 10 h 63"/>
                <a:gd name="T70" fmla="*/ 44 w 246"/>
                <a:gd name="T71" fmla="*/ 7 h 63"/>
                <a:gd name="T72" fmla="*/ 61 w 246"/>
                <a:gd name="T73" fmla="*/ 5 h 63"/>
                <a:gd name="T74" fmla="*/ 77 w 246"/>
                <a:gd name="T75" fmla="*/ 2 h 63"/>
                <a:gd name="T76" fmla="*/ 92 w 246"/>
                <a:gd name="T77" fmla="*/ 1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6"/>
                <a:gd name="T118" fmla="*/ 0 h 63"/>
                <a:gd name="T119" fmla="*/ 246 w 246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6" h="63">
                  <a:moveTo>
                    <a:pt x="92" y="1"/>
                  </a:moveTo>
                  <a:lnTo>
                    <a:pt x="102" y="0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4" y="1"/>
                  </a:lnTo>
                  <a:lnTo>
                    <a:pt x="165" y="2"/>
                  </a:lnTo>
                  <a:lnTo>
                    <a:pt x="175" y="3"/>
                  </a:lnTo>
                  <a:lnTo>
                    <a:pt x="184" y="4"/>
                  </a:lnTo>
                  <a:lnTo>
                    <a:pt x="193" y="6"/>
                  </a:lnTo>
                  <a:lnTo>
                    <a:pt x="202" y="7"/>
                  </a:lnTo>
                  <a:lnTo>
                    <a:pt x="209" y="9"/>
                  </a:lnTo>
                  <a:lnTo>
                    <a:pt x="217" y="11"/>
                  </a:lnTo>
                  <a:lnTo>
                    <a:pt x="223" y="13"/>
                  </a:lnTo>
                  <a:lnTo>
                    <a:pt x="229" y="15"/>
                  </a:lnTo>
                  <a:lnTo>
                    <a:pt x="234" y="18"/>
                  </a:lnTo>
                  <a:lnTo>
                    <a:pt x="238" y="20"/>
                  </a:lnTo>
                  <a:lnTo>
                    <a:pt x="241" y="23"/>
                  </a:lnTo>
                  <a:lnTo>
                    <a:pt x="243" y="25"/>
                  </a:lnTo>
                  <a:lnTo>
                    <a:pt x="245" y="28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4" y="34"/>
                  </a:lnTo>
                  <a:lnTo>
                    <a:pt x="243" y="37"/>
                  </a:lnTo>
                  <a:lnTo>
                    <a:pt x="241" y="40"/>
                  </a:lnTo>
                  <a:lnTo>
                    <a:pt x="238" y="43"/>
                  </a:lnTo>
                  <a:lnTo>
                    <a:pt x="233" y="44"/>
                  </a:lnTo>
                  <a:lnTo>
                    <a:pt x="228" y="47"/>
                  </a:lnTo>
                  <a:lnTo>
                    <a:pt x="223" y="49"/>
                  </a:lnTo>
                  <a:lnTo>
                    <a:pt x="216" y="51"/>
                  </a:lnTo>
                  <a:lnTo>
                    <a:pt x="209" y="53"/>
                  </a:lnTo>
                  <a:lnTo>
                    <a:pt x="201" y="55"/>
                  </a:lnTo>
                  <a:lnTo>
                    <a:pt x="193" y="56"/>
                  </a:lnTo>
                  <a:lnTo>
                    <a:pt x="184" y="58"/>
                  </a:lnTo>
                  <a:lnTo>
                    <a:pt x="174" y="60"/>
                  </a:lnTo>
                  <a:lnTo>
                    <a:pt x="164" y="60"/>
                  </a:lnTo>
                  <a:lnTo>
                    <a:pt x="154" y="61"/>
                  </a:lnTo>
                  <a:lnTo>
                    <a:pt x="144" y="62"/>
                  </a:lnTo>
                  <a:lnTo>
                    <a:pt x="133" y="62"/>
                  </a:lnTo>
                  <a:lnTo>
                    <a:pt x="123" y="62"/>
                  </a:lnTo>
                  <a:lnTo>
                    <a:pt x="112" y="62"/>
                  </a:lnTo>
                  <a:lnTo>
                    <a:pt x="101" y="62"/>
                  </a:lnTo>
                  <a:lnTo>
                    <a:pt x="91" y="61"/>
                  </a:lnTo>
                  <a:lnTo>
                    <a:pt x="81" y="60"/>
                  </a:lnTo>
                  <a:lnTo>
                    <a:pt x="71" y="60"/>
                  </a:lnTo>
                  <a:lnTo>
                    <a:pt x="61" y="58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7"/>
                  </a:lnTo>
                  <a:lnTo>
                    <a:pt x="12" y="44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23" y="13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6" y="9"/>
                  </a:lnTo>
                  <a:lnTo>
                    <a:pt x="44" y="7"/>
                  </a:lnTo>
                  <a:lnTo>
                    <a:pt x="53" y="6"/>
                  </a:lnTo>
                  <a:lnTo>
                    <a:pt x="61" y="5"/>
                  </a:lnTo>
                  <a:lnTo>
                    <a:pt x="71" y="3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92" y="1"/>
                  </a:lnTo>
                </a:path>
              </a:pathLst>
            </a:custGeom>
            <a:grpFill/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304" name="Group 36">
              <a:extLst>
                <a:ext uri="{FF2B5EF4-FFF2-40B4-BE49-F238E27FC236}">
                  <a16:creationId xmlns:a16="http://schemas.microsoft.com/office/drawing/2014/main" id="{4D2E61AD-0C36-460F-A78E-E3B91C3F7F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3" y="2981"/>
              <a:ext cx="26" cy="156"/>
              <a:chOff x="2383" y="2981"/>
              <a:chExt cx="26" cy="156"/>
            </a:xfrm>
            <a:grpFill/>
          </p:grpSpPr>
          <p:sp>
            <p:nvSpPr>
              <p:cNvPr id="305" name="Freeform 37">
                <a:extLst>
                  <a:ext uri="{FF2B5EF4-FFF2-40B4-BE49-F238E27FC236}">
                    <a16:creationId xmlns:a16="http://schemas.microsoft.com/office/drawing/2014/main" id="{CC5119F2-1801-4D13-B109-C796A23FF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2981"/>
                <a:ext cx="17" cy="153"/>
              </a:xfrm>
              <a:custGeom>
                <a:avLst/>
                <a:gdLst>
                  <a:gd name="T0" fmla="*/ 7 w 17"/>
                  <a:gd name="T1" fmla="*/ 3 h 153"/>
                  <a:gd name="T2" fmla="*/ 11 w 17"/>
                  <a:gd name="T3" fmla="*/ 2 h 153"/>
                  <a:gd name="T4" fmla="*/ 14 w 17"/>
                  <a:gd name="T5" fmla="*/ 6 h 153"/>
                  <a:gd name="T6" fmla="*/ 14 w 17"/>
                  <a:gd name="T7" fmla="*/ 7 h 153"/>
                  <a:gd name="T8" fmla="*/ 0 w 17"/>
                  <a:gd name="T9" fmla="*/ 16 h 153"/>
                  <a:gd name="T10" fmla="*/ 14 w 17"/>
                  <a:gd name="T11" fmla="*/ 21 h 153"/>
                  <a:gd name="T12" fmla="*/ 0 w 17"/>
                  <a:gd name="T13" fmla="*/ 24 h 153"/>
                  <a:gd name="T14" fmla="*/ 14 w 17"/>
                  <a:gd name="T15" fmla="*/ 28 h 153"/>
                  <a:gd name="T16" fmla="*/ 14 w 17"/>
                  <a:gd name="T17" fmla="*/ 28 h 153"/>
                  <a:gd name="T18" fmla="*/ 0 w 17"/>
                  <a:gd name="T19" fmla="*/ 36 h 153"/>
                  <a:gd name="T20" fmla="*/ 14 w 17"/>
                  <a:gd name="T21" fmla="*/ 34 h 153"/>
                  <a:gd name="T22" fmla="*/ 0 w 17"/>
                  <a:gd name="T23" fmla="*/ 43 h 153"/>
                  <a:gd name="T24" fmla="*/ 14 w 17"/>
                  <a:gd name="T25" fmla="*/ 41 h 153"/>
                  <a:gd name="T26" fmla="*/ 0 w 17"/>
                  <a:gd name="T27" fmla="*/ 49 h 153"/>
                  <a:gd name="T28" fmla="*/ 14 w 17"/>
                  <a:gd name="T29" fmla="*/ 48 h 153"/>
                  <a:gd name="T30" fmla="*/ 0 w 17"/>
                  <a:gd name="T31" fmla="*/ 56 h 153"/>
                  <a:gd name="T32" fmla="*/ 14 w 17"/>
                  <a:gd name="T33" fmla="*/ 55 h 153"/>
                  <a:gd name="T34" fmla="*/ 0 w 17"/>
                  <a:gd name="T35" fmla="*/ 63 h 153"/>
                  <a:gd name="T36" fmla="*/ 14 w 17"/>
                  <a:gd name="T37" fmla="*/ 68 h 153"/>
                  <a:gd name="T38" fmla="*/ 0 w 17"/>
                  <a:gd name="T39" fmla="*/ 70 h 153"/>
                  <a:gd name="T40" fmla="*/ 14 w 17"/>
                  <a:gd name="T41" fmla="*/ 74 h 153"/>
                  <a:gd name="T42" fmla="*/ 0 w 17"/>
                  <a:gd name="T43" fmla="*/ 77 h 153"/>
                  <a:gd name="T44" fmla="*/ 14 w 17"/>
                  <a:gd name="T45" fmla="*/ 80 h 153"/>
                  <a:gd name="T46" fmla="*/ 14 w 17"/>
                  <a:gd name="T47" fmla="*/ 81 h 153"/>
                  <a:gd name="T48" fmla="*/ 0 w 17"/>
                  <a:gd name="T49" fmla="*/ 90 h 153"/>
                  <a:gd name="T50" fmla="*/ 14 w 17"/>
                  <a:gd name="T51" fmla="*/ 94 h 153"/>
                  <a:gd name="T52" fmla="*/ 14 w 17"/>
                  <a:gd name="T53" fmla="*/ 95 h 153"/>
                  <a:gd name="T54" fmla="*/ 0 w 17"/>
                  <a:gd name="T55" fmla="*/ 103 h 153"/>
                  <a:gd name="T56" fmla="*/ 14 w 17"/>
                  <a:gd name="T57" fmla="*/ 101 h 153"/>
                  <a:gd name="T58" fmla="*/ 0 w 17"/>
                  <a:gd name="T59" fmla="*/ 110 h 153"/>
                  <a:gd name="T60" fmla="*/ 14 w 17"/>
                  <a:gd name="T61" fmla="*/ 109 h 153"/>
                  <a:gd name="T62" fmla="*/ 0 w 17"/>
                  <a:gd name="T63" fmla="*/ 117 h 153"/>
                  <a:gd name="T64" fmla="*/ 14 w 17"/>
                  <a:gd name="T65" fmla="*/ 115 h 153"/>
                  <a:gd name="T66" fmla="*/ 0 w 17"/>
                  <a:gd name="T67" fmla="*/ 124 h 153"/>
                  <a:gd name="T68" fmla="*/ 14 w 17"/>
                  <a:gd name="T69" fmla="*/ 128 h 153"/>
                  <a:gd name="T70" fmla="*/ 14 w 17"/>
                  <a:gd name="T71" fmla="*/ 129 h 153"/>
                  <a:gd name="T72" fmla="*/ 0 w 17"/>
                  <a:gd name="T73" fmla="*/ 138 h 153"/>
                  <a:gd name="T74" fmla="*/ 14 w 17"/>
                  <a:gd name="T75" fmla="*/ 142 h 153"/>
                  <a:gd name="T76" fmla="*/ 14 w 17"/>
                  <a:gd name="T77" fmla="*/ 143 h 153"/>
                  <a:gd name="T78" fmla="*/ 0 w 17"/>
                  <a:gd name="T79" fmla="*/ 152 h 153"/>
                  <a:gd name="T80" fmla="*/ 14 w 17"/>
                  <a:gd name="T81" fmla="*/ 151 h 153"/>
                  <a:gd name="T82" fmla="*/ 16 w 17"/>
                  <a:gd name="T83" fmla="*/ 5 h 153"/>
                  <a:gd name="T84" fmla="*/ 12 w 17"/>
                  <a:gd name="T85" fmla="*/ 0 h 153"/>
                  <a:gd name="T86" fmla="*/ 7 w 17"/>
                  <a:gd name="T87" fmla="*/ 0 h 153"/>
                  <a:gd name="T88" fmla="*/ 3 w 17"/>
                  <a:gd name="T89" fmla="*/ 3 h 153"/>
                  <a:gd name="T90" fmla="*/ 4 w 17"/>
                  <a:gd name="T91" fmla="*/ 5 h 1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53"/>
                  <a:gd name="T140" fmla="*/ 17 w 17"/>
                  <a:gd name="T141" fmla="*/ 153 h 15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53">
                    <a:moveTo>
                      <a:pt x="4" y="5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0" y="9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14" y="28"/>
                    </a:lnTo>
                    <a:lnTo>
                      <a:pt x="14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4" y="34"/>
                    </a:lnTo>
                    <a:lnTo>
                      <a:pt x="14" y="4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4" y="41"/>
                    </a:lnTo>
                    <a:lnTo>
                      <a:pt x="14" y="47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4" y="55"/>
                    </a:lnTo>
                    <a:lnTo>
                      <a:pt x="14" y="60"/>
                    </a:lnTo>
                    <a:lnTo>
                      <a:pt x="0" y="63"/>
                    </a:lnTo>
                    <a:lnTo>
                      <a:pt x="14" y="61"/>
                    </a:lnTo>
                    <a:lnTo>
                      <a:pt x="14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14" y="68"/>
                    </a:lnTo>
                    <a:lnTo>
                      <a:pt x="14" y="74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0" y="83"/>
                    </a:lnTo>
                    <a:lnTo>
                      <a:pt x="14" y="81"/>
                    </a:lnTo>
                    <a:lnTo>
                      <a:pt x="14" y="87"/>
                    </a:lnTo>
                    <a:lnTo>
                      <a:pt x="0" y="90"/>
                    </a:lnTo>
                    <a:lnTo>
                      <a:pt x="14" y="88"/>
                    </a:lnTo>
                    <a:lnTo>
                      <a:pt x="14" y="94"/>
                    </a:lnTo>
                    <a:lnTo>
                      <a:pt x="0" y="97"/>
                    </a:lnTo>
                    <a:lnTo>
                      <a:pt x="14" y="95"/>
                    </a:lnTo>
                    <a:lnTo>
                      <a:pt x="14" y="101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14" y="101"/>
                    </a:lnTo>
                    <a:lnTo>
                      <a:pt x="14" y="108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14" y="109"/>
                    </a:lnTo>
                    <a:lnTo>
                      <a:pt x="14" y="115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14" y="115"/>
                    </a:lnTo>
                    <a:lnTo>
                      <a:pt x="14" y="122"/>
                    </a:lnTo>
                    <a:lnTo>
                      <a:pt x="0" y="124"/>
                    </a:lnTo>
                    <a:lnTo>
                      <a:pt x="14" y="122"/>
                    </a:lnTo>
                    <a:lnTo>
                      <a:pt x="14" y="128"/>
                    </a:lnTo>
                    <a:lnTo>
                      <a:pt x="0" y="131"/>
                    </a:lnTo>
                    <a:lnTo>
                      <a:pt x="14" y="129"/>
                    </a:lnTo>
                    <a:lnTo>
                      <a:pt x="14" y="135"/>
                    </a:lnTo>
                    <a:lnTo>
                      <a:pt x="0" y="138"/>
                    </a:lnTo>
                    <a:lnTo>
                      <a:pt x="14" y="136"/>
                    </a:lnTo>
                    <a:lnTo>
                      <a:pt x="14" y="142"/>
                    </a:lnTo>
                    <a:lnTo>
                      <a:pt x="0" y="145"/>
                    </a:lnTo>
                    <a:lnTo>
                      <a:pt x="14" y="143"/>
                    </a:lnTo>
                    <a:lnTo>
                      <a:pt x="14" y="149"/>
                    </a:lnTo>
                    <a:lnTo>
                      <a:pt x="0" y="152"/>
                    </a:lnTo>
                    <a:lnTo>
                      <a:pt x="14" y="150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306" name="Freeform 38">
                <a:extLst>
                  <a:ext uri="{FF2B5EF4-FFF2-40B4-BE49-F238E27FC236}">
                    <a16:creationId xmlns:a16="http://schemas.microsoft.com/office/drawing/2014/main" id="{50FA0EEF-F7D1-4CA4-A36C-8979836C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985"/>
                <a:ext cx="17" cy="152"/>
              </a:xfrm>
              <a:custGeom>
                <a:avLst/>
                <a:gdLst>
                  <a:gd name="T0" fmla="*/ 3 w 17"/>
                  <a:gd name="T1" fmla="*/ 4 h 152"/>
                  <a:gd name="T2" fmla="*/ 5 w 17"/>
                  <a:gd name="T3" fmla="*/ 2 h 152"/>
                  <a:gd name="T4" fmla="*/ 7 w 17"/>
                  <a:gd name="T5" fmla="*/ 2 h 152"/>
                  <a:gd name="T6" fmla="*/ 10 w 17"/>
                  <a:gd name="T7" fmla="*/ 3 h 152"/>
                  <a:gd name="T8" fmla="*/ 14 w 17"/>
                  <a:gd name="T9" fmla="*/ 6 h 152"/>
                  <a:gd name="T10" fmla="*/ 14 w 17"/>
                  <a:gd name="T11" fmla="*/ 151 h 152"/>
                  <a:gd name="T12" fmla="*/ 16 w 17"/>
                  <a:gd name="T13" fmla="*/ 151 h 152"/>
                  <a:gd name="T14" fmla="*/ 16 w 17"/>
                  <a:gd name="T15" fmla="*/ 5 h 152"/>
                  <a:gd name="T16" fmla="*/ 14 w 17"/>
                  <a:gd name="T17" fmla="*/ 2 h 152"/>
                  <a:gd name="T18" fmla="*/ 10 w 17"/>
                  <a:gd name="T19" fmla="*/ 0 h 152"/>
                  <a:gd name="T20" fmla="*/ 8 w 17"/>
                  <a:gd name="T21" fmla="*/ 0 h 152"/>
                  <a:gd name="T22" fmla="*/ 3 w 17"/>
                  <a:gd name="T23" fmla="*/ 0 h 152"/>
                  <a:gd name="T24" fmla="*/ 1 w 17"/>
                  <a:gd name="T25" fmla="*/ 2 h 152"/>
                  <a:gd name="T26" fmla="*/ 0 w 17"/>
                  <a:gd name="T27" fmla="*/ 5 h 152"/>
                  <a:gd name="T28" fmla="*/ 3 w 17"/>
                  <a:gd name="T29" fmla="*/ 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52"/>
                  <a:gd name="T47" fmla="*/ 17 w 17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52">
                    <a:moveTo>
                      <a:pt x="3" y="4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307" name="Group 33">
            <a:extLst>
              <a:ext uri="{FF2B5EF4-FFF2-40B4-BE49-F238E27FC236}">
                <a16:creationId xmlns:a16="http://schemas.microsoft.com/office/drawing/2014/main" id="{67CB57FF-A9BC-46D2-9B07-06BD9E72B3A7}"/>
              </a:ext>
            </a:extLst>
          </p:cNvPr>
          <p:cNvGrpSpPr>
            <a:grpSpLocks/>
          </p:cNvGrpSpPr>
          <p:nvPr/>
        </p:nvGrpSpPr>
        <p:grpSpPr bwMode="auto">
          <a:xfrm>
            <a:off x="1650912" y="8248285"/>
            <a:ext cx="638667" cy="602171"/>
            <a:chOff x="2172" y="2941"/>
            <a:chExt cx="249" cy="21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08" name="Freeform 34">
              <a:extLst>
                <a:ext uri="{FF2B5EF4-FFF2-40B4-BE49-F238E27FC236}">
                  <a16:creationId xmlns:a16="http://schemas.microsoft.com/office/drawing/2014/main" id="{0EAF856E-D530-4CA7-AE96-738B1D4B2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974"/>
              <a:ext cx="249" cy="184"/>
            </a:xfrm>
            <a:custGeom>
              <a:avLst/>
              <a:gdLst>
                <a:gd name="T0" fmla="*/ 247 w 249"/>
                <a:gd name="T1" fmla="*/ 3 h 184"/>
                <a:gd name="T2" fmla="*/ 244 w 249"/>
                <a:gd name="T3" fmla="*/ 8 h 184"/>
                <a:gd name="T4" fmla="*/ 236 w 249"/>
                <a:gd name="T5" fmla="*/ 12 h 184"/>
                <a:gd name="T6" fmla="*/ 225 w 249"/>
                <a:gd name="T7" fmla="*/ 17 h 184"/>
                <a:gd name="T8" fmla="*/ 211 w 249"/>
                <a:gd name="T9" fmla="*/ 21 h 184"/>
                <a:gd name="T10" fmla="*/ 195 w 249"/>
                <a:gd name="T11" fmla="*/ 24 h 184"/>
                <a:gd name="T12" fmla="*/ 176 w 249"/>
                <a:gd name="T13" fmla="*/ 28 h 184"/>
                <a:gd name="T14" fmla="*/ 156 w 249"/>
                <a:gd name="T15" fmla="*/ 29 h 184"/>
                <a:gd name="T16" fmla="*/ 135 w 249"/>
                <a:gd name="T17" fmla="*/ 30 h 184"/>
                <a:gd name="T18" fmla="*/ 113 w 249"/>
                <a:gd name="T19" fmla="*/ 30 h 184"/>
                <a:gd name="T20" fmla="*/ 92 w 249"/>
                <a:gd name="T21" fmla="*/ 29 h 184"/>
                <a:gd name="T22" fmla="*/ 72 w 249"/>
                <a:gd name="T23" fmla="*/ 28 h 184"/>
                <a:gd name="T24" fmla="*/ 53 w 249"/>
                <a:gd name="T25" fmla="*/ 24 h 184"/>
                <a:gd name="T26" fmla="*/ 37 w 249"/>
                <a:gd name="T27" fmla="*/ 21 h 184"/>
                <a:gd name="T28" fmla="*/ 23 w 249"/>
                <a:gd name="T29" fmla="*/ 17 h 184"/>
                <a:gd name="T30" fmla="*/ 12 w 249"/>
                <a:gd name="T31" fmla="*/ 12 h 184"/>
                <a:gd name="T32" fmla="*/ 4 w 249"/>
                <a:gd name="T33" fmla="*/ 8 h 184"/>
                <a:gd name="T34" fmla="*/ 0 w 249"/>
                <a:gd name="T35" fmla="*/ 3 h 184"/>
                <a:gd name="T36" fmla="*/ 0 w 249"/>
                <a:gd name="T37" fmla="*/ 151 h 184"/>
                <a:gd name="T38" fmla="*/ 1 w 249"/>
                <a:gd name="T39" fmla="*/ 155 h 184"/>
                <a:gd name="T40" fmla="*/ 5 w 249"/>
                <a:gd name="T41" fmla="*/ 161 h 184"/>
                <a:gd name="T42" fmla="*/ 12 w 249"/>
                <a:gd name="T43" fmla="*/ 166 h 184"/>
                <a:gd name="T44" fmla="*/ 23 w 249"/>
                <a:gd name="T45" fmla="*/ 170 h 184"/>
                <a:gd name="T46" fmla="*/ 37 w 249"/>
                <a:gd name="T47" fmla="*/ 175 h 184"/>
                <a:gd name="T48" fmla="*/ 53 w 249"/>
                <a:gd name="T49" fmla="*/ 178 h 184"/>
                <a:gd name="T50" fmla="*/ 72 w 249"/>
                <a:gd name="T51" fmla="*/ 181 h 184"/>
                <a:gd name="T52" fmla="*/ 93 w 249"/>
                <a:gd name="T53" fmla="*/ 183 h 184"/>
                <a:gd name="T54" fmla="*/ 114 w 249"/>
                <a:gd name="T55" fmla="*/ 183 h 184"/>
                <a:gd name="T56" fmla="*/ 135 w 249"/>
                <a:gd name="T57" fmla="*/ 183 h 184"/>
                <a:gd name="T58" fmla="*/ 156 w 249"/>
                <a:gd name="T59" fmla="*/ 183 h 184"/>
                <a:gd name="T60" fmla="*/ 177 w 249"/>
                <a:gd name="T61" fmla="*/ 181 h 184"/>
                <a:gd name="T62" fmla="*/ 196 w 249"/>
                <a:gd name="T63" fmla="*/ 178 h 184"/>
                <a:gd name="T64" fmla="*/ 212 w 249"/>
                <a:gd name="T65" fmla="*/ 175 h 184"/>
                <a:gd name="T66" fmla="*/ 226 w 249"/>
                <a:gd name="T67" fmla="*/ 170 h 184"/>
                <a:gd name="T68" fmla="*/ 237 w 249"/>
                <a:gd name="T69" fmla="*/ 166 h 184"/>
                <a:gd name="T70" fmla="*/ 244 w 249"/>
                <a:gd name="T71" fmla="*/ 161 h 184"/>
                <a:gd name="T72" fmla="*/ 248 w 249"/>
                <a:gd name="T73" fmla="*/ 155 h 184"/>
                <a:gd name="T74" fmla="*/ 248 w 249"/>
                <a:gd name="T75" fmla="*/ 149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9"/>
                <a:gd name="T115" fmla="*/ 0 h 184"/>
                <a:gd name="T116" fmla="*/ 249 w 249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9" h="184">
                  <a:moveTo>
                    <a:pt x="248" y="0"/>
                  </a:moveTo>
                  <a:lnTo>
                    <a:pt x="247" y="3"/>
                  </a:lnTo>
                  <a:lnTo>
                    <a:pt x="246" y="5"/>
                  </a:lnTo>
                  <a:lnTo>
                    <a:pt x="244" y="8"/>
                  </a:lnTo>
                  <a:lnTo>
                    <a:pt x="241" y="11"/>
                  </a:lnTo>
                  <a:lnTo>
                    <a:pt x="236" y="12"/>
                  </a:lnTo>
                  <a:lnTo>
                    <a:pt x="231" y="15"/>
                  </a:lnTo>
                  <a:lnTo>
                    <a:pt x="225" y="17"/>
                  </a:lnTo>
                  <a:lnTo>
                    <a:pt x="219" y="19"/>
                  </a:lnTo>
                  <a:lnTo>
                    <a:pt x="211" y="21"/>
                  </a:lnTo>
                  <a:lnTo>
                    <a:pt x="204" y="23"/>
                  </a:lnTo>
                  <a:lnTo>
                    <a:pt x="195" y="24"/>
                  </a:lnTo>
                  <a:lnTo>
                    <a:pt x="186" y="26"/>
                  </a:lnTo>
                  <a:lnTo>
                    <a:pt x="176" y="28"/>
                  </a:lnTo>
                  <a:lnTo>
                    <a:pt x="166" y="28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5" y="30"/>
                  </a:lnTo>
                  <a:lnTo>
                    <a:pt x="124" y="30"/>
                  </a:lnTo>
                  <a:lnTo>
                    <a:pt x="113" y="30"/>
                  </a:lnTo>
                  <a:lnTo>
                    <a:pt x="103" y="29"/>
                  </a:lnTo>
                  <a:lnTo>
                    <a:pt x="92" y="29"/>
                  </a:lnTo>
                  <a:lnTo>
                    <a:pt x="82" y="28"/>
                  </a:lnTo>
                  <a:lnTo>
                    <a:pt x="72" y="28"/>
                  </a:lnTo>
                  <a:lnTo>
                    <a:pt x="62" y="26"/>
                  </a:lnTo>
                  <a:lnTo>
                    <a:pt x="53" y="24"/>
                  </a:lnTo>
                  <a:lnTo>
                    <a:pt x="44" y="23"/>
                  </a:lnTo>
                  <a:lnTo>
                    <a:pt x="37" y="21"/>
                  </a:lnTo>
                  <a:lnTo>
                    <a:pt x="29" y="19"/>
                  </a:lnTo>
                  <a:lnTo>
                    <a:pt x="23" y="17"/>
                  </a:lnTo>
                  <a:lnTo>
                    <a:pt x="17" y="15"/>
                  </a:lnTo>
                  <a:lnTo>
                    <a:pt x="12" y="12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8"/>
                  </a:lnTo>
                  <a:lnTo>
                    <a:pt x="5" y="161"/>
                  </a:lnTo>
                  <a:lnTo>
                    <a:pt x="8" y="163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3" y="170"/>
                  </a:lnTo>
                  <a:lnTo>
                    <a:pt x="29" y="172"/>
                  </a:lnTo>
                  <a:lnTo>
                    <a:pt x="37" y="175"/>
                  </a:lnTo>
                  <a:lnTo>
                    <a:pt x="45" y="176"/>
                  </a:lnTo>
                  <a:lnTo>
                    <a:pt x="53" y="178"/>
                  </a:lnTo>
                  <a:lnTo>
                    <a:pt x="62" y="179"/>
                  </a:lnTo>
                  <a:lnTo>
                    <a:pt x="72" y="181"/>
                  </a:lnTo>
                  <a:lnTo>
                    <a:pt x="82" y="181"/>
                  </a:lnTo>
                  <a:lnTo>
                    <a:pt x="93" y="183"/>
                  </a:lnTo>
                  <a:lnTo>
                    <a:pt x="103" y="183"/>
                  </a:lnTo>
                  <a:lnTo>
                    <a:pt x="114" y="183"/>
                  </a:lnTo>
                  <a:lnTo>
                    <a:pt x="125" y="183"/>
                  </a:lnTo>
                  <a:lnTo>
                    <a:pt x="135" y="183"/>
                  </a:lnTo>
                  <a:lnTo>
                    <a:pt x="146" y="183"/>
                  </a:lnTo>
                  <a:lnTo>
                    <a:pt x="156" y="183"/>
                  </a:lnTo>
                  <a:lnTo>
                    <a:pt x="167" y="181"/>
                  </a:lnTo>
                  <a:lnTo>
                    <a:pt x="177" y="181"/>
                  </a:lnTo>
                  <a:lnTo>
                    <a:pt x="186" y="179"/>
                  </a:lnTo>
                  <a:lnTo>
                    <a:pt x="196" y="178"/>
                  </a:lnTo>
                  <a:lnTo>
                    <a:pt x="204" y="176"/>
                  </a:lnTo>
                  <a:lnTo>
                    <a:pt x="212" y="175"/>
                  </a:lnTo>
                  <a:lnTo>
                    <a:pt x="220" y="172"/>
                  </a:lnTo>
                  <a:lnTo>
                    <a:pt x="226" y="170"/>
                  </a:lnTo>
                  <a:lnTo>
                    <a:pt x="232" y="168"/>
                  </a:lnTo>
                  <a:lnTo>
                    <a:pt x="237" y="166"/>
                  </a:lnTo>
                  <a:lnTo>
                    <a:pt x="241" y="163"/>
                  </a:lnTo>
                  <a:lnTo>
                    <a:pt x="244" y="161"/>
                  </a:lnTo>
                  <a:lnTo>
                    <a:pt x="246" y="158"/>
                  </a:lnTo>
                  <a:lnTo>
                    <a:pt x="248" y="155"/>
                  </a:lnTo>
                  <a:lnTo>
                    <a:pt x="248" y="152"/>
                  </a:lnTo>
                  <a:lnTo>
                    <a:pt x="248" y="149"/>
                  </a:lnTo>
                  <a:lnTo>
                    <a:pt x="24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09" name="Freeform 35">
              <a:extLst>
                <a:ext uri="{FF2B5EF4-FFF2-40B4-BE49-F238E27FC236}">
                  <a16:creationId xmlns:a16="http://schemas.microsoft.com/office/drawing/2014/main" id="{1ECC973C-BDFB-4BD9-8DA6-24AFCB07E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41"/>
              <a:ext cx="246" cy="63"/>
            </a:xfrm>
            <a:custGeom>
              <a:avLst/>
              <a:gdLst>
                <a:gd name="T0" fmla="*/ 102 w 246"/>
                <a:gd name="T1" fmla="*/ 0 h 63"/>
                <a:gd name="T2" fmla="*/ 123 w 246"/>
                <a:gd name="T3" fmla="*/ 0 h 63"/>
                <a:gd name="T4" fmla="*/ 144 w 246"/>
                <a:gd name="T5" fmla="*/ 0 h 63"/>
                <a:gd name="T6" fmla="*/ 165 w 246"/>
                <a:gd name="T7" fmla="*/ 2 h 63"/>
                <a:gd name="T8" fmla="*/ 184 w 246"/>
                <a:gd name="T9" fmla="*/ 4 h 63"/>
                <a:gd name="T10" fmla="*/ 202 w 246"/>
                <a:gd name="T11" fmla="*/ 7 h 63"/>
                <a:gd name="T12" fmla="*/ 217 w 246"/>
                <a:gd name="T13" fmla="*/ 11 h 63"/>
                <a:gd name="T14" fmla="*/ 229 w 246"/>
                <a:gd name="T15" fmla="*/ 15 h 63"/>
                <a:gd name="T16" fmla="*/ 238 w 246"/>
                <a:gd name="T17" fmla="*/ 20 h 63"/>
                <a:gd name="T18" fmla="*/ 243 w 246"/>
                <a:gd name="T19" fmla="*/ 25 h 63"/>
                <a:gd name="T20" fmla="*/ 245 w 246"/>
                <a:gd name="T21" fmla="*/ 31 h 63"/>
                <a:gd name="T22" fmla="*/ 244 w 246"/>
                <a:gd name="T23" fmla="*/ 34 h 63"/>
                <a:gd name="T24" fmla="*/ 241 w 246"/>
                <a:gd name="T25" fmla="*/ 40 h 63"/>
                <a:gd name="T26" fmla="*/ 233 w 246"/>
                <a:gd name="T27" fmla="*/ 44 h 63"/>
                <a:gd name="T28" fmla="*/ 223 w 246"/>
                <a:gd name="T29" fmla="*/ 49 h 63"/>
                <a:gd name="T30" fmla="*/ 209 w 246"/>
                <a:gd name="T31" fmla="*/ 53 h 63"/>
                <a:gd name="T32" fmla="*/ 193 w 246"/>
                <a:gd name="T33" fmla="*/ 56 h 63"/>
                <a:gd name="T34" fmla="*/ 174 w 246"/>
                <a:gd name="T35" fmla="*/ 60 h 63"/>
                <a:gd name="T36" fmla="*/ 154 w 246"/>
                <a:gd name="T37" fmla="*/ 61 h 63"/>
                <a:gd name="T38" fmla="*/ 133 w 246"/>
                <a:gd name="T39" fmla="*/ 62 h 63"/>
                <a:gd name="T40" fmla="*/ 112 w 246"/>
                <a:gd name="T41" fmla="*/ 62 h 63"/>
                <a:gd name="T42" fmla="*/ 91 w 246"/>
                <a:gd name="T43" fmla="*/ 61 h 63"/>
                <a:gd name="T44" fmla="*/ 71 w 246"/>
                <a:gd name="T45" fmla="*/ 60 h 63"/>
                <a:gd name="T46" fmla="*/ 52 w 246"/>
                <a:gd name="T47" fmla="*/ 56 h 63"/>
                <a:gd name="T48" fmla="*/ 36 w 246"/>
                <a:gd name="T49" fmla="*/ 53 h 63"/>
                <a:gd name="T50" fmla="*/ 22 w 246"/>
                <a:gd name="T51" fmla="*/ 49 h 63"/>
                <a:gd name="T52" fmla="*/ 12 w 246"/>
                <a:gd name="T53" fmla="*/ 44 h 63"/>
                <a:gd name="T54" fmla="*/ 4 w 246"/>
                <a:gd name="T55" fmla="*/ 40 h 63"/>
                <a:gd name="T56" fmla="*/ 0 w 246"/>
                <a:gd name="T57" fmla="*/ 34 h 63"/>
                <a:gd name="T58" fmla="*/ 0 w 246"/>
                <a:gd name="T59" fmla="*/ 32 h 63"/>
                <a:gd name="T60" fmla="*/ 3 w 246"/>
                <a:gd name="T61" fmla="*/ 25 h 63"/>
                <a:gd name="T62" fmla="*/ 8 w 246"/>
                <a:gd name="T63" fmla="*/ 20 h 63"/>
                <a:gd name="T64" fmla="*/ 15 w 246"/>
                <a:gd name="T65" fmla="*/ 16 h 63"/>
                <a:gd name="T66" fmla="*/ 23 w 246"/>
                <a:gd name="T67" fmla="*/ 13 h 63"/>
                <a:gd name="T68" fmla="*/ 31 w 246"/>
                <a:gd name="T69" fmla="*/ 10 h 63"/>
                <a:gd name="T70" fmla="*/ 44 w 246"/>
                <a:gd name="T71" fmla="*/ 7 h 63"/>
                <a:gd name="T72" fmla="*/ 61 w 246"/>
                <a:gd name="T73" fmla="*/ 5 h 63"/>
                <a:gd name="T74" fmla="*/ 77 w 246"/>
                <a:gd name="T75" fmla="*/ 2 h 63"/>
                <a:gd name="T76" fmla="*/ 92 w 246"/>
                <a:gd name="T77" fmla="*/ 1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6"/>
                <a:gd name="T118" fmla="*/ 0 h 63"/>
                <a:gd name="T119" fmla="*/ 246 w 246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6" h="63">
                  <a:moveTo>
                    <a:pt x="92" y="1"/>
                  </a:moveTo>
                  <a:lnTo>
                    <a:pt x="102" y="0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4" y="1"/>
                  </a:lnTo>
                  <a:lnTo>
                    <a:pt x="165" y="2"/>
                  </a:lnTo>
                  <a:lnTo>
                    <a:pt x="175" y="3"/>
                  </a:lnTo>
                  <a:lnTo>
                    <a:pt x="184" y="4"/>
                  </a:lnTo>
                  <a:lnTo>
                    <a:pt x="193" y="6"/>
                  </a:lnTo>
                  <a:lnTo>
                    <a:pt x="202" y="7"/>
                  </a:lnTo>
                  <a:lnTo>
                    <a:pt x="209" y="9"/>
                  </a:lnTo>
                  <a:lnTo>
                    <a:pt x="217" y="11"/>
                  </a:lnTo>
                  <a:lnTo>
                    <a:pt x="223" y="13"/>
                  </a:lnTo>
                  <a:lnTo>
                    <a:pt x="229" y="15"/>
                  </a:lnTo>
                  <a:lnTo>
                    <a:pt x="234" y="18"/>
                  </a:lnTo>
                  <a:lnTo>
                    <a:pt x="238" y="20"/>
                  </a:lnTo>
                  <a:lnTo>
                    <a:pt x="241" y="23"/>
                  </a:lnTo>
                  <a:lnTo>
                    <a:pt x="243" y="25"/>
                  </a:lnTo>
                  <a:lnTo>
                    <a:pt x="245" y="28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4" y="34"/>
                  </a:lnTo>
                  <a:lnTo>
                    <a:pt x="243" y="37"/>
                  </a:lnTo>
                  <a:lnTo>
                    <a:pt x="241" y="40"/>
                  </a:lnTo>
                  <a:lnTo>
                    <a:pt x="238" y="43"/>
                  </a:lnTo>
                  <a:lnTo>
                    <a:pt x="233" y="44"/>
                  </a:lnTo>
                  <a:lnTo>
                    <a:pt x="228" y="47"/>
                  </a:lnTo>
                  <a:lnTo>
                    <a:pt x="223" y="49"/>
                  </a:lnTo>
                  <a:lnTo>
                    <a:pt x="216" y="51"/>
                  </a:lnTo>
                  <a:lnTo>
                    <a:pt x="209" y="53"/>
                  </a:lnTo>
                  <a:lnTo>
                    <a:pt x="201" y="55"/>
                  </a:lnTo>
                  <a:lnTo>
                    <a:pt x="193" y="56"/>
                  </a:lnTo>
                  <a:lnTo>
                    <a:pt x="184" y="58"/>
                  </a:lnTo>
                  <a:lnTo>
                    <a:pt x="174" y="60"/>
                  </a:lnTo>
                  <a:lnTo>
                    <a:pt x="164" y="60"/>
                  </a:lnTo>
                  <a:lnTo>
                    <a:pt x="154" y="61"/>
                  </a:lnTo>
                  <a:lnTo>
                    <a:pt x="144" y="62"/>
                  </a:lnTo>
                  <a:lnTo>
                    <a:pt x="133" y="62"/>
                  </a:lnTo>
                  <a:lnTo>
                    <a:pt x="123" y="62"/>
                  </a:lnTo>
                  <a:lnTo>
                    <a:pt x="112" y="62"/>
                  </a:lnTo>
                  <a:lnTo>
                    <a:pt x="101" y="62"/>
                  </a:lnTo>
                  <a:lnTo>
                    <a:pt x="91" y="61"/>
                  </a:lnTo>
                  <a:lnTo>
                    <a:pt x="81" y="60"/>
                  </a:lnTo>
                  <a:lnTo>
                    <a:pt x="71" y="60"/>
                  </a:lnTo>
                  <a:lnTo>
                    <a:pt x="61" y="58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7"/>
                  </a:lnTo>
                  <a:lnTo>
                    <a:pt x="12" y="44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23" y="13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6" y="9"/>
                  </a:lnTo>
                  <a:lnTo>
                    <a:pt x="44" y="7"/>
                  </a:lnTo>
                  <a:lnTo>
                    <a:pt x="53" y="6"/>
                  </a:lnTo>
                  <a:lnTo>
                    <a:pt x="61" y="5"/>
                  </a:lnTo>
                  <a:lnTo>
                    <a:pt x="71" y="3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92" y="1"/>
                  </a:lnTo>
                </a:path>
              </a:pathLst>
            </a:custGeom>
            <a:grpFill/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310" name="Group 36">
              <a:extLst>
                <a:ext uri="{FF2B5EF4-FFF2-40B4-BE49-F238E27FC236}">
                  <a16:creationId xmlns:a16="http://schemas.microsoft.com/office/drawing/2014/main" id="{0EBE4676-E3AA-4A72-B198-0E25165FA2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3" y="2981"/>
              <a:ext cx="26" cy="156"/>
              <a:chOff x="2383" y="2981"/>
              <a:chExt cx="26" cy="156"/>
            </a:xfrm>
            <a:grpFill/>
          </p:grpSpPr>
          <p:sp>
            <p:nvSpPr>
              <p:cNvPr id="311" name="Freeform 37">
                <a:extLst>
                  <a:ext uri="{FF2B5EF4-FFF2-40B4-BE49-F238E27FC236}">
                    <a16:creationId xmlns:a16="http://schemas.microsoft.com/office/drawing/2014/main" id="{9E2821F4-F49F-4DA1-A8B5-963F3CC6A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2981"/>
                <a:ext cx="17" cy="153"/>
              </a:xfrm>
              <a:custGeom>
                <a:avLst/>
                <a:gdLst>
                  <a:gd name="T0" fmla="*/ 7 w 17"/>
                  <a:gd name="T1" fmla="*/ 3 h 153"/>
                  <a:gd name="T2" fmla="*/ 11 w 17"/>
                  <a:gd name="T3" fmla="*/ 2 h 153"/>
                  <a:gd name="T4" fmla="*/ 14 w 17"/>
                  <a:gd name="T5" fmla="*/ 6 h 153"/>
                  <a:gd name="T6" fmla="*/ 14 w 17"/>
                  <a:gd name="T7" fmla="*/ 7 h 153"/>
                  <a:gd name="T8" fmla="*/ 0 w 17"/>
                  <a:gd name="T9" fmla="*/ 16 h 153"/>
                  <a:gd name="T10" fmla="*/ 14 w 17"/>
                  <a:gd name="T11" fmla="*/ 21 h 153"/>
                  <a:gd name="T12" fmla="*/ 0 w 17"/>
                  <a:gd name="T13" fmla="*/ 24 h 153"/>
                  <a:gd name="T14" fmla="*/ 14 w 17"/>
                  <a:gd name="T15" fmla="*/ 28 h 153"/>
                  <a:gd name="T16" fmla="*/ 14 w 17"/>
                  <a:gd name="T17" fmla="*/ 28 h 153"/>
                  <a:gd name="T18" fmla="*/ 0 w 17"/>
                  <a:gd name="T19" fmla="*/ 36 h 153"/>
                  <a:gd name="T20" fmla="*/ 14 w 17"/>
                  <a:gd name="T21" fmla="*/ 34 h 153"/>
                  <a:gd name="T22" fmla="*/ 0 w 17"/>
                  <a:gd name="T23" fmla="*/ 43 h 153"/>
                  <a:gd name="T24" fmla="*/ 14 w 17"/>
                  <a:gd name="T25" fmla="*/ 41 h 153"/>
                  <a:gd name="T26" fmla="*/ 0 w 17"/>
                  <a:gd name="T27" fmla="*/ 49 h 153"/>
                  <a:gd name="T28" fmla="*/ 14 w 17"/>
                  <a:gd name="T29" fmla="*/ 48 h 153"/>
                  <a:gd name="T30" fmla="*/ 0 w 17"/>
                  <a:gd name="T31" fmla="*/ 56 h 153"/>
                  <a:gd name="T32" fmla="*/ 14 w 17"/>
                  <a:gd name="T33" fmla="*/ 55 h 153"/>
                  <a:gd name="T34" fmla="*/ 0 w 17"/>
                  <a:gd name="T35" fmla="*/ 63 h 153"/>
                  <a:gd name="T36" fmla="*/ 14 w 17"/>
                  <a:gd name="T37" fmla="*/ 68 h 153"/>
                  <a:gd name="T38" fmla="*/ 0 w 17"/>
                  <a:gd name="T39" fmla="*/ 70 h 153"/>
                  <a:gd name="T40" fmla="*/ 14 w 17"/>
                  <a:gd name="T41" fmla="*/ 74 h 153"/>
                  <a:gd name="T42" fmla="*/ 0 w 17"/>
                  <a:gd name="T43" fmla="*/ 77 h 153"/>
                  <a:gd name="T44" fmla="*/ 14 w 17"/>
                  <a:gd name="T45" fmla="*/ 80 h 153"/>
                  <a:gd name="T46" fmla="*/ 14 w 17"/>
                  <a:gd name="T47" fmla="*/ 81 h 153"/>
                  <a:gd name="T48" fmla="*/ 0 w 17"/>
                  <a:gd name="T49" fmla="*/ 90 h 153"/>
                  <a:gd name="T50" fmla="*/ 14 w 17"/>
                  <a:gd name="T51" fmla="*/ 94 h 153"/>
                  <a:gd name="T52" fmla="*/ 14 w 17"/>
                  <a:gd name="T53" fmla="*/ 95 h 153"/>
                  <a:gd name="T54" fmla="*/ 0 w 17"/>
                  <a:gd name="T55" fmla="*/ 103 h 153"/>
                  <a:gd name="T56" fmla="*/ 14 w 17"/>
                  <a:gd name="T57" fmla="*/ 101 h 153"/>
                  <a:gd name="T58" fmla="*/ 0 w 17"/>
                  <a:gd name="T59" fmla="*/ 110 h 153"/>
                  <a:gd name="T60" fmla="*/ 14 w 17"/>
                  <a:gd name="T61" fmla="*/ 109 h 153"/>
                  <a:gd name="T62" fmla="*/ 0 w 17"/>
                  <a:gd name="T63" fmla="*/ 117 h 153"/>
                  <a:gd name="T64" fmla="*/ 14 w 17"/>
                  <a:gd name="T65" fmla="*/ 115 h 153"/>
                  <a:gd name="T66" fmla="*/ 0 w 17"/>
                  <a:gd name="T67" fmla="*/ 124 h 153"/>
                  <a:gd name="T68" fmla="*/ 14 w 17"/>
                  <a:gd name="T69" fmla="*/ 128 h 153"/>
                  <a:gd name="T70" fmla="*/ 14 w 17"/>
                  <a:gd name="T71" fmla="*/ 129 h 153"/>
                  <a:gd name="T72" fmla="*/ 0 w 17"/>
                  <a:gd name="T73" fmla="*/ 138 h 153"/>
                  <a:gd name="T74" fmla="*/ 14 w 17"/>
                  <a:gd name="T75" fmla="*/ 142 h 153"/>
                  <a:gd name="T76" fmla="*/ 14 w 17"/>
                  <a:gd name="T77" fmla="*/ 143 h 153"/>
                  <a:gd name="T78" fmla="*/ 0 w 17"/>
                  <a:gd name="T79" fmla="*/ 152 h 153"/>
                  <a:gd name="T80" fmla="*/ 14 w 17"/>
                  <a:gd name="T81" fmla="*/ 151 h 153"/>
                  <a:gd name="T82" fmla="*/ 16 w 17"/>
                  <a:gd name="T83" fmla="*/ 5 h 153"/>
                  <a:gd name="T84" fmla="*/ 12 w 17"/>
                  <a:gd name="T85" fmla="*/ 0 h 153"/>
                  <a:gd name="T86" fmla="*/ 7 w 17"/>
                  <a:gd name="T87" fmla="*/ 0 h 153"/>
                  <a:gd name="T88" fmla="*/ 3 w 17"/>
                  <a:gd name="T89" fmla="*/ 3 h 153"/>
                  <a:gd name="T90" fmla="*/ 4 w 17"/>
                  <a:gd name="T91" fmla="*/ 5 h 1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53"/>
                  <a:gd name="T140" fmla="*/ 17 w 17"/>
                  <a:gd name="T141" fmla="*/ 153 h 15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53">
                    <a:moveTo>
                      <a:pt x="4" y="5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0" y="9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14" y="28"/>
                    </a:lnTo>
                    <a:lnTo>
                      <a:pt x="14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4" y="34"/>
                    </a:lnTo>
                    <a:lnTo>
                      <a:pt x="14" y="4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4" y="41"/>
                    </a:lnTo>
                    <a:lnTo>
                      <a:pt x="14" y="47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4" y="55"/>
                    </a:lnTo>
                    <a:lnTo>
                      <a:pt x="14" y="60"/>
                    </a:lnTo>
                    <a:lnTo>
                      <a:pt x="0" y="63"/>
                    </a:lnTo>
                    <a:lnTo>
                      <a:pt x="14" y="61"/>
                    </a:lnTo>
                    <a:lnTo>
                      <a:pt x="14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14" y="68"/>
                    </a:lnTo>
                    <a:lnTo>
                      <a:pt x="14" y="74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0" y="83"/>
                    </a:lnTo>
                    <a:lnTo>
                      <a:pt x="14" y="81"/>
                    </a:lnTo>
                    <a:lnTo>
                      <a:pt x="14" y="87"/>
                    </a:lnTo>
                    <a:lnTo>
                      <a:pt x="0" y="90"/>
                    </a:lnTo>
                    <a:lnTo>
                      <a:pt x="14" y="88"/>
                    </a:lnTo>
                    <a:lnTo>
                      <a:pt x="14" y="94"/>
                    </a:lnTo>
                    <a:lnTo>
                      <a:pt x="0" y="97"/>
                    </a:lnTo>
                    <a:lnTo>
                      <a:pt x="14" y="95"/>
                    </a:lnTo>
                    <a:lnTo>
                      <a:pt x="14" y="101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14" y="101"/>
                    </a:lnTo>
                    <a:lnTo>
                      <a:pt x="14" y="108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14" y="109"/>
                    </a:lnTo>
                    <a:lnTo>
                      <a:pt x="14" y="115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14" y="115"/>
                    </a:lnTo>
                    <a:lnTo>
                      <a:pt x="14" y="122"/>
                    </a:lnTo>
                    <a:lnTo>
                      <a:pt x="0" y="124"/>
                    </a:lnTo>
                    <a:lnTo>
                      <a:pt x="14" y="122"/>
                    </a:lnTo>
                    <a:lnTo>
                      <a:pt x="14" y="128"/>
                    </a:lnTo>
                    <a:lnTo>
                      <a:pt x="0" y="131"/>
                    </a:lnTo>
                    <a:lnTo>
                      <a:pt x="14" y="129"/>
                    </a:lnTo>
                    <a:lnTo>
                      <a:pt x="14" y="135"/>
                    </a:lnTo>
                    <a:lnTo>
                      <a:pt x="0" y="138"/>
                    </a:lnTo>
                    <a:lnTo>
                      <a:pt x="14" y="136"/>
                    </a:lnTo>
                    <a:lnTo>
                      <a:pt x="14" y="142"/>
                    </a:lnTo>
                    <a:lnTo>
                      <a:pt x="0" y="145"/>
                    </a:lnTo>
                    <a:lnTo>
                      <a:pt x="14" y="143"/>
                    </a:lnTo>
                    <a:lnTo>
                      <a:pt x="14" y="149"/>
                    </a:lnTo>
                    <a:lnTo>
                      <a:pt x="0" y="152"/>
                    </a:lnTo>
                    <a:lnTo>
                      <a:pt x="14" y="150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312" name="Freeform 38">
                <a:extLst>
                  <a:ext uri="{FF2B5EF4-FFF2-40B4-BE49-F238E27FC236}">
                    <a16:creationId xmlns:a16="http://schemas.microsoft.com/office/drawing/2014/main" id="{607D36EA-9E43-4A68-A05E-5DB4FCC41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985"/>
                <a:ext cx="17" cy="152"/>
              </a:xfrm>
              <a:custGeom>
                <a:avLst/>
                <a:gdLst>
                  <a:gd name="T0" fmla="*/ 3 w 17"/>
                  <a:gd name="T1" fmla="*/ 4 h 152"/>
                  <a:gd name="T2" fmla="*/ 5 w 17"/>
                  <a:gd name="T3" fmla="*/ 2 h 152"/>
                  <a:gd name="T4" fmla="*/ 7 w 17"/>
                  <a:gd name="T5" fmla="*/ 2 h 152"/>
                  <a:gd name="T6" fmla="*/ 10 w 17"/>
                  <a:gd name="T7" fmla="*/ 3 h 152"/>
                  <a:gd name="T8" fmla="*/ 14 w 17"/>
                  <a:gd name="T9" fmla="*/ 6 h 152"/>
                  <a:gd name="T10" fmla="*/ 14 w 17"/>
                  <a:gd name="T11" fmla="*/ 151 h 152"/>
                  <a:gd name="T12" fmla="*/ 16 w 17"/>
                  <a:gd name="T13" fmla="*/ 151 h 152"/>
                  <a:gd name="T14" fmla="*/ 16 w 17"/>
                  <a:gd name="T15" fmla="*/ 5 h 152"/>
                  <a:gd name="T16" fmla="*/ 14 w 17"/>
                  <a:gd name="T17" fmla="*/ 2 h 152"/>
                  <a:gd name="T18" fmla="*/ 10 w 17"/>
                  <a:gd name="T19" fmla="*/ 0 h 152"/>
                  <a:gd name="T20" fmla="*/ 8 w 17"/>
                  <a:gd name="T21" fmla="*/ 0 h 152"/>
                  <a:gd name="T22" fmla="*/ 3 w 17"/>
                  <a:gd name="T23" fmla="*/ 0 h 152"/>
                  <a:gd name="T24" fmla="*/ 1 w 17"/>
                  <a:gd name="T25" fmla="*/ 2 h 152"/>
                  <a:gd name="T26" fmla="*/ 0 w 17"/>
                  <a:gd name="T27" fmla="*/ 5 h 152"/>
                  <a:gd name="T28" fmla="*/ 3 w 17"/>
                  <a:gd name="T29" fmla="*/ 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52"/>
                  <a:gd name="T47" fmla="*/ 17 w 17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52">
                    <a:moveTo>
                      <a:pt x="3" y="4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313" name="Group 33">
            <a:extLst>
              <a:ext uri="{FF2B5EF4-FFF2-40B4-BE49-F238E27FC236}">
                <a16:creationId xmlns:a16="http://schemas.microsoft.com/office/drawing/2014/main" id="{89E3FD79-3A57-400A-A7FB-91CBD63EF2B9}"/>
              </a:ext>
            </a:extLst>
          </p:cNvPr>
          <p:cNvGrpSpPr>
            <a:grpSpLocks/>
          </p:cNvGrpSpPr>
          <p:nvPr/>
        </p:nvGrpSpPr>
        <p:grpSpPr bwMode="auto">
          <a:xfrm>
            <a:off x="2626617" y="8248285"/>
            <a:ext cx="638667" cy="602171"/>
            <a:chOff x="2172" y="2941"/>
            <a:chExt cx="249" cy="21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4" name="Freeform 34">
              <a:extLst>
                <a:ext uri="{FF2B5EF4-FFF2-40B4-BE49-F238E27FC236}">
                  <a16:creationId xmlns:a16="http://schemas.microsoft.com/office/drawing/2014/main" id="{3D62206F-8A8C-411E-88BD-B4E34B9B8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974"/>
              <a:ext cx="249" cy="184"/>
            </a:xfrm>
            <a:custGeom>
              <a:avLst/>
              <a:gdLst>
                <a:gd name="T0" fmla="*/ 247 w 249"/>
                <a:gd name="T1" fmla="*/ 3 h 184"/>
                <a:gd name="T2" fmla="*/ 244 w 249"/>
                <a:gd name="T3" fmla="*/ 8 h 184"/>
                <a:gd name="T4" fmla="*/ 236 w 249"/>
                <a:gd name="T5" fmla="*/ 12 h 184"/>
                <a:gd name="T6" fmla="*/ 225 w 249"/>
                <a:gd name="T7" fmla="*/ 17 h 184"/>
                <a:gd name="T8" fmla="*/ 211 w 249"/>
                <a:gd name="T9" fmla="*/ 21 h 184"/>
                <a:gd name="T10" fmla="*/ 195 w 249"/>
                <a:gd name="T11" fmla="*/ 24 h 184"/>
                <a:gd name="T12" fmla="*/ 176 w 249"/>
                <a:gd name="T13" fmla="*/ 28 h 184"/>
                <a:gd name="T14" fmla="*/ 156 w 249"/>
                <a:gd name="T15" fmla="*/ 29 h 184"/>
                <a:gd name="T16" fmla="*/ 135 w 249"/>
                <a:gd name="T17" fmla="*/ 30 h 184"/>
                <a:gd name="T18" fmla="*/ 113 w 249"/>
                <a:gd name="T19" fmla="*/ 30 h 184"/>
                <a:gd name="T20" fmla="*/ 92 w 249"/>
                <a:gd name="T21" fmla="*/ 29 h 184"/>
                <a:gd name="T22" fmla="*/ 72 w 249"/>
                <a:gd name="T23" fmla="*/ 28 h 184"/>
                <a:gd name="T24" fmla="*/ 53 w 249"/>
                <a:gd name="T25" fmla="*/ 24 h 184"/>
                <a:gd name="T26" fmla="*/ 37 w 249"/>
                <a:gd name="T27" fmla="*/ 21 h 184"/>
                <a:gd name="T28" fmla="*/ 23 w 249"/>
                <a:gd name="T29" fmla="*/ 17 h 184"/>
                <a:gd name="T30" fmla="*/ 12 w 249"/>
                <a:gd name="T31" fmla="*/ 12 h 184"/>
                <a:gd name="T32" fmla="*/ 4 w 249"/>
                <a:gd name="T33" fmla="*/ 8 h 184"/>
                <a:gd name="T34" fmla="*/ 0 w 249"/>
                <a:gd name="T35" fmla="*/ 3 h 184"/>
                <a:gd name="T36" fmla="*/ 0 w 249"/>
                <a:gd name="T37" fmla="*/ 151 h 184"/>
                <a:gd name="T38" fmla="*/ 1 w 249"/>
                <a:gd name="T39" fmla="*/ 155 h 184"/>
                <a:gd name="T40" fmla="*/ 5 w 249"/>
                <a:gd name="T41" fmla="*/ 161 h 184"/>
                <a:gd name="T42" fmla="*/ 12 w 249"/>
                <a:gd name="T43" fmla="*/ 166 h 184"/>
                <a:gd name="T44" fmla="*/ 23 w 249"/>
                <a:gd name="T45" fmla="*/ 170 h 184"/>
                <a:gd name="T46" fmla="*/ 37 w 249"/>
                <a:gd name="T47" fmla="*/ 175 h 184"/>
                <a:gd name="T48" fmla="*/ 53 w 249"/>
                <a:gd name="T49" fmla="*/ 178 h 184"/>
                <a:gd name="T50" fmla="*/ 72 w 249"/>
                <a:gd name="T51" fmla="*/ 181 h 184"/>
                <a:gd name="T52" fmla="*/ 93 w 249"/>
                <a:gd name="T53" fmla="*/ 183 h 184"/>
                <a:gd name="T54" fmla="*/ 114 w 249"/>
                <a:gd name="T55" fmla="*/ 183 h 184"/>
                <a:gd name="T56" fmla="*/ 135 w 249"/>
                <a:gd name="T57" fmla="*/ 183 h 184"/>
                <a:gd name="T58" fmla="*/ 156 w 249"/>
                <a:gd name="T59" fmla="*/ 183 h 184"/>
                <a:gd name="T60" fmla="*/ 177 w 249"/>
                <a:gd name="T61" fmla="*/ 181 h 184"/>
                <a:gd name="T62" fmla="*/ 196 w 249"/>
                <a:gd name="T63" fmla="*/ 178 h 184"/>
                <a:gd name="T64" fmla="*/ 212 w 249"/>
                <a:gd name="T65" fmla="*/ 175 h 184"/>
                <a:gd name="T66" fmla="*/ 226 w 249"/>
                <a:gd name="T67" fmla="*/ 170 h 184"/>
                <a:gd name="T68" fmla="*/ 237 w 249"/>
                <a:gd name="T69" fmla="*/ 166 h 184"/>
                <a:gd name="T70" fmla="*/ 244 w 249"/>
                <a:gd name="T71" fmla="*/ 161 h 184"/>
                <a:gd name="T72" fmla="*/ 248 w 249"/>
                <a:gd name="T73" fmla="*/ 155 h 184"/>
                <a:gd name="T74" fmla="*/ 248 w 249"/>
                <a:gd name="T75" fmla="*/ 149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9"/>
                <a:gd name="T115" fmla="*/ 0 h 184"/>
                <a:gd name="T116" fmla="*/ 249 w 249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9" h="184">
                  <a:moveTo>
                    <a:pt x="248" y="0"/>
                  </a:moveTo>
                  <a:lnTo>
                    <a:pt x="247" y="3"/>
                  </a:lnTo>
                  <a:lnTo>
                    <a:pt x="246" y="5"/>
                  </a:lnTo>
                  <a:lnTo>
                    <a:pt x="244" y="8"/>
                  </a:lnTo>
                  <a:lnTo>
                    <a:pt x="241" y="11"/>
                  </a:lnTo>
                  <a:lnTo>
                    <a:pt x="236" y="12"/>
                  </a:lnTo>
                  <a:lnTo>
                    <a:pt x="231" y="15"/>
                  </a:lnTo>
                  <a:lnTo>
                    <a:pt x="225" y="17"/>
                  </a:lnTo>
                  <a:lnTo>
                    <a:pt x="219" y="19"/>
                  </a:lnTo>
                  <a:lnTo>
                    <a:pt x="211" y="21"/>
                  </a:lnTo>
                  <a:lnTo>
                    <a:pt x="204" y="23"/>
                  </a:lnTo>
                  <a:lnTo>
                    <a:pt x="195" y="24"/>
                  </a:lnTo>
                  <a:lnTo>
                    <a:pt x="186" y="26"/>
                  </a:lnTo>
                  <a:lnTo>
                    <a:pt x="176" y="28"/>
                  </a:lnTo>
                  <a:lnTo>
                    <a:pt x="166" y="28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5" y="30"/>
                  </a:lnTo>
                  <a:lnTo>
                    <a:pt x="124" y="30"/>
                  </a:lnTo>
                  <a:lnTo>
                    <a:pt x="113" y="30"/>
                  </a:lnTo>
                  <a:lnTo>
                    <a:pt x="103" y="29"/>
                  </a:lnTo>
                  <a:lnTo>
                    <a:pt x="92" y="29"/>
                  </a:lnTo>
                  <a:lnTo>
                    <a:pt x="82" y="28"/>
                  </a:lnTo>
                  <a:lnTo>
                    <a:pt x="72" y="28"/>
                  </a:lnTo>
                  <a:lnTo>
                    <a:pt x="62" y="26"/>
                  </a:lnTo>
                  <a:lnTo>
                    <a:pt x="53" y="24"/>
                  </a:lnTo>
                  <a:lnTo>
                    <a:pt x="44" y="23"/>
                  </a:lnTo>
                  <a:lnTo>
                    <a:pt x="37" y="21"/>
                  </a:lnTo>
                  <a:lnTo>
                    <a:pt x="29" y="19"/>
                  </a:lnTo>
                  <a:lnTo>
                    <a:pt x="23" y="17"/>
                  </a:lnTo>
                  <a:lnTo>
                    <a:pt x="17" y="15"/>
                  </a:lnTo>
                  <a:lnTo>
                    <a:pt x="12" y="12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8"/>
                  </a:lnTo>
                  <a:lnTo>
                    <a:pt x="5" y="161"/>
                  </a:lnTo>
                  <a:lnTo>
                    <a:pt x="8" y="163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3" y="170"/>
                  </a:lnTo>
                  <a:lnTo>
                    <a:pt x="29" y="172"/>
                  </a:lnTo>
                  <a:lnTo>
                    <a:pt x="37" y="175"/>
                  </a:lnTo>
                  <a:lnTo>
                    <a:pt x="45" y="176"/>
                  </a:lnTo>
                  <a:lnTo>
                    <a:pt x="53" y="178"/>
                  </a:lnTo>
                  <a:lnTo>
                    <a:pt x="62" y="179"/>
                  </a:lnTo>
                  <a:lnTo>
                    <a:pt x="72" y="181"/>
                  </a:lnTo>
                  <a:lnTo>
                    <a:pt x="82" y="181"/>
                  </a:lnTo>
                  <a:lnTo>
                    <a:pt x="93" y="183"/>
                  </a:lnTo>
                  <a:lnTo>
                    <a:pt x="103" y="183"/>
                  </a:lnTo>
                  <a:lnTo>
                    <a:pt x="114" y="183"/>
                  </a:lnTo>
                  <a:lnTo>
                    <a:pt x="125" y="183"/>
                  </a:lnTo>
                  <a:lnTo>
                    <a:pt x="135" y="183"/>
                  </a:lnTo>
                  <a:lnTo>
                    <a:pt x="146" y="183"/>
                  </a:lnTo>
                  <a:lnTo>
                    <a:pt x="156" y="183"/>
                  </a:lnTo>
                  <a:lnTo>
                    <a:pt x="167" y="181"/>
                  </a:lnTo>
                  <a:lnTo>
                    <a:pt x="177" y="181"/>
                  </a:lnTo>
                  <a:lnTo>
                    <a:pt x="186" y="179"/>
                  </a:lnTo>
                  <a:lnTo>
                    <a:pt x="196" y="178"/>
                  </a:lnTo>
                  <a:lnTo>
                    <a:pt x="204" y="176"/>
                  </a:lnTo>
                  <a:lnTo>
                    <a:pt x="212" y="175"/>
                  </a:lnTo>
                  <a:lnTo>
                    <a:pt x="220" y="172"/>
                  </a:lnTo>
                  <a:lnTo>
                    <a:pt x="226" y="170"/>
                  </a:lnTo>
                  <a:lnTo>
                    <a:pt x="232" y="168"/>
                  </a:lnTo>
                  <a:lnTo>
                    <a:pt x="237" y="166"/>
                  </a:lnTo>
                  <a:lnTo>
                    <a:pt x="241" y="163"/>
                  </a:lnTo>
                  <a:lnTo>
                    <a:pt x="244" y="161"/>
                  </a:lnTo>
                  <a:lnTo>
                    <a:pt x="246" y="158"/>
                  </a:lnTo>
                  <a:lnTo>
                    <a:pt x="248" y="155"/>
                  </a:lnTo>
                  <a:lnTo>
                    <a:pt x="248" y="152"/>
                  </a:lnTo>
                  <a:lnTo>
                    <a:pt x="248" y="149"/>
                  </a:lnTo>
                  <a:lnTo>
                    <a:pt x="24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15" name="Freeform 35">
              <a:extLst>
                <a:ext uri="{FF2B5EF4-FFF2-40B4-BE49-F238E27FC236}">
                  <a16:creationId xmlns:a16="http://schemas.microsoft.com/office/drawing/2014/main" id="{7F101540-363E-414D-99AE-5797086C9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41"/>
              <a:ext cx="246" cy="63"/>
            </a:xfrm>
            <a:custGeom>
              <a:avLst/>
              <a:gdLst>
                <a:gd name="T0" fmla="*/ 102 w 246"/>
                <a:gd name="T1" fmla="*/ 0 h 63"/>
                <a:gd name="T2" fmla="*/ 123 w 246"/>
                <a:gd name="T3" fmla="*/ 0 h 63"/>
                <a:gd name="T4" fmla="*/ 144 w 246"/>
                <a:gd name="T5" fmla="*/ 0 h 63"/>
                <a:gd name="T6" fmla="*/ 165 w 246"/>
                <a:gd name="T7" fmla="*/ 2 h 63"/>
                <a:gd name="T8" fmla="*/ 184 w 246"/>
                <a:gd name="T9" fmla="*/ 4 h 63"/>
                <a:gd name="T10" fmla="*/ 202 w 246"/>
                <a:gd name="T11" fmla="*/ 7 h 63"/>
                <a:gd name="T12" fmla="*/ 217 w 246"/>
                <a:gd name="T13" fmla="*/ 11 h 63"/>
                <a:gd name="T14" fmla="*/ 229 w 246"/>
                <a:gd name="T15" fmla="*/ 15 h 63"/>
                <a:gd name="T16" fmla="*/ 238 w 246"/>
                <a:gd name="T17" fmla="*/ 20 h 63"/>
                <a:gd name="T18" fmla="*/ 243 w 246"/>
                <a:gd name="T19" fmla="*/ 25 h 63"/>
                <a:gd name="T20" fmla="*/ 245 w 246"/>
                <a:gd name="T21" fmla="*/ 31 h 63"/>
                <a:gd name="T22" fmla="*/ 244 w 246"/>
                <a:gd name="T23" fmla="*/ 34 h 63"/>
                <a:gd name="T24" fmla="*/ 241 w 246"/>
                <a:gd name="T25" fmla="*/ 40 h 63"/>
                <a:gd name="T26" fmla="*/ 233 w 246"/>
                <a:gd name="T27" fmla="*/ 44 h 63"/>
                <a:gd name="T28" fmla="*/ 223 w 246"/>
                <a:gd name="T29" fmla="*/ 49 h 63"/>
                <a:gd name="T30" fmla="*/ 209 w 246"/>
                <a:gd name="T31" fmla="*/ 53 h 63"/>
                <a:gd name="T32" fmla="*/ 193 w 246"/>
                <a:gd name="T33" fmla="*/ 56 h 63"/>
                <a:gd name="T34" fmla="*/ 174 w 246"/>
                <a:gd name="T35" fmla="*/ 60 h 63"/>
                <a:gd name="T36" fmla="*/ 154 w 246"/>
                <a:gd name="T37" fmla="*/ 61 h 63"/>
                <a:gd name="T38" fmla="*/ 133 w 246"/>
                <a:gd name="T39" fmla="*/ 62 h 63"/>
                <a:gd name="T40" fmla="*/ 112 w 246"/>
                <a:gd name="T41" fmla="*/ 62 h 63"/>
                <a:gd name="T42" fmla="*/ 91 w 246"/>
                <a:gd name="T43" fmla="*/ 61 h 63"/>
                <a:gd name="T44" fmla="*/ 71 w 246"/>
                <a:gd name="T45" fmla="*/ 60 h 63"/>
                <a:gd name="T46" fmla="*/ 52 w 246"/>
                <a:gd name="T47" fmla="*/ 56 h 63"/>
                <a:gd name="T48" fmla="*/ 36 w 246"/>
                <a:gd name="T49" fmla="*/ 53 h 63"/>
                <a:gd name="T50" fmla="*/ 22 w 246"/>
                <a:gd name="T51" fmla="*/ 49 h 63"/>
                <a:gd name="T52" fmla="*/ 12 w 246"/>
                <a:gd name="T53" fmla="*/ 44 h 63"/>
                <a:gd name="T54" fmla="*/ 4 w 246"/>
                <a:gd name="T55" fmla="*/ 40 h 63"/>
                <a:gd name="T56" fmla="*/ 0 w 246"/>
                <a:gd name="T57" fmla="*/ 34 h 63"/>
                <a:gd name="T58" fmla="*/ 0 w 246"/>
                <a:gd name="T59" fmla="*/ 32 h 63"/>
                <a:gd name="T60" fmla="*/ 3 w 246"/>
                <a:gd name="T61" fmla="*/ 25 h 63"/>
                <a:gd name="T62" fmla="*/ 8 w 246"/>
                <a:gd name="T63" fmla="*/ 20 h 63"/>
                <a:gd name="T64" fmla="*/ 15 w 246"/>
                <a:gd name="T65" fmla="*/ 16 h 63"/>
                <a:gd name="T66" fmla="*/ 23 w 246"/>
                <a:gd name="T67" fmla="*/ 13 h 63"/>
                <a:gd name="T68" fmla="*/ 31 w 246"/>
                <a:gd name="T69" fmla="*/ 10 h 63"/>
                <a:gd name="T70" fmla="*/ 44 w 246"/>
                <a:gd name="T71" fmla="*/ 7 h 63"/>
                <a:gd name="T72" fmla="*/ 61 w 246"/>
                <a:gd name="T73" fmla="*/ 5 h 63"/>
                <a:gd name="T74" fmla="*/ 77 w 246"/>
                <a:gd name="T75" fmla="*/ 2 h 63"/>
                <a:gd name="T76" fmla="*/ 92 w 246"/>
                <a:gd name="T77" fmla="*/ 1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6"/>
                <a:gd name="T118" fmla="*/ 0 h 63"/>
                <a:gd name="T119" fmla="*/ 246 w 246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6" h="63">
                  <a:moveTo>
                    <a:pt x="92" y="1"/>
                  </a:moveTo>
                  <a:lnTo>
                    <a:pt x="102" y="0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4" y="1"/>
                  </a:lnTo>
                  <a:lnTo>
                    <a:pt x="165" y="2"/>
                  </a:lnTo>
                  <a:lnTo>
                    <a:pt x="175" y="3"/>
                  </a:lnTo>
                  <a:lnTo>
                    <a:pt x="184" y="4"/>
                  </a:lnTo>
                  <a:lnTo>
                    <a:pt x="193" y="6"/>
                  </a:lnTo>
                  <a:lnTo>
                    <a:pt x="202" y="7"/>
                  </a:lnTo>
                  <a:lnTo>
                    <a:pt x="209" y="9"/>
                  </a:lnTo>
                  <a:lnTo>
                    <a:pt x="217" y="11"/>
                  </a:lnTo>
                  <a:lnTo>
                    <a:pt x="223" y="13"/>
                  </a:lnTo>
                  <a:lnTo>
                    <a:pt x="229" y="15"/>
                  </a:lnTo>
                  <a:lnTo>
                    <a:pt x="234" y="18"/>
                  </a:lnTo>
                  <a:lnTo>
                    <a:pt x="238" y="20"/>
                  </a:lnTo>
                  <a:lnTo>
                    <a:pt x="241" y="23"/>
                  </a:lnTo>
                  <a:lnTo>
                    <a:pt x="243" y="25"/>
                  </a:lnTo>
                  <a:lnTo>
                    <a:pt x="245" y="28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4" y="34"/>
                  </a:lnTo>
                  <a:lnTo>
                    <a:pt x="243" y="37"/>
                  </a:lnTo>
                  <a:lnTo>
                    <a:pt x="241" y="40"/>
                  </a:lnTo>
                  <a:lnTo>
                    <a:pt x="238" y="43"/>
                  </a:lnTo>
                  <a:lnTo>
                    <a:pt x="233" y="44"/>
                  </a:lnTo>
                  <a:lnTo>
                    <a:pt x="228" y="47"/>
                  </a:lnTo>
                  <a:lnTo>
                    <a:pt x="223" y="49"/>
                  </a:lnTo>
                  <a:lnTo>
                    <a:pt x="216" y="51"/>
                  </a:lnTo>
                  <a:lnTo>
                    <a:pt x="209" y="53"/>
                  </a:lnTo>
                  <a:lnTo>
                    <a:pt x="201" y="55"/>
                  </a:lnTo>
                  <a:lnTo>
                    <a:pt x="193" y="56"/>
                  </a:lnTo>
                  <a:lnTo>
                    <a:pt x="184" y="58"/>
                  </a:lnTo>
                  <a:lnTo>
                    <a:pt x="174" y="60"/>
                  </a:lnTo>
                  <a:lnTo>
                    <a:pt x="164" y="60"/>
                  </a:lnTo>
                  <a:lnTo>
                    <a:pt x="154" y="61"/>
                  </a:lnTo>
                  <a:lnTo>
                    <a:pt x="144" y="62"/>
                  </a:lnTo>
                  <a:lnTo>
                    <a:pt x="133" y="62"/>
                  </a:lnTo>
                  <a:lnTo>
                    <a:pt x="123" y="62"/>
                  </a:lnTo>
                  <a:lnTo>
                    <a:pt x="112" y="62"/>
                  </a:lnTo>
                  <a:lnTo>
                    <a:pt x="101" y="62"/>
                  </a:lnTo>
                  <a:lnTo>
                    <a:pt x="91" y="61"/>
                  </a:lnTo>
                  <a:lnTo>
                    <a:pt x="81" y="60"/>
                  </a:lnTo>
                  <a:lnTo>
                    <a:pt x="71" y="60"/>
                  </a:lnTo>
                  <a:lnTo>
                    <a:pt x="61" y="58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7"/>
                  </a:lnTo>
                  <a:lnTo>
                    <a:pt x="12" y="44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23" y="13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6" y="9"/>
                  </a:lnTo>
                  <a:lnTo>
                    <a:pt x="44" y="7"/>
                  </a:lnTo>
                  <a:lnTo>
                    <a:pt x="53" y="6"/>
                  </a:lnTo>
                  <a:lnTo>
                    <a:pt x="61" y="5"/>
                  </a:lnTo>
                  <a:lnTo>
                    <a:pt x="71" y="3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92" y="1"/>
                  </a:lnTo>
                </a:path>
              </a:pathLst>
            </a:custGeom>
            <a:grpFill/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316" name="Group 36">
              <a:extLst>
                <a:ext uri="{FF2B5EF4-FFF2-40B4-BE49-F238E27FC236}">
                  <a16:creationId xmlns:a16="http://schemas.microsoft.com/office/drawing/2014/main" id="{2754D536-F9A3-4D38-98A1-85C7B821A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3" y="2981"/>
              <a:ext cx="26" cy="156"/>
              <a:chOff x="2383" y="2981"/>
              <a:chExt cx="26" cy="156"/>
            </a:xfrm>
            <a:grpFill/>
          </p:grpSpPr>
          <p:sp>
            <p:nvSpPr>
              <p:cNvPr id="317" name="Freeform 37">
                <a:extLst>
                  <a:ext uri="{FF2B5EF4-FFF2-40B4-BE49-F238E27FC236}">
                    <a16:creationId xmlns:a16="http://schemas.microsoft.com/office/drawing/2014/main" id="{429DED64-95BD-4684-A00E-5C2761C0F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2981"/>
                <a:ext cx="17" cy="153"/>
              </a:xfrm>
              <a:custGeom>
                <a:avLst/>
                <a:gdLst>
                  <a:gd name="T0" fmla="*/ 7 w 17"/>
                  <a:gd name="T1" fmla="*/ 3 h 153"/>
                  <a:gd name="T2" fmla="*/ 11 w 17"/>
                  <a:gd name="T3" fmla="*/ 2 h 153"/>
                  <a:gd name="T4" fmla="*/ 14 w 17"/>
                  <a:gd name="T5" fmla="*/ 6 h 153"/>
                  <a:gd name="T6" fmla="*/ 14 w 17"/>
                  <a:gd name="T7" fmla="*/ 7 h 153"/>
                  <a:gd name="T8" fmla="*/ 0 w 17"/>
                  <a:gd name="T9" fmla="*/ 16 h 153"/>
                  <a:gd name="T10" fmla="*/ 14 w 17"/>
                  <a:gd name="T11" fmla="*/ 21 h 153"/>
                  <a:gd name="T12" fmla="*/ 0 w 17"/>
                  <a:gd name="T13" fmla="*/ 24 h 153"/>
                  <a:gd name="T14" fmla="*/ 14 w 17"/>
                  <a:gd name="T15" fmla="*/ 28 h 153"/>
                  <a:gd name="T16" fmla="*/ 14 w 17"/>
                  <a:gd name="T17" fmla="*/ 28 h 153"/>
                  <a:gd name="T18" fmla="*/ 0 w 17"/>
                  <a:gd name="T19" fmla="*/ 36 h 153"/>
                  <a:gd name="T20" fmla="*/ 14 w 17"/>
                  <a:gd name="T21" fmla="*/ 34 h 153"/>
                  <a:gd name="T22" fmla="*/ 0 w 17"/>
                  <a:gd name="T23" fmla="*/ 43 h 153"/>
                  <a:gd name="T24" fmla="*/ 14 w 17"/>
                  <a:gd name="T25" fmla="*/ 41 h 153"/>
                  <a:gd name="T26" fmla="*/ 0 w 17"/>
                  <a:gd name="T27" fmla="*/ 49 h 153"/>
                  <a:gd name="T28" fmla="*/ 14 w 17"/>
                  <a:gd name="T29" fmla="*/ 48 h 153"/>
                  <a:gd name="T30" fmla="*/ 0 w 17"/>
                  <a:gd name="T31" fmla="*/ 56 h 153"/>
                  <a:gd name="T32" fmla="*/ 14 w 17"/>
                  <a:gd name="T33" fmla="*/ 55 h 153"/>
                  <a:gd name="T34" fmla="*/ 0 w 17"/>
                  <a:gd name="T35" fmla="*/ 63 h 153"/>
                  <a:gd name="T36" fmla="*/ 14 w 17"/>
                  <a:gd name="T37" fmla="*/ 68 h 153"/>
                  <a:gd name="T38" fmla="*/ 0 w 17"/>
                  <a:gd name="T39" fmla="*/ 70 h 153"/>
                  <a:gd name="T40" fmla="*/ 14 w 17"/>
                  <a:gd name="T41" fmla="*/ 74 h 153"/>
                  <a:gd name="T42" fmla="*/ 0 w 17"/>
                  <a:gd name="T43" fmla="*/ 77 h 153"/>
                  <a:gd name="T44" fmla="*/ 14 w 17"/>
                  <a:gd name="T45" fmla="*/ 80 h 153"/>
                  <a:gd name="T46" fmla="*/ 14 w 17"/>
                  <a:gd name="T47" fmla="*/ 81 h 153"/>
                  <a:gd name="T48" fmla="*/ 0 w 17"/>
                  <a:gd name="T49" fmla="*/ 90 h 153"/>
                  <a:gd name="T50" fmla="*/ 14 w 17"/>
                  <a:gd name="T51" fmla="*/ 94 h 153"/>
                  <a:gd name="T52" fmla="*/ 14 w 17"/>
                  <a:gd name="T53" fmla="*/ 95 h 153"/>
                  <a:gd name="T54" fmla="*/ 0 w 17"/>
                  <a:gd name="T55" fmla="*/ 103 h 153"/>
                  <a:gd name="T56" fmla="*/ 14 w 17"/>
                  <a:gd name="T57" fmla="*/ 101 h 153"/>
                  <a:gd name="T58" fmla="*/ 0 w 17"/>
                  <a:gd name="T59" fmla="*/ 110 h 153"/>
                  <a:gd name="T60" fmla="*/ 14 w 17"/>
                  <a:gd name="T61" fmla="*/ 109 h 153"/>
                  <a:gd name="T62" fmla="*/ 0 w 17"/>
                  <a:gd name="T63" fmla="*/ 117 h 153"/>
                  <a:gd name="T64" fmla="*/ 14 w 17"/>
                  <a:gd name="T65" fmla="*/ 115 h 153"/>
                  <a:gd name="T66" fmla="*/ 0 w 17"/>
                  <a:gd name="T67" fmla="*/ 124 h 153"/>
                  <a:gd name="T68" fmla="*/ 14 w 17"/>
                  <a:gd name="T69" fmla="*/ 128 h 153"/>
                  <a:gd name="T70" fmla="*/ 14 w 17"/>
                  <a:gd name="T71" fmla="*/ 129 h 153"/>
                  <a:gd name="T72" fmla="*/ 0 w 17"/>
                  <a:gd name="T73" fmla="*/ 138 h 153"/>
                  <a:gd name="T74" fmla="*/ 14 w 17"/>
                  <a:gd name="T75" fmla="*/ 142 h 153"/>
                  <a:gd name="T76" fmla="*/ 14 w 17"/>
                  <a:gd name="T77" fmla="*/ 143 h 153"/>
                  <a:gd name="T78" fmla="*/ 0 w 17"/>
                  <a:gd name="T79" fmla="*/ 152 h 153"/>
                  <a:gd name="T80" fmla="*/ 14 w 17"/>
                  <a:gd name="T81" fmla="*/ 151 h 153"/>
                  <a:gd name="T82" fmla="*/ 16 w 17"/>
                  <a:gd name="T83" fmla="*/ 5 h 153"/>
                  <a:gd name="T84" fmla="*/ 12 w 17"/>
                  <a:gd name="T85" fmla="*/ 0 h 153"/>
                  <a:gd name="T86" fmla="*/ 7 w 17"/>
                  <a:gd name="T87" fmla="*/ 0 h 153"/>
                  <a:gd name="T88" fmla="*/ 3 w 17"/>
                  <a:gd name="T89" fmla="*/ 3 h 153"/>
                  <a:gd name="T90" fmla="*/ 4 w 17"/>
                  <a:gd name="T91" fmla="*/ 5 h 1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53"/>
                  <a:gd name="T140" fmla="*/ 17 w 17"/>
                  <a:gd name="T141" fmla="*/ 153 h 15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53">
                    <a:moveTo>
                      <a:pt x="4" y="5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0" y="9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14" y="28"/>
                    </a:lnTo>
                    <a:lnTo>
                      <a:pt x="14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4" y="34"/>
                    </a:lnTo>
                    <a:lnTo>
                      <a:pt x="14" y="4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4" y="41"/>
                    </a:lnTo>
                    <a:lnTo>
                      <a:pt x="14" y="47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4" y="55"/>
                    </a:lnTo>
                    <a:lnTo>
                      <a:pt x="14" y="60"/>
                    </a:lnTo>
                    <a:lnTo>
                      <a:pt x="0" y="63"/>
                    </a:lnTo>
                    <a:lnTo>
                      <a:pt x="14" y="61"/>
                    </a:lnTo>
                    <a:lnTo>
                      <a:pt x="14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14" y="68"/>
                    </a:lnTo>
                    <a:lnTo>
                      <a:pt x="14" y="74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0" y="83"/>
                    </a:lnTo>
                    <a:lnTo>
                      <a:pt x="14" y="81"/>
                    </a:lnTo>
                    <a:lnTo>
                      <a:pt x="14" y="87"/>
                    </a:lnTo>
                    <a:lnTo>
                      <a:pt x="0" y="90"/>
                    </a:lnTo>
                    <a:lnTo>
                      <a:pt x="14" y="88"/>
                    </a:lnTo>
                    <a:lnTo>
                      <a:pt x="14" y="94"/>
                    </a:lnTo>
                    <a:lnTo>
                      <a:pt x="0" y="97"/>
                    </a:lnTo>
                    <a:lnTo>
                      <a:pt x="14" y="95"/>
                    </a:lnTo>
                    <a:lnTo>
                      <a:pt x="14" y="101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14" y="101"/>
                    </a:lnTo>
                    <a:lnTo>
                      <a:pt x="14" y="108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14" y="109"/>
                    </a:lnTo>
                    <a:lnTo>
                      <a:pt x="14" y="115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14" y="115"/>
                    </a:lnTo>
                    <a:lnTo>
                      <a:pt x="14" y="122"/>
                    </a:lnTo>
                    <a:lnTo>
                      <a:pt x="0" y="124"/>
                    </a:lnTo>
                    <a:lnTo>
                      <a:pt x="14" y="122"/>
                    </a:lnTo>
                    <a:lnTo>
                      <a:pt x="14" y="128"/>
                    </a:lnTo>
                    <a:lnTo>
                      <a:pt x="0" y="131"/>
                    </a:lnTo>
                    <a:lnTo>
                      <a:pt x="14" y="129"/>
                    </a:lnTo>
                    <a:lnTo>
                      <a:pt x="14" y="135"/>
                    </a:lnTo>
                    <a:lnTo>
                      <a:pt x="0" y="138"/>
                    </a:lnTo>
                    <a:lnTo>
                      <a:pt x="14" y="136"/>
                    </a:lnTo>
                    <a:lnTo>
                      <a:pt x="14" y="142"/>
                    </a:lnTo>
                    <a:lnTo>
                      <a:pt x="0" y="145"/>
                    </a:lnTo>
                    <a:lnTo>
                      <a:pt x="14" y="143"/>
                    </a:lnTo>
                    <a:lnTo>
                      <a:pt x="14" y="149"/>
                    </a:lnTo>
                    <a:lnTo>
                      <a:pt x="0" y="152"/>
                    </a:lnTo>
                    <a:lnTo>
                      <a:pt x="14" y="150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318" name="Freeform 38">
                <a:extLst>
                  <a:ext uri="{FF2B5EF4-FFF2-40B4-BE49-F238E27FC236}">
                    <a16:creationId xmlns:a16="http://schemas.microsoft.com/office/drawing/2014/main" id="{0AD5EE42-F605-44FA-89DE-53C97334E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985"/>
                <a:ext cx="17" cy="152"/>
              </a:xfrm>
              <a:custGeom>
                <a:avLst/>
                <a:gdLst>
                  <a:gd name="T0" fmla="*/ 3 w 17"/>
                  <a:gd name="T1" fmla="*/ 4 h 152"/>
                  <a:gd name="T2" fmla="*/ 5 w 17"/>
                  <a:gd name="T3" fmla="*/ 2 h 152"/>
                  <a:gd name="T4" fmla="*/ 7 w 17"/>
                  <a:gd name="T5" fmla="*/ 2 h 152"/>
                  <a:gd name="T6" fmla="*/ 10 w 17"/>
                  <a:gd name="T7" fmla="*/ 3 h 152"/>
                  <a:gd name="T8" fmla="*/ 14 w 17"/>
                  <a:gd name="T9" fmla="*/ 6 h 152"/>
                  <a:gd name="T10" fmla="*/ 14 w 17"/>
                  <a:gd name="T11" fmla="*/ 151 h 152"/>
                  <a:gd name="T12" fmla="*/ 16 w 17"/>
                  <a:gd name="T13" fmla="*/ 151 h 152"/>
                  <a:gd name="T14" fmla="*/ 16 w 17"/>
                  <a:gd name="T15" fmla="*/ 5 h 152"/>
                  <a:gd name="T16" fmla="*/ 14 w 17"/>
                  <a:gd name="T17" fmla="*/ 2 h 152"/>
                  <a:gd name="T18" fmla="*/ 10 w 17"/>
                  <a:gd name="T19" fmla="*/ 0 h 152"/>
                  <a:gd name="T20" fmla="*/ 8 w 17"/>
                  <a:gd name="T21" fmla="*/ 0 h 152"/>
                  <a:gd name="T22" fmla="*/ 3 w 17"/>
                  <a:gd name="T23" fmla="*/ 0 h 152"/>
                  <a:gd name="T24" fmla="*/ 1 w 17"/>
                  <a:gd name="T25" fmla="*/ 2 h 152"/>
                  <a:gd name="T26" fmla="*/ 0 w 17"/>
                  <a:gd name="T27" fmla="*/ 5 h 152"/>
                  <a:gd name="T28" fmla="*/ 3 w 17"/>
                  <a:gd name="T29" fmla="*/ 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52"/>
                  <a:gd name="T47" fmla="*/ 17 w 17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52">
                    <a:moveTo>
                      <a:pt x="3" y="4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319" name="Group 33">
            <a:extLst>
              <a:ext uri="{FF2B5EF4-FFF2-40B4-BE49-F238E27FC236}">
                <a16:creationId xmlns:a16="http://schemas.microsoft.com/office/drawing/2014/main" id="{7682090B-0944-4A43-BC41-2097193B8EDD}"/>
              </a:ext>
            </a:extLst>
          </p:cNvPr>
          <p:cNvGrpSpPr>
            <a:grpSpLocks/>
          </p:cNvGrpSpPr>
          <p:nvPr/>
        </p:nvGrpSpPr>
        <p:grpSpPr bwMode="auto">
          <a:xfrm>
            <a:off x="1957571" y="8600200"/>
            <a:ext cx="638667" cy="602171"/>
            <a:chOff x="2172" y="2941"/>
            <a:chExt cx="249" cy="21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20" name="Freeform 34">
              <a:extLst>
                <a:ext uri="{FF2B5EF4-FFF2-40B4-BE49-F238E27FC236}">
                  <a16:creationId xmlns:a16="http://schemas.microsoft.com/office/drawing/2014/main" id="{19ABA1FA-3CEF-4D95-A4F3-69A83998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974"/>
              <a:ext cx="249" cy="184"/>
            </a:xfrm>
            <a:custGeom>
              <a:avLst/>
              <a:gdLst>
                <a:gd name="T0" fmla="*/ 247 w 249"/>
                <a:gd name="T1" fmla="*/ 3 h 184"/>
                <a:gd name="T2" fmla="*/ 244 w 249"/>
                <a:gd name="T3" fmla="*/ 8 h 184"/>
                <a:gd name="T4" fmla="*/ 236 w 249"/>
                <a:gd name="T5" fmla="*/ 12 h 184"/>
                <a:gd name="T6" fmla="*/ 225 w 249"/>
                <a:gd name="T7" fmla="*/ 17 h 184"/>
                <a:gd name="T8" fmla="*/ 211 w 249"/>
                <a:gd name="T9" fmla="*/ 21 h 184"/>
                <a:gd name="T10" fmla="*/ 195 w 249"/>
                <a:gd name="T11" fmla="*/ 24 h 184"/>
                <a:gd name="T12" fmla="*/ 176 w 249"/>
                <a:gd name="T13" fmla="*/ 28 h 184"/>
                <a:gd name="T14" fmla="*/ 156 w 249"/>
                <a:gd name="T15" fmla="*/ 29 h 184"/>
                <a:gd name="T16" fmla="*/ 135 w 249"/>
                <a:gd name="T17" fmla="*/ 30 h 184"/>
                <a:gd name="T18" fmla="*/ 113 w 249"/>
                <a:gd name="T19" fmla="*/ 30 h 184"/>
                <a:gd name="T20" fmla="*/ 92 w 249"/>
                <a:gd name="T21" fmla="*/ 29 h 184"/>
                <a:gd name="T22" fmla="*/ 72 w 249"/>
                <a:gd name="T23" fmla="*/ 28 h 184"/>
                <a:gd name="T24" fmla="*/ 53 w 249"/>
                <a:gd name="T25" fmla="*/ 24 h 184"/>
                <a:gd name="T26" fmla="*/ 37 w 249"/>
                <a:gd name="T27" fmla="*/ 21 h 184"/>
                <a:gd name="T28" fmla="*/ 23 w 249"/>
                <a:gd name="T29" fmla="*/ 17 h 184"/>
                <a:gd name="T30" fmla="*/ 12 w 249"/>
                <a:gd name="T31" fmla="*/ 12 h 184"/>
                <a:gd name="T32" fmla="*/ 4 w 249"/>
                <a:gd name="T33" fmla="*/ 8 h 184"/>
                <a:gd name="T34" fmla="*/ 0 w 249"/>
                <a:gd name="T35" fmla="*/ 3 h 184"/>
                <a:gd name="T36" fmla="*/ 0 w 249"/>
                <a:gd name="T37" fmla="*/ 151 h 184"/>
                <a:gd name="T38" fmla="*/ 1 w 249"/>
                <a:gd name="T39" fmla="*/ 155 h 184"/>
                <a:gd name="T40" fmla="*/ 5 w 249"/>
                <a:gd name="T41" fmla="*/ 161 h 184"/>
                <a:gd name="T42" fmla="*/ 12 w 249"/>
                <a:gd name="T43" fmla="*/ 166 h 184"/>
                <a:gd name="T44" fmla="*/ 23 w 249"/>
                <a:gd name="T45" fmla="*/ 170 h 184"/>
                <a:gd name="T46" fmla="*/ 37 w 249"/>
                <a:gd name="T47" fmla="*/ 175 h 184"/>
                <a:gd name="T48" fmla="*/ 53 w 249"/>
                <a:gd name="T49" fmla="*/ 178 h 184"/>
                <a:gd name="T50" fmla="*/ 72 w 249"/>
                <a:gd name="T51" fmla="*/ 181 h 184"/>
                <a:gd name="T52" fmla="*/ 93 w 249"/>
                <a:gd name="T53" fmla="*/ 183 h 184"/>
                <a:gd name="T54" fmla="*/ 114 w 249"/>
                <a:gd name="T55" fmla="*/ 183 h 184"/>
                <a:gd name="T56" fmla="*/ 135 w 249"/>
                <a:gd name="T57" fmla="*/ 183 h 184"/>
                <a:gd name="T58" fmla="*/ 156 w 249"/>
                <a:gd name="T59" fmla="*/ 183 h 184"/>
                <a:gd name="T60" fmla="*/ 177 w 249"/>
                <a:gd name="T61" fmla="*/ 181 h 184"/>
                <a:gd name="T62" fmla="*/ 196 w 249"/>
                <a:gd name="T63" fmla="*/ 178 h 184"/>
                <a:gd name="T64" fmla="*/ 212 w 249"/>
                <a:gd name="T65" fmla="*/ 175 h 184"/>
                <a:gd name="T66" fmla="*/ 226 w 249"/>
                <a:gd name="T67" fmla="*/ 170 h 184"/>
                <a:gd name="T68" fmla="*/ 237 w 249"/>
                <a:gd name="T69" fmla="*/ 166 h 184"/>
                <a:gd name="T70" fmla="*/ 244 w 249"/>
                <a:gd name="T71" fmla="*/ 161 h 184"/>
                <a:gd name="T72" fmla="*/ 248 w 249"/>
                <a:gd name="T73" fmla="*/ 155 h 184"/>
                <a:gd name="T74" fmla="*/ 248 w 249"/>
                <a:gd name="T75" fmla="*/ 149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9"/>
                <a:gd name="T115" fmla="*/ 0 h 184"/>
                <a:gd name="T116" fmla="*/ 249 w 249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9" h="184">
                  <a:moveTo>
                    <a:pt x="248" y="0"/>
                  </a:moveTo>
                  <a:lnTo>
                    <a:pt x="247" y="3"/>
                  </a:lnTo>
                  <a:lnTo>
                    <a:pt x="246" y="5"/>
                  </a:lnTo>
                  <a:lnTo>
                    <a:pt x="244" y="8"/>
                  </a:lnTo>
                  <a:lnTo>
                    <a:pt x="241" y="11"/>
                  </a:lnTo>
                  <a:lnTo>
                    <a:pt x="236" y="12"/>
                  </a:lnTo>
                  <a:lnTo>
                    <a:pt x="231" y="15"/>
                  </a:lnTo>
                  <a:lnTo>
                    <a:pt x="225" y="17"/>
                  </a:lnTo>
                  <a:lnTo>
                    <a:pt x="219" y="19"/>
                  </a:lnTo>
                  <a:lnTo>
                    <a:pt x="211" y="21"/>
                  </a:lnTo>
                  <a:lnTo>
                    <a:pt x="204" y="23"/>
                  </a:lnTo>
                  <a:lnTo>
                    <a:pt x="195" y="24"/>
                  </a:lnTo>
                  <a:lnTo>
                    <a:pt x="186" y="26"/>
                  </a:lnTo>
                  <a:lnTo>
                    <a:pt x="176" y="28"/>
                  </a:lnTo>
                  <a:lnTo>
                    <a:pt x="166" y="28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5" y="30"/>
                  </a:lnTo>
                  <a:lnTo>
                    <a:pt x="124" y="30"/>
                  </a:lnTo>
                  <a:lnTo>
                    <a:pt x="113" y="30"/>
                  </a:lnTo>
                  <a:lnTo>
                    <a:pt x="103" y="29"/>
                  </a:lnTo>
                  <a:lnTo>
                    <a:pt x="92" y="29"/>
                  </a:lnTo>
                  <a:lnTo>
                    <a:pt x="82" y="28"/>
                  </a:lnTo>
                  <a:lnTo>
                    <a:pt x="72" y="28"/>
                  </a:lnTo>
                  <a:lnTo>
                    <a:pt x="62" y="26"/>
                  </a:lnTo>
                  <a:lnTo>
                    <a:pt x="53" y="24"/>
                  </a:lnTo>
                  <a:lnTo>
                    <a:pt x="44" y="23"/>
                  </a:lnTo>
                  <a:lnTo>
                    <a:pt x="37" y="21"/>
                  </a:lnTo>
                  <a:lnTo>
                    <a:pt x="29" y="19"/>
                  </a:lnTo>
                  <a:lnTo>
                    <a:pt x="23" y="17"/>
                  </a:lnTo>
                  <a:lnTo>
                    <a:pt x="17" y="15"/>
                  </a:lnTo>
                  <a:lnTo>
                    <a:pt x="12" y="12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8"/>
                  </a:lnTo>
                  <a:lnTo>
                    <a:pt x="5" y="161"/>
                  </a:lnTo>
                  <a:lnTo>
                    <a:pt x="8" y="163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3" y="170"/>
                  </a:lnTo>
                  <a:lnTo>
                    <a:pt x="29" y="172"/>
                  </a:lnTo>
                  <a:lnTo>
                    <a:pt x="37" y="175"/>
                  </a:lnTo>
                  <a:lnTo>
                    <a:pt x="45" y="176"/>
                  </a:lnTo>
                  <a:lnTo>
                    <a:pt x="53" y="178"/>
                  </a:lnTo>
                  <a:lnTo>
                    <a:pt x="62" y="179"/>
                  </a:lnTo>
                  <a:lnTo>
                    <a:pt x="72" y="181"/>
                  </a:lnTo>
                  <a:lnTo>
                    <a:pt x="82" y="181"/>
                  </a:lnTo>
                  <a:lnTo>
                    <a:pt x="93" y="183"/>
                  </a:lnTo>
                  <a:lnTo>
                    <a:pt x="103" y="183"/>
                  </a:lnTo>
                  <a:lnTo>
                    <a:pt x="114" y="183"/>
                  </a:lnTo>
                  <a:lnTo>
                    <a:pt x="125" y="183"/>
                  </a:lnTo>
                  <a:lnTo>
                    <a:pt x="135" y="183"/>
                  </a:lnTo>
                  <a:lnTo>
                    <a:pt x="146" y="183"/>
                  </a:lnTo>
                  <a:lnTo>
                    <a:pt x="156" y="183"/>
                  </a:lnTo>
                  <a:lnTo>
                    <a:pt x="167" y="181"/>
                  </a:lnTo>
                  <a:lnTo>
                    <a:pt x="177" y="181"/>
                  </a:lnTo>
                  <a:lnTo>
                    <a:pt x="186" y="179"/>
                  </a:lnTo>
                  <a:lnTo>
                    <a:pt x="196" y="178"/>
                  </a:lnTo>
                  <a:lnTo>
                    <a:pt x="204" y="176"/>
                  </a:lnTo>
                  <a:lnTo>
                    <a:pt x="212" y="175"/>
                  </a:lnTo>
                  <a:lnTo>
                    <a:pt x="220" y="172"/>
                  </a:lnTo>
                  <a:lnTo>
                    <a:pt x="226" y="170"/>
                  </a:lnTo>
                  <a:lnTo>
                    <a:pt x="232" y="168"/>
                  </a:lnTo>
                  <a:lnTo>
                    <a:pt x="237" y="166"/>
                  </a:lnTo>
                  <a:lnTo>
                    <a:pt x="241" y="163"/>
                  </a:lnTo>
                  <a:lnTo>
                    <a:pt x="244" y="161"/>
                  </a:lnTo>
                  <a:lnTo>
                    <a:pt x="246" y="158"/>
                  </a:lnTo>
                  <a:lnTo>
                    <a:pt x="248" y="155"/>
                  </a:lnTo>
                  <a:lnTo>
                    <a:pt x="248" y="152"/>
                  </a:lnTo>
                  <a:lnTo>
                    <a:pt x="248" y="149"/>
                  </a:lnTo>
                  <a:lnTo>
                    <a:pt x="24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21" name="Freeform 35">
              <a:extLst>
                <a:ext uri="{FF2B5EF4-FFF2-40B4-BE49-F238E27FC236}">
                  <a16:creationId xmlns:a16="http://schemas.microsoft.com/office/drawing/2014/main" id="{D1D12C14-9B1D-44A3-9011-A2790B9E0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41"/>
              <a:ext cx="246" cy="63"/>
            </a:xfrm>
            <a:custGeom>
              <a:avLst/>
              <a:gdLst>
                <a:gd name="T0" fmla="*/ 102 w 246"/>
                <a:gd name="T1" fmla="*/ 0 h 63"/>
                <a:gd name="T2" fmla="*/ 123 w 246"/>
                <a:gd name="T3" fmla="*/ 0 h 63"/>
                <a:gd name="T4" fmla="*/ 144 w 246"/>
                <a:gd name="T5" fmla="*/ 0 h 63"/>
                <a:gd name="T6" fmla="*/ 165 w 246"/>
                <a:gd name="T7" fmla="*/ 2 h 63"/>
                <a:gd name="T8" fmla="*/ 184 w 246"/>
                <a:gd name="T9" fmla="*/ 4 h 63"/>
                <a:gd name="T10" fmla="*/ 202 w 246"/>
                <a:gd name="T11" fmla="*/ 7 h 63"/>
                <a:gd name="T12" fmla="*/ 217 w 246"/>
                <a:gd name="T13" fmla="*/ 11 h 63"/>
                <a:gd name="T14" fmla="*/ 229 w 246"/>
                <a:gd name="T15" fmla="*/ 15 h 63"/>
                <a:gd name="T16" fmla="*/ 238 w 246"/>
                <a:gd name="T17" fmla="*/ 20 h 63"/>
                <a:gd name="T18" fmla="*/ 243 w 246"/>
                <a:gd name="T19" fmla="*/ 25 h 63"/>
                <a:gd name="T20" fmla="*/ 245 w 246"/>
                <a:gd name="T21" fmla="*/ 31 h 63"/>
                <a:gd name="T22" fmla="*/ 244 w 246"/>
                <a:gd name="T23" fmla="*/ 34 h 63"/>
                <a:gd name="T24" fmla="*/ 241 w 246"/>
                <a:gd name="T25" fmla="*/ 40 h 63"/>
                <a:gd name="T26" fmla="*/ 233 w 246"/>
                <a:gd name="T27" fmla="*/ 44 h 63"/>
                <a:gd name="T28" fmla="*/ 223 w 246"/>
                <a:gd name="T29" fmla="*/ 49 h 63"/>
                <a:gd name="T30" fmla="*/ 209 w 246"/>
                <a:gd name="T31" fmla="*/ 53 h 63"/>
                <a:gd name="T32" fmla="*/ 193 w 246"/>
                <a:gd name="T33" fmla="*/ 56 h 63"/>
                <a:gd name="T34" fmla="*/ 174 w 246"/>
                <a:gd name="T35" fmla="*/ 60 h 63"/>
                <a:gd name="T36" fmla="*/ 154 w 246"/>
                <a:gd name="T37" fmla="*/ 61 h 63"/>
                <a:gd name="T38" fmla="*/ 133 w 246"/>
                <a:gd name="T39" fmla="*/ 62 h 63"/>
                <a:gd name="T40" fmla="*/ 112 w 246"/>
                <a:gd name="T41" fmla="*/ 62 h 63"/>
                <a:gd name="T42" fmla="*/ 91 w 246"/>
                <a:gd name="T43" fmla="*/ 61 h 63"/>
                <a:gd name="T44" fmla="*/ 71 w 246"/>
                <a:gd name="T45" fmla="*/ 60 h 63"/>
                <a:gd name="T46" fmla="*/ 52 w 246"/>
                <a:gd name="T47" fmla="*/ 56 h 63"/>
                <a:gd name="T48" fmla="*/ 36 w 246"/>
                <a:gd name="T49" fmla="*/ 53 h 63"/>
                <a:gd name="T50" fmla="*/ 22 w 246"/>
                <a:gd name="T51" fmla="*/ 49 h 63"/>
                <a:gd name="T52" fmla="*/ 12 w 246"/>
                <a:gd name="T53" fmla="*/ 44 h 63"/>
                <a:gd name="T54" fmla="*/ 4 w 246"/>
                <a:gd name="T55" fmla="*/ 40 h 63"/>
                <a:gd name="T56" fmla="*/ 0 w 246"/>
                <a:gd name="T57" fmla="*/ 34 h 63"/>
                <a:gd name="T58" fmla="*/ 0 w 246"/>
                <a:gd name="T59" fmla="*/ 32 h 63"/>
                <a:gd name="T60" fmla="*/ 3 w 246"/>
                <a:gd name="T61" fmla="*/ 25 h 63"/>
                <a:gd name="T62" fmla="*/ 8 w 246"/>
                <a:gd name="T63" fmla="*/ 20 h 63"/>
                <a:gd name="T64" fmla="*/ 15 w 246"/>
                <a:gd name="T65" fmla="*/ 16 h 63"/>
                <a:gd name="T66" fmla="*/ 23 w 246"/>
                <a:gd name="T67" fmla="*/ 13 h 63"/>
                <a:gd name="T68" fmla="*/ 31 w 246"/>
                <a:gd name="T69" fmla="*/ 10 h 63"/>
                <a:gd name="T70" fmla="*/ 44 w 246"/>
                <a:gd name="T71" fmla="*/ 7 h 63"/>
                <a:gd name="T72" fmla="*/ 61 w 246"/>
                <a:gd name="T73" fmla="*/ 5 h 63"/>
                <a:gd name="T74" fmla="*/ 77 w 246"/>
                <a:gd name="T75" fmla="*/ 2 h 63"/>
                <a:gd name="T76" fmla="*/ 92 w 246"/>
                <a:gd name="T77" fmla="*/ 1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6"/>
                <a:gd name="T118" fmla="*/ 0 h 63"/>
                <a:gd name="T119" fmla="*/ 246 w 246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6" h="63">
                  <a:moveTo>
                    <a:pt x="92" y="1"/>
                  </a:moveTo>
                  <a:lnTo>
                    <a:pt x="102" y="0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4" y="1"/>
                  </a:lnTo>
                  <a:lnTo>
                    <a:pt x="165" y="2"/>
                  </a:lnTo>
                  <a:lnTo>
                    <a:pt x="175" y="3"/>
                  </a:lnTo>
                  <a:lnTo>
                    <a:pt x="184" y="4"/>
                  </a:lnTo>
                  <a:lnTo>
                    <a:pt x="193" y="6"/>
                  </a:lnTo>
                  <a:lnTo>
                    <a:pt x="202" y="7"/>
                  </a:lnTo>
                  <a:lnTo>
                    <a:pt x="209" y="9"/>
                  </a:lnTo>
                  <a:lnTo>
                    <a:pt x="217" y="11"/>
                  </a:lnTo>
                  <a:lnTo>
                    <a:pt x="223" y="13"/>
                  </a:lnTo>
                  <a:lnTo>
                    <a:pt x="229" y="15"/>
                  </a:lnTo>
                  <a:lnTo>
                    <a:pt x="234" y="18"/>
                  </a:lnTo>
                  <a:lnTo>
                    <a:pt x="238" y="20"/>
                  </a:lnTo>
                  <a:lnTo>
                    <a:pt x="241" y="23"/>
                  </a:lnTo>
                  <a:lnTo>
                    <a:pt x="243" y="25"/>
                  </a:lnTo>
                  <a:lnTo>
                    <a:pt x="245" y="28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4" y="34"/>
                  </a:lnTo>
                  <a:lnTo>
                    <a:pt x="243" y="37"/>
                  </a:lnTo>
                  <a:lnTo>
                    <a:pt x="241" y="40"/>
                  </a:lnTo>
                  <a:lnTo>
                    <a:pt x="238" y="43"/>
                  </a:lnTo>
                  <a:lnTo>
                    <a:pt x="233" y="44"/>
                  </a:lnTo>
                  <a:lnTo>
                    <a:pt x="228" y="47"/>
                  </a:lnTo>
                  <a:lnTo>
                    <a:pt x="223" y="49"/>
                  </a:lnTo>
                  <a:lnTo>
                    <a:pt x="216" y="51"/>
                  </a:lnTo>
                  <a:lnTo>
                    <a:pt x="209" y="53"/>
                  </a:lnTo>
                  <a:lnTo>
                    <a:pt x="201" y="55"/>
                  </a:lnTo>
                  <a:lnTo>
                    <a:pt x="193" y="56"/>
                  </a:lnTo>
                  <a:lnTo>
                    <a:pt x="184" y="58"/>
                  </a:lnTo>
                  <a:lnTo>
                    <a:pt x="174" y="60"/>
                  </a:lnTo>
                  <a:lnTo>
                    <a:pt x="164" y="60"/>
                  </a:lnTo>
                  <a:lnTo>
                    <a:pt x="154" y="61"/>
                  </a:lnTo>
                  <a:lnTo>
                    <a:pt x="144" y="62"/>
                  </a:lnTo>
                  <a:lnTo>
                    <a:pt x="133" y="62"/>
                  </a:lnTo>
                  <a:lnTo>
                    <a:pt x="123" y="62"/>
                  </a:lnTo>
                  <a:lnTo>
                    <a:pt x="112" y="62"/>
                  </a:lnTo>
                  <a:lnTo>
                    <a:pt x="101" y="62"/>
                  </a:lnTo>
                  <a:lnTo>
                    <a:pt x="91" y="61"/>
                  </a:lnTo>
                  <a:lnTo>
                    <a:pt x="81" y="60"/>
                  </a:lnTo>
                  <a:lnTo>
                    <a:pt x="71" y="60"/>
                  </a:lnTo>
                  <a:lnTo>
                    <a:pt x="61" y="58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7"/>
                  </a:lnTo>
                  <a:lnTo>
                    <a:pt x="12" y="44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23" y="13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6" y="9"/>
                  </a:lnTo>
                  <a:lnTo>
                    <a:pt x="44" y="7"/>
                  </a:lnTo>
                  <a:lnTo>
                    <a:pt x="53" y="6"/>
                  </a:lnTo>
                  <a:lnTo>
                    <a:pt x="61" y="5"/>
                  </a:lnTo>
                  <a:lnTo>
                    <a:pt x="71" y="3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92" y="1"/>
                  </a:lnTo>
                </a:path>
              </a:pathLst>
            </a:custGeom>
            <a:grpFill/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322" name="Group 36">
              <a:extLst>
                <a:ext uri="{FF2B5EF4-FFF2-40B4-BE49-F238E27FC236}">
                  <a16:creationId xmlns:a16="http://schemas.microsoft.com/office/drawing/2014/main" id="{DA1F163E-5F3F-4C61-A68F-25AF16A2B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3" y="2981"/>
              <a:ext cx="26" cy="156"/>
              <a:chOff x="2383" y="2981"/>
              <a:chExt cx="26" cy="156"/>
            </a:xfrm>
            <a:grpFill/>
          </p:grpSpPr>
          <p:sp>
            <p:nvSpPr>
              <p:cNvPr id="323" name="Freeform 37">
                <a:extLst>
                  <a:ext uri="{FF2B5EF4-FFF2-40B4-BE49-F238E27FC236}">
                    <a16:creationId xmlns:a16="http://schemas.microsoft.com/office/drawing/2014/main" id="{6B7F1D84-3C02-4C2C-9397-F3A126ED4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2981"/>
                <a:ext cx="17" cy="153"/>
              </a:xfrm>
              <a:custGeom>
                <a:avLst/>
                <a:gdLst>
                  <a:gd name="T0" fmla="*/ 7 w 17"/>
                  <a:gd name="T1" fmla="*/ 3 h 153"/>
                  <a:gd name="T2" fmla="*/ 11 w 17"/>
                  <a:gd name="T3" fmla="*/ 2 h 153"/>
                  <a:gd name="T4" fmla="*/ 14 w 17"/>
                  <a:gd name="T5" fmla="*/ 6 h 153"/>
                  <a:gd name="T6" fmla="*/ 14 w 17"/>
                  <a:gd name="T7" fmla="*/ 7 h 153"/>
                  <a:gd name="T8" fmla="*/ 0 w 17"/>
                  <a:gd name="T9" fmla="*/ 16 h 153"/>
                  <a:gd name="T10" fmla="*/ 14 w 17"/>
                  <a:gd name="T11" fmla="*/ 21 h 153"/>
                  <a:gd name="T12" fmla="*/ 0 w 17"/>
                  <a:gd name="T13" fmla="*/ 24 h 153"/>
                  <a:gd name="T14" fmla="*/ 14 w 17"/>
                  <a:gd name="T15" fmla="*/ 28 h 153"/>
                  <a:gd name="T16" fmla="*/ 14 w 17"/>
                  <a:gd name="T17" fmla="*/ 28 h 153"/>
                  <a:gd name="T18" fmla="*/ 0 w 17"/>
                  <a:gd name="T19" fmla="*/ 36 h 153"/>
                  <a:gd name="T20" fmla="*/ 14 w 17"/>
                  <a:gd name="T21" fmla="*/ 34 h 153"/>
                  <a:gd name="T22" fmla="*/ 0 w 17"/>
                  <a:gd name="T23" fmla="*/ 43 h 153"/>
                  <a:gd name="T24" fmla="*/ 14 w 17"/>
                  <a:gd name="T25" fmla="*/ 41 h 153"/>
                  <a:gd name="T26" fmla="*/ 0 w 17"/>
                  <a:gd name="T27" fmla="*/ 49 h 153"/>
                  <a:gd name="T28" fmla="*/ 14 w 17"/>
                  <a:gd name="T29" fmla="*/ 48 h 153"/>
                  <a:gd name="T30" fmla="*/ 0 w 17"/>
                  <a:gd name="T31" fmla="*/ 56 h 153"/>
                  <a:gd name="T32" fmla="*/ 14 w 17"/>
                  <a:gd name="T33" fmla="*/ 55 h 153"/>
                  <a:gd name="T34" fmla="*/ 0 w 17"/>
                  <a:gd name="T35" fmla="*/ 63 h 153"/>
                  <a:gd name="T36" fmla="*/ 14 w 17"/>
                  <a:gd name="T37" fmla="*/ 68 h 153"/>
                  <a:gd name="T38" fmla="*/ 0 w 17"/>
                  <a:gd name="T39" fmla="*/ 70 h 153"/>
                  <a:gd name="T40" fmla="*/ 14 w 17"/>
                  <a:gd name="T41" fmla="*/ 74 h 153"/>
                  <a:gd name="T42" fmla="*/ 0 w 17"/>
                  <a:gd name="T43" fmla="*/ 77 h 153"/>
                  <a:gd name="T44" fmla="*/ 14 w 17"/>
                  <a:gd name="T45" fmla="*/ 80 h 153"/>
                  <a:gd name="T46" fmla="*/ 14 w 17"/>
                  <a:gd name="T47" fmla="*/ 81 h 153"/>
                  <a:gd name="T48" fmla="*/ 0 w 17"/>
                  <a:gd name="T49" fmla="*/ 90 h 153"/>
                  <a:gd name="T50" fmla="*/ 14 w 17"/>
                  <a:gd name="T51" fmla="*/ 94 h 153"/>
                  <a:gd name="T52" fmla="*/ 14 w 17"/>
                  <a:gd name="T53" fmla="*/ 95 h 153"/>
                  <a:gd name="T54" fmla="*/ 0 w 17"/>
                  <a:gd name="T55" fmla="*/ 103 h 153"/>
                  <a:gd name="T56" fmla="*/ 14 w 17"/>
                  <a:gd name="T57" fmla="*/ 101 h 153"/>
                  <a:gd name="T58" fmla="*/ 0 w 17"/>
                  <a:gd name="T59" fmla="*/ 110 h 153"/>
                  <a:gd name="T60" fmla="*/ 14 w 17"/>
                  <a:gd name="T61" fmla="*/ 109 h 153"/>
                  <a:gd name="T62" fmla="*/ 0 w 17"/>
                  <a:gd name="T63" fmla="*/ 117 h 153"/>
                  <a:gd name="T64" fmla="*/ 14 w 17"/>
                  <a:gd name="T65" fmla="*/ 115 h 153"/>
                  <a:gd name="T66" fmla="*/ 0 w 17"/>
                  <a:gd name="T67" fmla="*/ 124 h 153"/>
                  <a:gd name="T68" fmla="*/ 14 w 17"/>
                  <a:gd name="T69" fmla="*/ 128 h 153"/>
                  <a:gd name="T70" fmla="*/ 14 w 17"/>
                  <a:gd name="T71" fmla="*/ 129 h 153"/>
                  <a:gd name="T72" fmla="*/ 0 w 17"/>
                  <a:gd name="T73" fmla="*/ 138 h 153"/>
                  <a:gd name="T74" fmla="*/ 14 w 17"/>
                  <a:gd name="T75" fmla="*/ 142 h 153"/>
                  <a:gd name="T76" fmla="*/ 14 w 17"/>
                  <a:gd name="T77" fmla="*/ 143 h 153"/>
                  <a:gd name="T78" fmla="*/ 0 w 17"/>
                  <a:gd name="T79" fmla="*/ 152 h 153"/>
                  <a:gd name="T80" fmla="*/ 14 w 17"/>
                  <a:gd name="T81" fmla="*/ 151 h 153"/>
                  <a:gd name="T82" fmla="*/ 16 w 17"/>
                  <a:gd name="T83" fmla="*/ 5 h 153"/>
                  <a:gd name="T84" fmla="*/ 12 w 17"/>
                  <a:gd name="T85" fmla="*/ 0 h 153"/>
                  <a:gd name="T86" fmla="*/ 7 w 17"/>
                  <a:gd name="T87" fmla="*/ 0 h 153"/>
                  <a:gd name="T88" fmla="*/ 3 w 17"/>
                  <a:gd name="T89" fmla="*/ 3 h 153"/>
                  <a:gd name="T90" fmla="*/ 4 w 17"/>
                  <a:gd name="T91" fmla="*/ 5 h 1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53"/>
                  <a:gd name="T140" fmla="*/ 17 w 17"/>
                  <a:gd name="T141" fmla="*/ 153 h 15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53">
                    <a:moveTo>
                      <a:pt x="4" y="5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0" y="9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14" y="28"/>
                    </a:lnTo>
                    <a:lnTo>
                      <a:pt x="14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4" y="34"/>
                    </a:lnTo>
                    <a:lnTo>
                      <a:pt x="14" y="4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4" y="41"/>
                    </a:lnTo>
                    <a:lnTo>
                      <a:pt x="14" y="47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4" y="55"/>
                    </a:lnTo>
                    <a:lnTo>
                      <a:pt x="14" y="60"/>
                    </a:lnTo>
                    <a:lnTo>
                      <a:pt x="0" y="63"/>
                    </a:lnTo>
                    <a:lnTo>
                      <a:pt x="14" y="61"/>
                    </a:lnTo>
                    <a:lnTo>
                      <a:pt x="14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14" y="68"/>
                    </a:lnTo>
                    <a:lnTo>
                      <a:pt x="14" y="74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0" y="83"/>
                    </a:lnTo>
                    <a:lnTo>
                      <a:pt x="14" y="81"/>
                    </a:lnTo>
                    <a:lnTo>
                      <a:pt x="14" y="87"/>
                    </a:lnTo>
                    <a:lnTo>
                      <a:pt x="0" y="90"/>
                    </a:lnTo>
                    <a:lnTo>
                      <a:pt x="14" y="88"/>
                    </a:lnTo>
                    <a:lnTo>
                      <a:pt x="14" y="94"/>
                    </a:lnTo>
                    <a:lnTo>
                      <a:pt x="0" y="97"/>
                    </a:lnTo>
                    <a:lnTo>
                      <a:pt x="14" y="95"/>
                    </a:lnTo>
                    <a:lnTo>
                      <a:pt x="14" y="101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14" y="101"/>
                    </a:lnTo>
                    <a:lnTo>
                      <a:pt x="14" y="108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14" y="109"/>
                    </a:lnTo>
                    <a:lnTo>
                      <a:pt x="14" y="115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14" y="115"/>
                    </a:lnTo>
                    <a:lnTo>
                      <a:pt x="14" y="122"/>
                    </a:lnTo>
                    <a:lnTo>
                      <a:pt x="0" y="124"/>
                    </a:lnTo>
                    <a:lnTo>
                      <a:pt x="14" y="122"/>
                    </a:lnTo>
                    <a:lnTo>
                      <a:pt x="14" y="128"/>
                    </a:lnTo>
                    <a:lnTo>
                      <a:pt x="0" y="131"/>
                    </a:lnTo>
                    <a:lnTo>
                      <a:pt x="14" y="129"/>
                    </a:lnTo>
                    <a:lnTo>
                      <a:pt x="14" y="135"/>
                    </a:lnTo>
                    <a:lnTo>
                      <a:pt x="0" y="138"/>
                    </a:lnTo>
                    <a:lnTo>
                      <a:pt x="14" y="136"/>
                    </a:lnTo>
                    <a:lnTo>
                      <a:pt x="14" y="142"/>
                    </a:lnTo>
                    <a:lnTo>
                      <a:pt x="0" y="145"/>
                    </a:lnTo>
                    <a:lnTo>
                      <a:pt x="14" y="143"/>
                    </a:lnTo>
                    <a:lnTo>
                      <a:pt x="14" y="149"/>
                    </a:lnTo>
                    <a:lnTo>
                      <a:pt x="0" y="152"/>
                    </a:lnTo>
                    <a:lnTo>
                      <a:pt x="14" y="150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324" name="Freeform 38">
                <a:extLst>
                  <a:ext uri="{FF2B5EF4-FFF2-40B4-BE49-F238E27FC236}">
                    <a16:creationId xmlns:a16="http://schemas.microsoft.com/office/drawing/2014/main" id="{B38B00D7-67CE-48A5-9E51-801F624BE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985"/>
                <a:ext cx="17" cy="152"/>
              </a:xfrm>
              <a:custGeom>
                <a:avLst/>
                <a:gdLst>
                  <a:gd name="T0" fmla="*/ 3 w 17"/>
                  <a:gd name="T1" fmla="*/ 4 h 152"/>
                  <a:gd name="T2" fmla="*/ 5 w 17"/>
                  <a:gd name="T3" fmla="*/ 2 h 152"/>
                  <a:gd name="T4" fmla="*/ 7 w 17"/>
                  <a:gd name="T5" fmla="*/ 2 h 152"/>
                  <a:gd name="T6" fmla="*/ 10 w 17"/>
                  <a:gd name="T7" fmla="*/ 3 h 152"/>
                  <a:gd name="T8" fmla="*/ 14 w 17"/>
                  <a:gd name="T9" fmla="*/ 6 h 152"/>
                  <a:gd name="T10" fmla="*/ 14 w 17"/>
                  <a:gd name="T11" fmla="*/ 151 h 152"/>
                  <a:gd name="T12" fmla="*/ 16 w 17"/>
                  <a:gd name="T13" fmla="*/ 151 h 152"/>
                  <a:gd name="T14" fmla="*/ 16 w 17"/>
                  <a:gd name="T15" fmla="*/ 5 h 152"/>
                  <a:gd name="T16" fmla="*/ 14 w 17"/>
                  <a:gd name="T17" fmla="*/ 2 h 152"/>
                  <a:gd name="T18" fmla="*/ 10 w 17"/>
                  <a:gd name="T19" fmla="*/ 0 h 152"/>
                  <a:gd name="T20" fmla="*/ 8 w 17"/>
                  <a:gd name="T21" fmla="*/ 0 h 152"/>
                  <a:gd name="T22" fmla="*/ 3 w 17"/>
                  <a:gd name="T23" fmla="*/ 0 h 152"/>
                  <a:gd name="T24" fmla="*/ 1 w 17"/>
                  <a:gd name="T25" fmla="*/ 2 h 152"/>
                  <a:gd name="T26" fmla="*/ 0 w 17"/>
                  <a:gd name="T27" fmla="*/ 5 h 152"/>
                  <a:gd name="T28" fmla="*/ 3 w 17"/>
                  <a:gd name="T29" fmla="*/ 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52"/>
                  <a:gd name="T47" fmla="*/ 17 w 17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52">
                    <a:moveTo>
                      <a:pt x="3" y="4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grpSp>
        <p:nvGrpSpPr>
          <p:cNvPr id="325" name="Group 33">
            <a:extLst>
              <a:ext uri="{FF2B5EF4-FFF2-40B4-BE49-F238E27FC236}">
                <a16:creationId xmlns:a16="http://schemas.microsoft.com/office/drawing/2014/main" id="{C977EA6D-94CD-4FA4-A00A-1DABC3E3502B}"/>
              </a:ext>
            </a:extLst>
          </p:cNvPr>
          <p:cNvGrpSpPr>
            <a:grpSpLocks/>
          </p:cNvGrpSpPr>
          <p:nvPr/>
        </p:nvGrpSpPr>
        <p:grpSpPr bwMode="auto">
          <a:xfrm>
            <a:off x="2933276" y="8600200"/>
            <a:ext cx="638667" cy="602171"/>
            <a:chOff x="2172" y="2941"/>
            <a:chExt cx="249" cy="217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26" name="Freeform 34">
              <a:extLst>
                <a:ext uri="{FF2B5EF4-FFF2-40B4-BE49-F238E27FC236}">
                  <a16:creationId xmlns:a16="http://schemas.microsoft.com/office/drawing/2014/main" id="{DE34902B-C971-4661-BD4F-F455ADBF3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974"/>
              <a:ext cx="249" cy="184"/>
            </a:xfrm>
            <a:custGeom>
              <a:avLst/>
              <a:gdLst>
                <a:gd name="T0" fmla="*/ 247 w 249"/>
                <a:gd name="T1" fmla="*/ 3 h 184"/>
                <a:gd name="T2" fmla="*/ 244 w 249"/>
                <a:gd name="T3" fmla="*/ 8 h 184"/>
                <a:gd name="T4" fmla="*/ 236 w 249"/>
                <a:gd name="T5" fmla="*/ 12 h 184"/>
                <a:gd name="T6" fmla="*/ 225 w 249"/>
                <a:gd name="T7" fmla="*/ 17 h 184"/>
                <a:gd name="T8" fmla="*/ 211 w 249"/>
                <a:gd name="T9" fmla="*/ 21 h 184"/>
                <a:gd name="T10" fmla="*/ 195 w 249"/>
                <a:gd name="T11" fmla="*/ 24 h 184"/>
                <a:gd name="T12" fmla="*/ 176 w 249"/>
                <a:gd name="T13" fmla="*/ 28 h 184"/>
                <a:gd name="T14" fmla="*/ 156 w 249"/>
                <a:gd name="T15" fmla="*/ 29 h 184"/>
                <a:gd name="T16" fmla="*/ 135 w 249"/>
                <a:gd name="T17" fmla="*/ 30 h 184"/>
                <a:gd name="T18" fmla="*/ 113 w 249"/>
                <a:gd name="T19" fmla="*/ 30 h 184"/>
                <a:gd name="T20" fmla="*/ 92 w 249"/>
                <a:gd name="T21" fmla="*/ 29 h 184"/>
                <a:gd name="T22" fmla="*/ 72 w 249"/>
                <a:gd name="T23" fmla="*/ 28 h 184"/>
                <a:gd name="T24" fmla="*/ 53 w 249"/>
                <a:gd name="T25" fmla="*/ 24 h 184"/>
                <a:gd name="T26" fmla="*/ 37 w 249"/>
                <a:gd name="T27" fmla="*/ 21 h 184"/>
                <a:gd name="T28" fmla="*/ 23 w 249"/>
                <a:gd name="T29" fmla="*/ 17 h 184"/>
                <a:gd name="T30" fmla="*/ 12 w 249"/>
                <a:gd name="T31" fmla="*/ 12 h 184"/>
                <a:gd name="T32" fmla="*/ 4 w 249"/>
                <a:gd name="T33" fmla="*/ 8 h 184"/>
                <a:gd name="T34" fmla="*/ 0 w 249"/>
                <a:gd name="T35" fmla="*/ 3 h 184"/>
                <a:gd name="T36" fmla="*/ 0 w 249"/>
                <a:gd name="T37" fmla="*/ 151 h 184"/>
                <a:gd name="T38" fmla="*/ 1 w 249"/>
                <a:gd name="T39" fmla="*/ 155 h 184"/>
                <a:gd name="T40" fmla="*/ 5 w 249"/>
                <a:gd name="T41" fmla="*/ 161 h 184"/>
                <a:gd name="T42" fmla="*/ 12 w 249"/>
                <a:gd name="T43" fmla="*/ 166 h 184"/>
                <a:gd name="T44" fmla="*/ 23 w 249"/>
                <a:gd name="T45" fmla="*/ 170 h 184"/>
                <a:gd name="T46" fmla="*/ 37 w 249"/>
                <a:gd name="T47" fmla="*/ 175 h 184"/>
                <a:gd name="T48" fmla="*/ 53 w 249"/>
                <a:gd name="T49" fmla="*/ 178 h 184"/>
                <a:gd name="T50" fmla="*/ 72 w 249"/>
                <a:gd name="T51" fmla="*/ 181 h 184"/>
                <a:gd name="T52" fmla="*/ 93 w 249"/>
                <a:gd name="T53" fmla="*/ 183 h 184"/>
                <a:gd name="T54" fmla="*/ 114 w 249"/>
                <a:gd name="T55" fmla="*/ 183 h 184"/>
                <a:gd name="T56" fmla="*/ 135 w 249"/>
                <a:gd name="T57" fmla="*/ 183 h 184"/>
                <a:gd name="T58" fmla="*/ 156 w 249"/>
                <a:gd name="T59" fmla="*/ 183 h 184"/>
                <a:gd name="T60" fmla="*/ 177 w 249"/>
                <a:gd name="T61" fmla="*/ 181 h 184"/>
                <a:gd name="T62" fmla="*/ 196 w 249"/>
                <a:gd name="T63" fmla="*/ 178 h 184"/>
                <a:gd name="T64" fmla="*/ 212 w 249"/>
                <a:gd name="T65" fmla="*/ 175 h 184"/>
                <a:gd name="T66" fmla="*/ 226 w 249"/>
                <a:gd name="T67" fmla="*/ 170 h 184"/>
                <a:gd name="T68" fmla="*/ 237 w 249"/>
                <a:gd name="T69" fmla="*/ 166 h 184"/>
                <a:gd name="T70" fmla="*/ 244 w 249"/>
                <a:gd name="T71" fmla="*/ 161 h 184"/>
                <a:gd name="T72" fmla="*/ 248 w 249"/>
                <a:gd name="T73" fmla="*/ 155 h 184"/>
                <a:gd name="T74" fmla="*/ 248 w 249"/>
                <a:gd name="T75" fmla="*/ 149 h 1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9"/>
                <a:gd name="T115" fmla="*/ 0 h 184"/>
                <a:gd name="T116" fmla="*/ 249 w 249"/>
                <a:gd name="T117" fmla="*/ 184 h 1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9" h="184">
                  <a:moveTo>
                    <a:pt x="248" y="0"/>
                  </a:moveTo>
                  <a:lnTo>
                    <a:pt x="247" y="3"/>
                  </a:lnTo>
                  <a:lnTo>
                    <a:pt x="246" y="5"/>
                  </a:lnTo>
                  <a:lnTo>
                    <a:pt x="244" y="8"/>
                  </a:lnTo>
                  <a:lnTo>
                    <a:pt x="241" y="11"/>
                  </a:lnTo>
                  <a:lnTo>
                    <a:pt x="236" y="12"/>
                  </a:lnTo>
                  <a:lnTo>
                    <a:pt x="231" y="15"/>
                  </a:lnTo>
                  <a:lnTo>
                    <a:pt x="225" y="17"/>
                  </a:lnTo>
                  <a:lnTo>
                    <a:pt x="219" y="19"/>
                  </a:lnTo>
                  <a:lnTo>
                    <a:pt x="211" y="21"/>
                  </a:lnTo>
                  <a:lnTo>
                    <a:pt x="204" y="23"/>
                  </a:lnTo>
                  <a:lnTo>
                    <a:pt x="195" y="24"/>
                  </a:lnTo>
                  <a:lnTo>
                    <a:pt x="186" y="26"/>
                  </a:lnTo>
                  <a:lnTo>
                    <a:pt x="176" y="28"/>
                  </a:lnTo>
                  <a:lnTo>
                    <a:pt x="166" y="28"/>
                  </a:lnTo>
                  <a:lnTo>
                    <a:pt x="156" y="29"/>
                  </a:lnTo>
                  <a:lnTo>
                    <a:pt x="146" y="29"/>
                  </a:lnTo>
                  <a:lnTo>
                    <a:pt x="135" y="30"/>
                  </a:lnTo>
                  <a:lnTo>
                    <a:pt x="124" y="30"/>
                  </a:lnTo>
                  <a:lnTo>
                    <a:pt x="113" y="30"/>
                  </a:lnTo>
                  <a:lnTo>
                    <a:pt x="103" y="29"/>
                  </a:lnTo>
                  <a:lnTo>
                    <a:pt x="92" y="29"/>
                  </a:lnTo>
                  <a:lnTo>
                    <a:pt x="82" y="28"/>
                  </a:lnTo>
                  <a:lnTo>
                    <a:pt x="72" y="28"/>
                  </a:lnTo>
                  <a:lnTo>
                    <a:pt x="62" y="26"/>
                  </a:lnTo>
                  <a:lnTo>
                    <a:pt x="53" y="24"/>
                  </a:lnTo>
                  <a:lnTo>
                    <a:pt x="44" y="23"/>
                  </a:lnTo>
                  <a:lnTo>
                    <a:pt x="37" y="21"/>
                  </a:lnTo>
                  <a:lnTo>
                    <a:pt x="29" y="19"/>
                  </a:lnTo>
                  <a:lnTo>
                    <a:pt x="23" y="17"/>
                  </a:lnTo>
                  <a:lnTo>
                    <a:pt x="17" y="15"/>
                  </a:lnTo>
                  <a:lnTo>
                    <a:pt x="12" y="12"/>
                  </a:lnTo>
                  <a:lnTo>
                    <a:pt x="7" y="11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51"/>
                  </a:lnTo>
                  <a:lnTo>
                    <a:pt x="0" y="153"/>
                  </a:lnTo>
                  <a:lnTo>
                    <a:pt x="1" y="155"/>
                  </a:lnTo>
                  <a:lnTo>
                    <a:pt x="2" y="158"/>
                  </a:lnTo>
                  <a:lnTo>
                    <a:pt x="5" y="161"/>
                  </a:lnTo>
                  <a:lnTo>
                    <a:pt x="8" y="163"/>
                  </a:lnTo>
                  <a:lnTo>
                    <a:pt x="12" y="166"/>
                  </a:lnTo>
                  <a:lnTo>
                    <a:pt x="17" y="168"/>
                  </a:lnTo>
                  <a:lnTo>
                    <a:pt x="23" y="170"/>
                  </a:lnTo>
                  <a:lnTo>
                    <a:pt x="29" y="172"/>
                  </a:lnTo>
                  <a:lnTo>
                    <a:pt x="37" y="175"/>
                  </a:lnTo>
                  <a:lnTo>
                    <a:pt x="45" y="176"/>
                  </a:lnTo>
                  <a:lnTo>
                    <a:pt x="53" y="178"/>
                  </a:lnTo>
                  <a:lnTo>
                    <a:pt x="62" y="179"/>
                  </a:lnTo>
                  <a:lnTo>
                    <a:pt x="72" y="181"/>
                  </a:lnTo>
                  <a:lnTo>
                    <a:pt x="82" y="181"/>
                  </a:lnTo>
                  <a:lnTo>
                    <a:pt x="93" y="183"/>
                  </a:lnTo>
                  <a:lnTo>
                    <a:pt x="103" y="183"/>
                  </a:lnTo>
                  <a:lnTo>
                    <a:pt x="114" y="183"/>
                  </a:lnTo>
                  <a:lnTo>
                    <a:pt x="125" y="183"/>
                  </a:lnTo>
                  <a:lnTo>
                    <a:pt x="135" y="183"/>
                  </a:lnTo>
                  <a:lnTo>
                    <a:pt x="146" y="183"/>
                  </a:lnTo>
                  <a:lnTo>
                    <a:pt x="156" y="183"/>
                  </a:lnTo>
                  <a:lnTo>
                    <a:pt x="167" y="181"/>
                  </a:lnTo>
                  <a:lnTo>
                    <a:pt x="177" y="181"/>
                  </a:lnTo>
                  <a:lnTo>
                    <a:pt x="186" y="179"/>
                  </a:lnTo>
                  <a:lnTo>
                    <a:pt x="196" y="178"/>
                  </a:lnTo>
                  <a:lnTo>
                    <a:pt x="204" y="176"/>
                  </a:lnTo>
                  <a:lnTo>
                    <a:pt x="212" y="175"/>
                  </a:lnTo>
                  <a:lnTo>
                    <a:pt x="220" y="172"/>
                  </a:lnTo>
                  <a:lnTo>
                    <a:pt x="226" y="170"/>
                  </a:lnTo>
                  <a:lnTo>
                    <a:pt x="232" y="168"/>
                  </a:lnTo>
                  <a:lnTo>
                    <a:pt x="237" y="166"/>
                  </a:lnTo>
                  <a:lnTo>
                    <a:pt x="241" y="163"/>
                  </a:lnTo>
                  <a:lnTo>
                    <a:pt x="244" y="161"/>
                  </a:lnTo>
                  <a:lnTo>
                    <a:pt x="246" y="158"/>
                  </a:lnTo>
                  <a:lnTo>
                    <a:pt x="248" y="155"/>
                  </a:lnTo>
                  <a:lnTo>
                    <a:pt x="248" y="152"/>
                  </a:lnTo>
                  <a:lnTo>
                    <a:pt x="248" y="149"/>
                  </a:lnTo>
                  <a:lnTo>
                    <a:pt x="248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27" name="Freeform 35">
              <a:extLst>
                <a:ext uri="{FF2B5EF4-FFF2-40B4-BE49-F238E27FC236}">
                  <a16:creationId xmlns:a16="http://schemas.microsoft.com/office/drawing/2014/main" id="{8EEE9171-5441-46C3-81A4-CD6721BBB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" y="2941"/>
              <a:ext cx="246" cy="63"/>
            </a:xfrm>
            <a:custGeom>
              <a:avLst/>
              <a:gdLst>
                <a:gd name="T0" fmla="*/ 102 w 246"/>
                <a:gd name="T1" fmla="*/ 0 h 63"/>
                <a:gd name="T2" fmla="*/ 123 w 246"/>
                <a:gd name="T3" fmla="*/ 0 h 63"/>
                <a:gd name="T4" fmla="*/ 144 w 246"/>
                <a:gd name="T5" fmla="*/ 0 h 63"/>
                <a:gd name="T6" fmla="*/ 165 w 246"/>
                <a:gd name="T7" fmla="*/ 2 h 63"/>
                <a:gd name="T8" fmla="*/ 184 w 246"/>
                <a:gd name="T9" fmla="*/ 4 h 63"/>
                <a:gd name="T10" fmla="*/ 202 w 246"/>
                <a:gd name="T11" fmla="*/ 7 h 63"/>
                <a:gd name="T12" fmla="*/ 217 w 246"/>
                <a:gd name="T13" fmla="*/ 11 h 63"/>
                <a:gd name="T14" fmla="*/ 229 w 246"/>
                <a:gd name="T15" fmla="*/ 15 h 63"/>
                <a:gd name="T16" fmla="*/ 238 w 246"/>
                <a:gd name="T17" fmla="*/ 20 h 63"/>
                <a:gd name="T18" fmla="*/ 243 w 246"/>
                <a:gd name="T19" fmla="*/ 25 h 63"/>
                <a:gd name="T20" fmla="*/ 245 w 246"/>
                <a:gd name="T21" fmla="*/ 31 h 63"/>
                <a:gd name="T22" fmla="*/ 244 w 246"/>
                <a:gd name="T23" fmla="*/ 34 h 63"/>
                <a:gd name="T24" fmla="*/ 241 w 246"/>
                <a:gd name="T25" fmla="*/ 40 h 63"/>
                <a:gd name="T26" fmla="*/ 233 w 246"/>
                <a:gd name="T27" fmla="*/ 44 h 63"/>
                <a:gd name="T28" fmla="*/ 223 w 246"/>
                <a:gd name="T29" fmla="*/ 49 h 63"/>
                <a:gd name="T30" fmla="*/ 209 w 246"/>
                <a:gd name="T31" fmla="*/ 53 h 63"/>
                <a:gd name="T32" fmla="*/ 193 w 246"/>
                <a:gd name="T33" fmla="*/ 56 h 63"/>
                <a:gd name="T34" fmla="*/ 174 w 246"/>
                <a:gd name="T35" fmla="*/ 60 h 63"/>
                <a:gd name="T36" fmla="*/ 154 w 246"/>
                <a:gd name="T37" fmla="*/ 61 h 63"/>
                <a:gd name="T38" fmla="*/ 133 w 246"/>
                <a:gd name="T39" fmla="*/ 62 h 63"/>
                <a:gd name="T40" fmla="*/ 112 w 246"/>
                <a:gd name="T41" fmla="*/ 62 h 63"/>
                <a:gd name="T42" fmla="*/ 91 w 246"/>
                <a:gd name="T43" fmla="*/ 61 h 63"/>
                <a:gd name="T44" fmla="*/ 71 w 246"/>
                <a:gd name="T45" fmla="*/ 60 h 63"/>
                <a:gd name="T46" fmla="*/ 52 w 246"/>
                <a:gd name="T47" fmla="*/ 56 h 63"/>
                <a:gd name="T48" fmla="*/ 36 w 246"/>
                <a:gd name="T49" fmla="*/ 53 h 63"/>
                <a:gd name="T50" fmla="*/ 22 w 246"/>
                <a:gd name="T51" fmla="*/ 49 h 63"/>
                <a:gd name="T52" fmla="*/ 12 w 246"/>
                <a:gd name="T53" fmla="*/ 44 h 63"/>
                <a:gd name="T54" fmla="*/ 4 w 246"/>
                <a:gd name="T55" fmla="*/ 40 h 63"/>
                <a:gd name="T56" fmla="*/ 0 w 246"/>
                <a:gd name="T57" fmla="*/ 34 h 63"/>
                <a:gd name="T58" fmla="*/ 0 w 246"/>
                <a:gd name="T59" fmla="*/ 32 h 63"/>
                <a:gd name="T60" fmla="*/ 3 w 246"/>
                <a:gd name="T61" fmla="*/ 25 h 63"/>
                <a:gd name="T62" fmla="*/ 8 w 246"/>
                <a:gd name="T63" fmla="*/ 20 h 63"/>
                <a:gd name="T64" fmla="*/ 15 w 246"/>
                <a:gd name="T65" fmla="*/ 16 h 63"/>
                <a:gd name="T66" fmla="*/ 23 w 246"/>
                <a:gd name="T67" fmla="*/ 13 h 63"/>
                <a:gd name="T68" fmla="*/ 31 w 246"/>
                <a:gd name="T69" fmla="*/ 10 h 63"/>
                <a:gd name="T70" fmla="*/ 44 w 246"/>
                <a:gd name="T71" fmla="*/ 7 h 63"/>
                <a:gd name="T72" fmla="*/ 61 w 246"/>
                <a:gd name="T73" fmla="*/ 5 h 63"/>
                <a:gd name="T74" fmla="*/ 77 w 246"/>
                <a:gd name="T75" fmla="*/ 2 h 63"/>
                <a:gd name="T76" fmla="*/ 92 w 246"/>
                <a:gd name="T77" fmla="*/ 1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6"/>
                <a:gd name="T118" fmla="*/ 0 h 63"/>
                <a:gd name="T119" fmla="*/ 246 w 246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6" h="63">
                  <a:moveTo>
                    <a:pt x="92" y="1"/>
                  </a:moveTo>
                  <a:lnTo>
                    <a:pt x="102" y="0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34" y="0"/>
                  </a:lnTo>
                  <a:lnTo>
                    <a:pt x="144" y="0"/>
                  </a:lnTo>
                  <a:lnTo>
                    <a:pt x="154" y="1"/>
                  </a:lnTo>
                  <a:lnTo>
                    <a:pt x="165" y="2"/>
                  </a:lnTo>
                  <a:lnTo>
                    <a:pt x="175" y="3"/>
                  </a:lnTo>
                  <a:lnTo>
                    <a:pt x="184" y="4"/>
                  </a:lnTo>
                  <a:lnTo>
                    <a:pt x="193" y="6"/>
                  </a:lnTo>
                  <a:lnTo>
                    <a:pt x="202" y="7"/>
                  </a:lnTo>
                  <a:lnTo>
                    <a:pt x="209" y="9"/>
                  </a:lnTo>
                  <a:lnTo>
                    <a:pt x="217" y="11"/>
                  </a:lnTo>
                  <a:lnTo>
                    <a:pt x="223" y="13"/>
                  </a:lnTo>
                  <a:lnTo>
                    <a:pt x="229" y="15"/>
                  </a:lnTo>
                  <a:lnTo>
                    <a:pt x="234" y="18"/>
                  </a:lnTo>
                  <a:lnTo>
                    <a:pt x="238" y="20"/>
                  </a:lnTo>
                  <a:lnTo>
                    <a:pt x="241" y="23"/>
                  </a:lnTo>
                  <a:lnTo>
                    <a:pt x="243" y="25"/>
                  </a:lnTo>
                  <a:lnTo>
                    <a:pt x="245" y="28"/>
                  </a:lnTo>
                  <a:lnTo>
                    <a:pt x="245" y="31"/>
                  </a:lnTo>
                  <a:lnTo>
                    <a:pt x="245" y="32"/>
                  </a:lnTo>
                  <a:lnTo>
                    <a:pt x="244" y="34"/>
                  </a:lnTo>
                  <a:lnTo>
                    <a:pt x="243" y="37"/>
                  </a:lnTo>
                  <a:lnTo>
                    <a:pt x="241" y="40"/>
                  </a:lnTo>
                  <a:lnTo>
                    <a:pt x="238" y="43"/>
                  </a:lnTo>
                  <a:lnTo>
                    <a:pt x="233" y="44"/>
                  </a:lnTo>
                  <a:lnTo>
                    <a:pt x="228" y="47"/>
                  </a:lnTo>
                  <a:lnTo>
                    <a:pt x="223" y="49"/>
                  </a:lnTo>
                  <a:lnTo>
                    <a:pt x="216" y="51"/>
                  </a:lnTo>
                  <a:lnTo>
                    <a:pt x="209" y="53"/>
                  </a:lnTo>
                  <a:lnTo>
                    <a:pt x="201" y="55"/>
                  </a:lnTo>
                  <a:lnTo>
                    <a:pt x="193" y="56"/>
                  </a:lnTo>
                  <a:lnTo>
                    <a:pt x="184" y="58"/>
                  </a:lnTo>
                  <a:lnTo>
                    <a:pt x="174" y="60"/>
                  </a:lnTo>
                  <a:lnTo>
                    <a:pt x="164" y="60"/>
                  </a:lnTo>
                  <a:lnTo>
                    <a:pt x="154" y="61"/>
                  </a:lnTo>
                  <a:lnTo>
                    <a:pt x="144" y="62"/>
                  </a:lnTo>
                  <a:lnTo>
                    <a:pt x="133" y="62"/>
                  </a:lnTo>
                  <a:lnTo>
                    <a:pt x="123" y="62"/>
                  </a:lnTo>
                  <a:lnTo>
                    <a:pt x="112" y="62"/>
                  </a:lnTo>
                  <a:lnTo>
                    <a:pt x="101" y="62"/>
                  </a:lnTo>
                  <a:lnTo>
                    <a:pt x="91" y="61"/>
                  </a:lnTo>
                  <a:lnTo>
                    <a:pt x="81" y="60"/>
                  </a:lnTo>
                  <a:lnTo>
                    <a:pt x="71" y="60"/>
                  </a:lnTo>
                  <a:lnTo>
                    <a:pt x="61" y="58"/>
                  </a:lnTo>
                  <a:lnTo>
                    <a:pt x="52" y="56"/>
                  </a:lnTo>
                  <a:lnTo>
                    <a:pt x="44" y="55"/>
                  </a:lnTo>
                  <a:lnTo>
                    <a:pt x="36" y="53"/>
                  </a:lnTo>
                  <a:lnTo>
                    <a:pt x="29" y="51"/>
                  </a:lnTo>
                  <a:lnTo>
                    <a:pt x="22" y="49"/>
                  </a:lnTo>
                  <a:lnTo>
                    <a:pt x="16" y="47"/>
                  </a:lnTo>
                  <a:lnTo>
                    <a:pt x="12" y="44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3" y="25"/>
                  </a:lnTo>
                  <a:lnTo>
                    <a:pt x="5" y="23"/>
                  </a:lnTo>
                  <a:lnTo>
                    <a:pt x="8" y="20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7" y="15"/>
                  </a:lnTo>
                  <a:lnTo>
                    <a:pt x="23" y="13"/>
                  </a:lnTo>
                  <a:lnTo>
                    <a:pt x="29" y="11"/>
                  </a:lnTo>
                  <a:lnTo>
                    <a:pt x="31" y="10"/>
                  </a:lnTo>
                  <a:lnTo>
                    <a:pt x="36" y="9"/>
                  </a:lnTo>
                  <a:lnTo>
                    <a:pt x="44" y="7"/>
                  </a:lnTo>
                  <a:lnTo>
                    <a:pt x="53" y="6"/>
                  </a:lnTo>
                  <a:lnTo>
                    <a:pt x="61" y="5"/>
                  </a:lnTo>
                  <a:lnTo>
                    <a:pt x="71" y="3"/>
                  </a:lnTo>
                  <a:lnTo>
                    <a:pt x="77" y="2"/>
                  </a:lnTo>
                  <a:lnTo>
                    <a:pt x="81" y="2"/>
                  </a:lnTo>
                  <a:lnTo>
                    <a:pt x="92" y="1"/>
                  </a:lnTo>
                </a:path>
              </a:pathLst>
            </a:custGeom>
            <a:grpFill/>
            <a:ln w="12700" cap="rnd">
              <a:solidFill>
                <a:srgbClr val="40404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328" name="Group 36">
              <a:extLst>
                <a:ext uri="{FF2B5EF4-FFF2-40B4-BE49-F238E27FC236}">
                  <a16:creationId xmlns:a16="http://schemas.microsoft.com/office/drawing/2014/main" id="{C045FF0A-39B6-4965-984B-793A5282F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3" y="2981"/>
              <a:ext cx="26" cy="156"/>
              <a:chOff x="2383" y="2981"/>
              <a:chExt cx="26" cy="156"/>
            </a:xfrm>
            <a:grpFill/>
          </p:grpSpPr>
          <p:sp>
            <p:nvSpPr>
              <p:cNvPr id="329" name="Freeform 37">
                <a:extLst>
                  <a:ext uri="{FF2B5EF4-FFF2-40B4-BE49-F238E27FC236}">
                    <a16:creationId xmlns:a16="http://schemas.microsoft.com/office/drawing/2014/main" id="{3D28B95E-91D6-4B5E-A671-8F7504C3D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" y="2981"/>
                <a:ext cx="17" cy="153"/>
              </a:xfrm>
              <a:custGeom>
                <a:avLst/>
                <a:gdLst>
                  <a:gd name="T0" fmla="*/ 7 w 17"/>
                  <a:gd name="T1" fmla="*/ 3 h 153"/>
                  <a:gd name="T2" fmla="*/ 11 w 17"/>
                  <a:gd name="T3" fmla="*/ 2 h 153"/>
                  <a:gd name="T4" fmla="*/ 14 w 17"/>
                  <a:gd name="T5" fmla="*/ 6 h 153"/>
                  <a:gd name="T6" fmla="*/ 14 w 17"/>
                  <a:gd name="T7" fmla="*/ 7 h 153"/>
                  <a:gd name="T8" fmla="*/ 0 w 17"/>
                  <a:gd name="T9" fmla="*/ 16 h 153"/>
                  <a:gd name="T10" fmla="*/ 14 w 17"/>
                  <a:gd name="T11" fmla="*/ 21 h 153"/>
                  <a:gd name="T12" fmla="*/ 0 w 17"/>
                  <a:gd name="T13" fmla="*/ 24 h 153"/>
                  <a:gd name="T14" fmla="*/ 14 w 17"/>
                  <a:gd name="T15" fmla="*/ 28 h 153"/>
                  <a:gd name="T16" fmla="*/ 14 w 17"/>
                  <a:gd name="T17" fmla="*/ 28 h 153"/>
                  <a:gd name="T18" fmla="*/ 0 w 17"/>
                  <a:gd name="T19" fmla="*/ 36 h 153"/>
                  <a:gd name="T20" fmla="*/ 14 w 17"/>
                  <a:gd name="T21" fmla="*/ 34 h 153"/>
                  <a:gd name="T22" fmla="*/ 0 w 17"/>
                  <a:gd name="T23" fmla="*/ 43 h 153"/>
                  <a:gd name="T24" fmla="*/ 14 w 17"/>
                  <a:gd name="T25" fmla="*/ 41 h 153"/>
                  <a:gd name="T26" fmla="*/ 0 w 17"/>
                  <a:gd name="T27" fmla="*/ 49 h 153"/>
                  <a:gd name="T28" fmla="*/ 14 w 17"/>
                  <a:gd name="T29" fmla="*/ 48 h 153"/>
                  <a:gd name="T30" fmla="*/ 0 w 17"/>
                  <a:gd name="T31" fmla="*/ 56 h 153"/>
                  <a:gd name="T32" fmla="*/ 14 w 17"/>
                  <a:gd name="T33" fmla="*/ 55 h 153"/>
                  <a:gd name="T34" fmla="*/ 0 w 17"/>
                  <a:gd name="T35" fmla="*/ 63 h 153"/>
                  <a:gd name="T36" fmla="*/ 14 w 17"/>
                  <a:gd name="T37" fmla="*/ 68 h 153"/>
                  <a:gd name="T38" fmla="*/ 0 w 17"/>
                  <a:gd name="T39" fmla="*/ 70 h 153"/>
                  <a:gd name="T40" fmla="*/ 14 w 17"/>
                  <a:gd name="T41" fmla="*/ 74 h 153"/>
                  <a:gd name="T42" fmla="*/ 0 w 17"/>
                  <a:gd name="T43" fmla="*/ 77 h 153"/>
                  <a:gd name="T44" fmla="*/ 14 w 17"/>
                  <a:gd name="T45" fmla="*/ 80 h 153"/>
                  <a:gd name="T46" fmla="*/ 14 w 17"/>
                  <a:gd name="T47" fmla="*/ 81 h 153"/>
                  <a:gd name="T48" fmla="*/ 0 w 17"/>
                  <a:gd name="T49" fmla="*/ 90 h 153"/>
                  <a:gd name="T50" fmla="*/ 14 w 17"/>
                  <a:gd name="T51" fmla="*/ 94 h 153"/>
                  <a:gd name="T52" fmla="*/ 14 w 17"/>
                  <a:gd name="T53" fmla="*/ 95 h 153"/>
                  <a:gd name="T54" fmla="*/ 0 w 17"/>
                  <a:gd name="T55" fmla="*/ 103 h 153"/>
                  <a:gd name="T56" fmla="*/ 14 w 17"/>
                  <a:gd name="T57" fmla="*/ 101 h 153"/>
                  <a:gd name="T58" fmla="*/ 0 w 17"/>
                  <a:gd name="T59" fmla="*/ 110 h 153"/>
                  <a:gd name="T60" fmla="*/ 14 w 17"/>
                  <a:gd name="T61" fmla="*/ 109 h 153"/>
                  <a:gd name="T62" fmla="*/ 0 w 17"/>
                  <a:gd name="T63" fmla="*/ 117 h 153"/>
                  <a:gd name="T64" fmla="*/ 14 w 17"/>
                  <a:gd name="T65" fmla="*/ 115 h 153"/>
                  <a:gd name="T66" fmla="*/ 0 w 17"/>
                  <a:gd name="T67" fmla="*/ 124 h 153"/>
                  <a:gd name="T68" fmla="*/ 14 w 17"/>
                  <a:gd name="T69" fmla="*/ 128 h 153"/>
                  <a:gd name="T70" fmla="*/ 14 w 17"/>
                  <a:gd name="T71" fmla="*/ 129 h 153"/>
                  <a:gd name="T72" fmla="*/ 0 w 17"/>
                  <a:gd name="T73" fmla="*/ 138 h 153"/>
                  <a:gd name="T74" fmla="*/ 14 w 17"/>
                  <a:gd name="T75" fmla="*/ 142 h 153"/>
                  <a:gd name="T76" fmla="*/ 14 w 17"/>
                  <a:gd name="T77" fmla="*/ 143 h 153"/>
                  <a:gd name="T78" fmla="*/ 0 w 17"/>
                  <a:gd name="T79" fmla="*/ 152 h 153"/>
                  <a:gd name="T80" fmla="*/ 14 w 17"/>
                  <a:gd name="T81" fmla="*/ 151 h 153"/>
                  <a:gd name="T82" fmla="*/ 16 w 17"/>
                  <a:gd name="T83" fmla="*/ 5 h 153"/>
                  <a:gd name="T84" fmla="*/ 12 w 17"/>
                  <a:gd name="T85" fmla="*/ 0 h 153"/>
                  <a:gd name="T86" fmla="*/ 7 w 17"/>
                  <a:gd name="T87" fmla="*/ 0 h 153"/>
                  <a:gd name="T88" fmla="*/ 3 w 17"/>
                  <a:gd name="T89" fmla="*/ 3 h 153"/>
                  <a:gd name="T90" fmla="*/ 4 w 17"/>
                  <a:gd name="T91" fmla="*/ 5 h 15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"/>
                  <a:gd name="T139" fmla="*/ 0 h 153"/>
                  <a:gd name="T140" fmla="*/ 17 w 17"/>
                  <a:gd name="T141" fmla="*/ 153 h 15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" h="153">
                    <a:moveTo>
                      <a:pt x="4" y="5"/>
                    </a:moveTo>
                    <a:lnTo>
                      <a:pt x="7" y="3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4" y="6"/>
                    </a:lnTo>
                    <a:lnTo>
                      <a:pt x="0" y="9"/>
                    </a:lnTo>
                    <a:lnTo>
                      <a:pt x="14" y="7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14" y="14"/>
                    </a:lnTo>
                    <a:lnTo>
                      <a:pt x="14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4" y="22"/>
                    </a:lnTo>
                    <a:lnTo>
                      <a:pt x="14" y="28"/>
                    </a:lnTo>
                    <a:lnTo>
                      <a:pt x="0" y="30"/>
                    </a:lnTo>
                    <a:lnTo>
                      <a:pt x="14" y="28"/>
                    </a:lnTo>
                    <a:lnTo>
                      <a:pt x="14" y="34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14" y="34"/>
                    </a:lnTo>
                    <a:lnTo>
                      <a:pt x="14" y="41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4" y="41"/>
                    </a:lnTo>
                    <a:lnTo>
                      <a:pt x="14" y="47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4" y="55"/>
                    </a:lnTo>
                    <a:lnTo>
                      <a:pt x="14" y="60"/>
                    </a:lnTo>
                    <a:lnTo>
                      <a:pt x="0" y="63"/>
                    </a:lnTo>
                    <a:lnTo>
                      <a:pt x="14" y="61"/>
                    </a:lnTo>
                    <a:lnTo>
                      <a:pt x="14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14" y="68"/>
                    </a:lnTo>
                    <a:lnTo>
                      <a:pt x="14" y="74"/>
                    </a:lnTo>
                    <a:lnTo>
                      <a:pt x="0" y="76"/>
                    </a:lnTo>
                    <a:lnTo>
                      <a:pt x="0" y="77"/>
                    </a:lnTo>
                    <a:lnTo>
                      <a:pt x="14" y="74"/>
                    </a:lnTo>
                    <a:lnTo>
                      <a:pt x="14" y="80"/>
                    </a:lnTo>
                    <a:lnTo>
                      <a:pt x="0" y="83"/>
                    </a:lnTo>
                    <a:lnTo>
                      <a:pt x="14" y="81"/>
                    </a:lnTo>
                    <a:lnTo>
                      <a:pt x="14" y="87"/>
                    </a:lnTo>
                    <a:lnTo>
                      <a:pt x="0" y="90"/>
                    </a:lnTo>
                    <a:lnTo>
                      <a:pt x="14" y="88"/>
                    </a:lnTo>
                    <a:lnTo>
                      <a:pt x="14" y="94"/>
                    </a:lnTo>
                    <a:lnTo>
                      <a:pt x="0" y="97"/>
                    </a:lnTo>
                    <a:lnTo>
                      <a:pt x="14" y="95"/>
                    </a:lnTo>
                    <a:lnTo>
                      <a:pt x="14" y="101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14" y="101"/>
                    </a:lnTo>
                    <a:lnTo>
                      <a:pt x="14" y="108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14" y="109"/>
                    </a:lnTo>
                    <a:lnTo>
                      <a:pt x="14" y="115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14" y="115"/>
                    </a:lnTo>
                    <a:lnTo>
                      <a:pt x="14" y="122"/>
                    </a:lnTo>
                    <a:lnTo>
                      <a:pt x="0" y="124"/>
                    </a:lnTo>
                    <a:lnTo>
                      <a:pt x="14" y="122"/>
                    </a:lnTo>
                    <a:lnTo>
                      <a:pt x="14" y="128"/>
                    </a:lnTo>
                    <a:lnTo>
                      <a:pt x="0" y="131"/>
                    </a:lnTo>
                    <a:lnTo>
                      <a:pt x="14" y="129"/>
                    </a:lnTo>
                    <a:lnTo>
                      <a:pt x="14" y="135"/>
                    </a:lnTo>
                    <a:lnTo>
                      <a:pt x="0" y="138"/>
                    </a:lnTo>
                    <a:lnTo>
                      <a:pt x="14" y="136"/>
                    </a:lnTo>
                    <a:lnTo>
                      <a:pt x="14" y="142"/>
                    </a:lnTo>
                    <a:lnTo>
                      <a:pt x="0" y="145"/>
                    </a:lnTo>
                    <a:lnTo>
                      <a:pt x="14" y="143"/>
                    </a:lnTo>
                    <a:lnTo>
                      <a:pt x="14" y="149"/>
                    </a:lnTo>
                    <a:lnTo>
                      <a:pt x="0" y="152"/>
                    </a:lnTo>
                    <a:lnTo>
                      <a:pt x="14" y="150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330" name="Freeform 38">
                <a:extLst>
                  <a:ext uri="{FF2B5EF4-FFF2-40B4-BE49-F238E27FC236}">
                    <a16:creationId xmlns:a16="http://schemas.microsoft.com/office/drawing/2014/main" id="{E642C972-B648-4820-A712-807E3D3B2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985"/>
                <a:ext cx="17" cy="152"/>
              </a:xfrm>
              <a:custGeom>
                <a:avLst/>
                <a:gdLst>
                  <a:gd name="T0" fmla="*/ 3 w 17"/>
                  <a:gd name="T1" fmla="*/ 4 h 152"/>
                  <a:gd name="T2" fmla="*/ 5 w 17"/>
                  <a:gd name="T3" fmla="*/ 2 h 152"/>
                  <a:gd name="T4" fmla="*/ 7 w 17"/>
                  <a:gd name="T5" fmla="*/ 2 h 152"/>
                  <a:gd name="T6" fmla="*/ 10 w 17"/>
                  <a:gd name="T7" fmla="*/ 3 h 152"/>
                  <a:gd name="T8" fmla="*/ 14 w 17"/>
                  <a:gd name="T9" fmla="*/ 6 h 152"/>
                  <a:gd name="T10" fmla="*/ 14 w 17"/>
                  <a:gd name="T11" fmla="*/ 151 h 152"/>
                  <a:gd name="T12" fmla="*/ 16 w 17"/>
                  <a:gd name="T13" fmla="*/ 151 h 152"/>
                  <a:gd name="T14" fmla="*/ 16 w 17"/>
                  <a:gd name="T15" fmla="*/ 5 h 152"/>
                  <a:gd name="T16" fmla="*/ 14 w 17"/>
                  <a:gd name="T17" fmla="*/ 2 h 152"/>
                  <a:gd name="T18" fmla="*/ 10 w 17"/>
                  <a:gd name="T19" fmla="*/ 0 h 152"/>
                  <a:gd name="T20" fmla="*/ 8 w 17"/>
                  <a:gd name="T21" fmla="*/ 0 h 152"/>
                  <a:gd name="T22" fmla="*/ 3 w 17"/>
                  <a:gd name="T23" fmla="*/ 0 h 152"/>
                  <a:gd name="T24" fmla="*/ 1 w 17"/>
                  <a:gd name="T25" fmla="*/ 2 h 152"/>
                  <a:gd name="T26" fmla="*/ 0 w 17"/>
                  <a:gd name="T27" fmla="*/ 5 h 152"/>
                  <a:gd name="T28" fmla="*/ 3 w 17"/>
                  <a:gd name="T29" fmla="*/ 4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52"/>
                  <a:gd name="T47" fmla="*/ 17 w 17"/>
                  <a:gd name="T48" fmla="*/ 152 h 15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52">
                    <a:moveTo>
                      <a:pt x="3" y="4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4" y="6"/>
                    </a:lnTo>
                    <a:lnTo>
                      <a:pt x="14" y="151"/>
                    </a:lnTo>
                    <a:lnTo>
                      <a:pt x="16" y="151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4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</p:grpSp>
      <p:sp>
        <p:nvSpPr>
          <p:cNvPr id="339" name="Rectangle 1004">
            <a:extLst>
              <a:ext uri="{FF2B5EF4-FFF2-40B4-BE49-F238E27FC236}">
                <a16:creationId xmlns:a16="http://schemas.microsoft.com/office/drawing/2014/main" id="{7F581D77-789B-4480-8B15-806D9DEF9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467" y="9901719"/>
            <a:ext cx="2448899" cy="90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588" tIns="72990" rIns="148588" bIns="72990">
            <a:spAutoFit/>
          </a:bodyPr>
          <a:lstStyle>
            <a:lvl1pPr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42" b="1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LNG TO END USERS (MEW, ZOR, KOC NETWORK)</a:t>
            </a:r>
          </a:p>
        </p:txBody>
      </p:sp>
      <p:sp>
        <p:nvSpPr>
          <p:cNvPr id="340" name="Line 21">
            <a:extLst>
              <a:ext uri="{FF2B5EF4-FFF2-40B4-BE49-F238E27FC236}">
                <a16:creationId xmlns:a16="http://schemas.microsoft.com/office/drawing/2014/main" id="{A62233A4-0470-4548-84E7-711E24A27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17" y="8718408"/>
            <a:ext cx="828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956"/>
          </a:p>
        </p:txBody>
      </p:sp>
      <p:sp>
        <p:nvSpPr>
          <p:cNvPr id="341" name="Line 21">
            <a:extLst>
              <a:ext uri="{FF2B5EF4-FFF2-40B4-BE49-F238E27FC236}">
                <a16:creationId xmlns:a16="http://schemas.microsoft.com/office/drawing/2014/main" id="{3C7E300F-B5EC-41A2-9352-8E23CD6D9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031" y="9889203"/>
            <a:ext cx="828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956"/>
          </a:p>
        </p:txBody>
      </p:sp>
      <p:sp>
        <p:nvSpPr>
          <p:cNvPr id="342" name="Line 21">
            <a:extLst>
              <a:ext uri="{FF2B5EF4-FFF2-40B4-BE49-F238E27FC236}">
                <a16:creationId xmlns:a16="http://schemas.microsoft.com/office/drawing/2014/main" id="{A39F15EA-2FD5-4759-8B3C-BD98A7077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4401" y="9319587"/>
            <a:ext cx="508581" cy="58677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956"/>
          </a:p>
        </p:txBody>
      </p:sp>
      <p:sp>
        <p:nvSpPr>
          <p:cNvPr id="631" name="Rectangle 4">
            <a:extLst>
              <a:ext uri="{FF2B5EF4-FFF2-40B4-BE49-F238E27FC236}">
                <a16:creationId xmlns:a16="http://schemas.microsoft.com/office/drawing/2014/main" id="{8D88B38E-0221-4A6A-B69F-046E8E532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6320" y="10144801"/>
            <a:ext cx="2681596" cy="6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8588" tIns="72990" rIns="148588" bIns="72990">
            <a:spAutoFit/>
          </a:bodyPr>
          <a:lstStyle>
            <a:lvl1pPr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642" b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TO MEW / EXPORT &amp; FUTURE  UPGRADE</a:t>
            </a:r>
          </a:p>
        </p:txBody>
      </p:sp>
      <p:sp>
        <p:nvSpPr>
          <p:cNvPr id="632" name="Line 1006">
            <a:extLst>
              <a:ext uri="{FF2B5EF4-FFF2-40B4-BE49-F238E27FC236}">
                <a16:creationId xmlns:a16="http://schemas.microsoft.com/office/drawing/2014/main" id="{2F894189-41F1-4177-AF00-DF052A6635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92892" y="8018895"/>
            <a:ext cx="1949886" cy="2048949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956"/>
          </a:p>
        </p:txBody>
      </p:sp>
      <p:sp>
        <p:nvSpPr>
          <p:cNvPr id="633" name="Line 369">
            <a:extLst>
              <a:ext uri="{FF2B5EF4-FFF2-40B4-BE49-F238E27FC236}">
                <a16:creationId xmlns:a16="http://schemas.microsoft.com/office/drawing/2014/main" id="{8F9F65D6-9259-4740-8EF2-45737C0A80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9067" y="10053266"/>
            <a:ext cx="977549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956"/>
          </a:p>
        </p:txBody>
      </p:sp>
      <p:grpSp>
        <p:nvGrpSpPr>
          <p:cNvPr id="337" name="Group 321">
            <a:extLst>
              <a:ext uri="{FF2B5EF4-FFF2-40B4-BE49-F238E27FC236}">
                <a16:creationId xmlns:a16="http://schemas.microsoft.com/office/drawing/2014/main" id="{1D6FBCA0-13C5-4C2D-9717-8A1FC59F4344}"/>
              </a:ext>
            </a:extLst>
          </p:cNvPr>
          <p:cNvGrpSpPr>
            <a:grpSpLocks/>
          </p:cNvGrpSpPr>
          <p:nvPr/>
        </p:nvGrpSpPr>
        <p:grpSpPr bwMode="auto">
          <a:xfrm>
            <a:off x="5600383" y="7492590"/>
            <a:ext cx="722005" cy="930627"/>
            <a:chOff x="1938" y="2951"/>
            <a:chExt cx="278" cy="357"/>
          </a:xfrm>
        </p:grpSpPr>
        <p:grpSp>
          <p:nvGrpSpPr>
            <p:cNvPr id="616" name="Group 322">
              <a:extLst>
                <a:ext uri="{FF2B5EF4-FFF2-40B4-BE49-F238E27FC236}">
                  <a16:creationId xmlns:a16="http://schemas.microsoft.com/office/drawing/2014/main" id="{8FDE5855-406D-46BD-8647-A02A0E4FF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8" y="2951"/>
              <a:ext cx="246" cy="232"/>
              <a:chOff x="2295" y="3068"/>
              <a:chExt cx="249" cy="218"/>
            </a:xfrm>
          </p:grpSpPr>
          <p:sp>
            <p:nvSpPr>
              <p:cNvPr id="623" name="Freeform 323">
                <a:extLst>
                  <a:ext uri="{FF2B5EF4-FFF2-40B4-BE49-F238E27FC236}">
                    <a16:creationId xmlns:a16="http://schemas.microsoft.com/office/drawing/2014/main" id="{C0E8B574-C972-4678-8A0F-F51FCEE0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01"/>
                <a:ext cx="249" cy="185"/>
              </a:xfrm>
              <a:custGeom>
                <a:avLst/>
                <a:gdLst>
                  <a:gd name="T0" fmla="*/ 247 w 249"/>
                  <a:gd name="T1" fmla="*/ 3 h 185"/>
                  <a:gd name="T2" fmla="*/ 244 w 249"/>
                  <a:gd name="T3" fmla="*/ 8 h 185"/>
                  <a:gd name="T4" fmla="*/ 236 w 249"/>
                  <a:gd name="T5" fmla="*/ 12 h 185"/>
                  <a:gd name="T6" fmla="*/ 225 w 249"/>
                  <a:gd name="T7" fmla="*/ 18 h 185"/>
                  <a:gd name="T8" fmla="*/ 211 w 249"/>
                  <a:gd name="T9" fmla="*/ 21 h 185"/>
                  <a:gd name="T10" fmla="*/ 195 w 249"/>
                  <a:gd name="T11" fmla="*/ 25 h 185"/>
                  <a:gd name="T12" fmla="*/ 176 w 249"/>
                  <a:gd name="T13" fmla="*/ 28 h 185"/>
                  <a:gd name="T14" fmla="*/ 156 w 249"/>
                  <a:gd name="T15" fmla="*/ 29 h 185"/>
                  <a:gd name="T16" fmla="*/ 135 w 249"/>
                  <a:gd name="T17" fmla="*/ 30 h 185"/>
                  <a:gd name="T18" fmla="*/ 113 w 249"/>
                  <a:gd name="T19" fmla="*/ 30 h 185"/>
                  <a:gd name="T20" fmla="*/ 92 w 249"/>
                  <a:gd name="T21" fmla="*/ 29 h 185"/>
                  <a:gd name="T22" fmla="*/ 72 w 249"/>
                  <a:gd name="T23" fmla="*/ 28 h 185"/>
                  <a:gd name="T24" fmla="*/ 53 w 249"/>
                  <a:gd name="T25" fmla="*/ 25 h 185"/>
                  <a:gd name="T26" fmla="*/ 37 w 249"/>
                  <a:gd name="T27" fmla="*/ 21 h 185"/>
                  <a:gd name="T28" fmla="*/ 23 w 249"/>
                  <a:gd name="T29" fmla="*/ 18 h 185"/>
                  <a:gd name="T30" fmla="*/ 12 w 249"/>
                  <a:gd name="T31" fmla="*/ 12 h 185"/>
                  <a:gd name="T32" fmla="*/ 4 w 249"/>
                  <a:gd name="T33" fmla="*/ 8 h 185"/>
                  <a:gd name="T34" fmla="*/ 0 w 249"/>
                  <a:gd name="T35" fmla="*/ 3 h 185"/>
                  <a:gd name="T36" fmla="*/ 0 w 249"/>
                  <a:gd name="T37" fmla="*/ 152 h 185"/>
                  <a:gd name="T38" fmla="*/ 1 w 249"/>
                  <a:gd name="T39" fmla="*/ 156 h 185"/>
                  <a:gd name="T40" fmla="*/ 5 w 249"/>
                  <a:gd name="T41" fmla="*/ 162 h 185"/>
                  <a:gd name="T42" fmla="*/ 12 w 249"/>
                  <a:gd name="T43" fmla="*/ 166 h 185"/>
                  <a:gd name="T44" fmla="*/ 23 w 249"/>
                  <a:gd name="T45" fmla="*/ 171 h 185"/>
                  <a:gd name="T46" fmla="*/ 37 w 249"/>
                  <a:gd name="T47" fmla="*/ 176 h 185"/>
                  <a:gd name="T48" fmla="*/ 53 w 249"/>
                  <a:gd name="T49" fmla="*/ 179 h 185"/>
                  <a:gd name="T50" fmla="*/ 72 w 249"/>
                  <a:gd name="T51" fmla="*/ 182 h 185"/>
                  <a:gd name="T52" fmla="*/ 93 w 249"/>
                  <a:gd name="T53" fmla="*/ 184 h 185"/>
                  <a:gd name="T54" fmla="*/ 114 w 249"/>
                  <a:gd name="T55" fmla="*/ 184 h 185"/>
                  <a:gd name="T56" fmla="*/ 135 w 249"/>
                  <a:gd name="T57" fmla="*/ 184 h 185"/>
                  <a:gd name="T58" fmla="*/ 156 w 249"/>
                  <a:gd name="T59" fmla="*/ 184 h 185"/>
                  <a:gd name="T60" fmla="*/ 177 w 249"/>
                  <a:gd name="T61" fmla="*/ 182 h 185"/>
                  <a:gd name="T62" fmla="*/ 196 w 249"/>
                  <a:gd name="T63" fmla="*/ 179 h 185"/>
                  <a:gd name="T64" fmla="*/ 212 w 249"/>
                  <a:gd name="T65" fmla="*/ 176 h 185"/>
                  <a:gd name="T66" fmla="*/ 226 w 249"/>
                  <a:gd name="T67" fmla="*/ 171 h 185"/>
                  <a:gd name="T68" fmla="*/ 237 w 249"/>
                  <a:gd name="T69" fmla="*/ 166 h 185"/>
                  <a:gd name="T70" fmla="*/ 244 w 249"/>
                  <a:gd name="T71" fmla="*/ 162 h 185"/>
                  <a:gd name="T72" fmla="*/ 248 w 249"/>
                  <a:gd name="T73" fmla="*/ 156 h 185"/>
                  <a:gd name="T74" fmla="*/ 248 w 249"/>
                  <a:gd name="T75" fmla="*/ 149 h 1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9"/>
                  <a:gd name="T115" fmla="*/ 0 h 185"/>
                  <a:gd name="T116" fmla="*/ 249 w 249"/>
                  <a:gd name="T117" fmla="*/ 185 h 1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9" h="185">
                    <a:moveTo>
                      <a:pt x="248" y="0"/>
                    </a:moveTo>
                    <a:lnTo>
                      <a:pt x="247" y="3"/>
                    </a:lnTo>
                    <a:lnTo>
                      <a:pt x="246" y="5"/>
                    </a:lnTo>
                    <a:lnTo>
                      <a:pt x="244" y="8"/>
                    </a:lnTo>
                    <a:lnTo>
                      <a:pt x="241" y="11"/>
                    </a:lnTo>
                    <a:lnTo>
                      <a:pt x="236" y="12"/>
                    </a:lnTo>
                    <a:lnTo>
                      <a:pt x="231" y="15"/>
                    </a:lnTo>
                    <a:lnTo>
                      <a:pt x="225" y="18"/>
                    </a:lnTo>
                    <a:lnTo>
                      <a:pt x="219" y="19"/>
                    </a:lnTo>
                    <a:lnTo>
                      <a:pt x="211" y="21"/>
                    </a:lnTo>
                    <a:lnTo>
                      <a:pt x="204" y="23"/>
                    </a:lnTo>
                    <a:lnTo>
                      <a:pt x="195" y="25"/>
                    </a:lnTo>
                    <a:lnTo>
                      <a:pt x="186" y="26"/>
                    </a:lnTo>
                    <a:lnTo>
                      <a:pt x="176" y="28"/>
                    </a:lnTo>
                    <a:lnTo>
                      <a:pt x="166" y="28"/>
                    </a:lnTo>
                    <a:lnTo>
                      <a:pt x="156" y="29"/>
                    </a:lnTo>
                    <a:lnTo>
                      <a:pt x="146" y="30"/>
                    </a:lnTo>
                    <a:lnTo>
                      <a:pt x="135" y="30"/>
                    </a:lnTo>
                    <a:lnTo>
                      <a:pt x="124" y="31"/>
                    </a:lnTo>
                    <a:lnTo>
                      <a:pt x="113" y="30"/>
                    </a:lnTo>
                    <a:lnTo>
                      <a:pt x="103" y="30"/>
                    </a:lnTo>
                    <a:lnTo>
                      <a:pt x="92" y="29"/>
                    </a:lnTo>
                    <a:lnTo>
                      <a:pt x="82" y="28"/>
                    </a:lnTo>
                    <a:lnTo>
                      <a:pt x="72" y="28"/>
                    </a:lnTo>
                    <a:lnTo>
                      <a:pt x="62" y="26"/>
                    </a:lnTo>
                    <a:lnTo>
                      <a:pt x="53" y="25"/>
                    </a:lnTo>
                    <a:lnTo>
                      <a:pt x="44" y="23"/>
                    </a:lnTo>
                    <a:lnTo>
                      <a:pt x="37" y="21"/>
                    </a:lnTo>
                    <a:lnTo>
                      <a:pt x="29" y="19"/>
                    </a:lnTo>
                    <a:lnTo>
                      <a:pt x="23" y="18"/>
                    </a:lnTo>
                    <a:lnTo>
                      <a:pt x="17" y="15"/>
                    </a:lnTo>
                    <a:lnTo>
                      <a:pt x="12" y="12"/>
                    </a:lnTo>
                    <a:lnTo>
                      <a:pt x="7" y="11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56"/>
                    </a:lnTo>
                    <a:lnTo>
                      <a:pt x="2" y="159"/>
                    </a:lnTo>
                    <a:lnTo>
                      <a:pt x="5" y="162"/>
                    </a:lnTo>
                    <a:lnTo>
                      <a:pt x="8" y="164"/>
                    </a:lnTo>
                    <a:lnTo>
                      <a:pt x="12" y="166"/>
                    </a:lnTo>
                    <a:lnTo>
                      <a:pt x="17" y="169"/>
                    </a:lnTo>
                    <a:lnTo>
                      <a:pt x="23" y="171"/>
                    </a:lnTo>
                    <a:lnTo>
                      <a:pt x="29" y="173"/>
                    </a:lnTo>
                    <a:lnTo>
                      <a:pt x="37" y="176"/>
                    </a:lnTo>
                    <a:lnTo>
                      <a:pt x="45" y="177"/>
                    </a:lnTo>
                    <a:lnTo>
                      <a:pt x="53" y="179"/>
                    </a:lnTo>
                    <a:lnTo>
                      <a:pt x="62" y="180"/>
                    </a:lnTo>
                    <a:lnTo>
                      <a:pt x="72" y="182"/>
                    </a:lnTo>
                    <a:lnTo>
                      <a:pt x="82" y="182"/>
                    </a:lnTo>
                    <a:lnTo>
                      <a:pt x="93" y="184"/>
                    </a:lnTo>
                    <a:lnTo>
                      <a:pt x="103" y="184"/>
                    </a:lnTo>
                    <a:lnTo>
                      <a:pt x="114" y="184"/>
                    </a:lnTo>
                    <a:lnTo>
                      <a:pt x="125" y="184"/>
                    </a:lnTo>
                    <a:lnTo>
                      <a:pt x="135" y="184"/>
                    </a:lnTo>
                    <a:lnTo>
                      <a:pt x="146" y="184"/>
                    </a:lnTo>
                    <a:lnTo>
                      <a:pt x="156" y="184"/>
                    </a:lnTo>
                    <a:lnTo>
                      <a:pt x="167" y="182"/>
                    </a:lnTo>
                    <a:lnTo>
                      <a:pt x="177" y="182"/>
                    </a:lnTo>
                    <a:lnTo>
                      <a:pt x="186" y="180"/>
                    </a:lnTo>
                    <a:lnTo>
                      <a:pt x="196" y="179"/>
                    </a:lnTo>
                    <a:lnTo>
                      <a:pt x="204" y="177"/>
                    </a:lnTo>
                    <a:lnTo>
                      <a:pt x="212" y="176"/>
                    </a:lnTo>
                    <a:lnTo>
                      <a:pt x="220" y="173"/>
                    </a:lnTo>
                    <a:lnTo>
                      <a:pt x="226" y="171"/>
                    </a:lnTo>
                    <a:lnTo>
                      <a:pt x="232" y="169"/>
                    </a:lnTo>
                    <a:lnTo>
                      <a:pt x="237" y="166"/>
                    </a:lnTo>
                    <a:lnTo>
                      <a:pt x="241" y="164"/>
                    </a:lnTo>
                    <a:lnTo>
                      <a:pt x="244" y="162"/>
                    </a:lnTo>
                    <a:lnTo>
                      <a:pt x="246" y="159"/>
                    </a:lnTo>
                    <a:lnTo>
                      <a:pt x="248" y="156"/>
                    </a:lnTo>
                    <a:lnTo>
                      <a:pt x="248" y="153"/>
                    </a:lnTo>
                    <a:lnTo>
                      <a:pt x="248" y="149"/>
                    </a:lnTo>
                    <a:lnTo>
                      <a:pt x="248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6F6FFF"/>
                  </a:gs>
                  <a:gs pos="100000">
                    <a:srgbClr val="0000FF"/>
                  </a:gs>
                </a:gsLst>
                <a:lin ang="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24" name="Freeform 324">
                <a:extLst>
                  <a:ext uri="{FF2B5EF4-FFF2-40B4-BE49-F238E27FC236}">
                    <a16:creationId xmlns:a16="http://schemas.microsoft.com/office/drawing/2014/main" id="{705EED27-D887-468A-9CC5-B3AE2458C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3068"/>
                <a:ext cx="247" cy="64"/>
              </a:xfrm>
              <a:custGeom>
                <a:avLst/>
                <a:gdLst>
                  <a:gd name="T0" fmla="*/ 102 w 247"/>
                  <a:gd name="T1" fmla="*/ 0 h 64"/>
                  <a:gd name="T2" fmla="*/ 124 w 247"/>
                  <a:gd name="T3" fmla="*/ 0 h 64"/>
                  <a:gd name="T4" fmla="*/ 145 w 247"/>
                  <a:gd name="T5" fmla="*/ 0 h 64"/>
                  <a:gd name="T6" fmla="*/ 165 w 247"/>
                  <a:gd name="T7" fmla="*/ 2 h 64"/>
                  <a:gd name="T8" fmla="*/ 185 w 247"/>
                  <a:gd name="T9" fmla="*/ 4 h 64"/>
                  <a:gd name="T10" fmla="*/ 202 w 247"/>
                  <a:gd name="T11" fmla="*/ 8 h 64"/>
                  <a:gd name="T12" fmla="*/ 218 w 247"/>
                  <a:gd name="T13" fmla="*/ 11 h 64"/>
                  <a:gd name="T14" fmla="*/ 230 w 247"/>
                  <a:gd name="T15" fmla="*/ 16 h 64"/>
                  <a:gd name="T16" fmla="*/ 239 w 247"/>
                  <a:gd name="T17" fmla="*/ 20 h 64"/>
                  <a:gd name="T18" fmla="*/ 244 w 247"/>
                  <a:gd name="T19" fmla="*/ 25 h 64"/>
                  <a:gd name="T20" fmla="*/ 246 w 247"/>
                  <a:gd name="T21" fmla="*/ 32 h 64"/>
                  <a:gd name="T22" fmla="*/ 244 w 247"/>
                  <a:gd name="T23" fmla="*/ 37 h 64"/>
                  <a:gd name="T24" fmla="*/ 239 w 247"/>
                  <a:gd name="T25" fmla="*/ 43 h 64"/>
                  <a:gd name="T26" fmla="*/ 229 w 247"/>
                  <a:gd name="T27" fmla="*/ 47 h 64"/>
                  <a:gd name="T28" fmla="*/ 217 w 247"/>
                  <a:gd name="T29" fmla="*/ 52 h 64"/>
                  <a:gd name="T30" fmla="*/ 202 w 247"/>
                  <a:gd name="T31" fmla="*/ 56 h 64"/>
                  <a:gd name="T32" fmla="*/ 184 w 247"/>
                  <a:gd name="T33" fmla="*/ 59 h 64"/>
                  <a:gd name="T34" fmla="*/ 165 w 247"/>
                  <a:gd name="T35" fmla="*/ 61 h 64"/>
                  <a:gd name="T36" fmla="*/ 145 w 247"/>
                  <a:gd name="T37" fmla="*/ 63 h 64"/>
                  <a:gd name="T38" fmla="*/ 123 w 247"/>
                  <a:gd name="T39" fmla="*/ 63 h 64"/>
                  <a:gd name="T40" fmla="*/ 101 w 247"/>
                  <a:gd name="T41" fmla="*/ 63 h 64"/>
                  <a:gd name="T42" fmla="*/ 81 w 247"/>
                  <a:gd name="T43" fmla="*/ 61 h 64"/>
                  <a:gd name="T44" fmla="*/ 62 w 247"/>
                  <a:gd name="T45" fmla="*/ 59 h 64"/>
                  <a:gd name="T46" fmla="*/ 44 w 247"/>
                  <a:gd name="T47" fmla="*/ 56 h 64"/>
                  <a:gd name="T48" fmla="*/ 29 w 247"/>
                  <a:gd name="T49" fmla="*/ 52 h 64"/>
                  <a:gd name="T50" fmla="*/ 16 w 247"/>
                  <a:gd name="T51" fmla="*/ 47 h 64"/>
                  <a:gd name="T52" fmla="*/ 7 w 247"/>
                  <a:gd name="T53" fmla="*/ 43 h 64"/>
                  <a:gd name="T54" fmla="*/ 2 w 247"/>
                  <a:gd name="T55" fmla="*/ 37 h 64"/>
                  <a:gd name="T56" fmla="*/ 0 w 247"/>
                  <a:gd name="T57" fmla="*/ 33 h 64"/>
                  <a:gd name="T58" fmla="*/ 1 w 247"/>
                  <a:gd name="T59" fmla="*/ 29 h 64"/>
                  <a:gd name="T60" fmla="*/ 5 w 247"/>
                  <a:gd name="T61" fmla="*/ 23 h 64"/>
                  <a:gd name="T62" fmla="*/ 12 w 247"/>
                  <a:gd name="T63" fmla="*/ 18 h 64"/>
                  <a:gd name="T64" fmla="*/ 17 w 247"/>
                  <a:gd name="T65" fmla="*/ 16 h 64"/>
                  <a:gd name="T66" fmla="*/ 29 w 247"/>
                  <a:gd name="T67" fmla="*/ 11 h 64"/>
                  <a:gd name="T68" fmla="*/ 37 w 247"/>
                  <a:gd name="T69" fmla="*/ 9 h 64"/>
                  <a:gd name="T70" fmla="*/ 53 w 247"/>
                  <a:gd name="T71" fmla="*/ 6 h 64"/>
                  <a:gd name="T72" fmla="*/ 72 w 247"/>
                  <a:gd name="T73" fmla="*/ 3 h 64"/>
                  <a:gd name="T74" fmla="*/ 82 w 247"/>
                  <a:gd name="T75" fmla="*/ 2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7"/>
                  <a:gd name="T115" fmla="*/ 0 h 64"/>
                  <a:gd name="T116" fmla="*/ 247 w 247"/>
                  <a:gd name="T117" fmla="*/ 64 h 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7" h="64">
                    <a:moveTo>
                      <a:pt x="93" y="1"/>
                    </a:moveTo>
                    <a:lnTo>
                      <a:pt x="102" y="0"/>
                    </a:lnTo>
                    <a:lnTo>
                      <a:pt x="113" y="0"/>
                    </a:lnTo>
                    <a:lnTo>
                      <a:pt x="124" y="0"/>
                    </a:lnTo>
                    <a:lnTo>
                      <a:pt x="134" y="0"/>
                    </a:lnTo>
                    <a:lnTo>
                      <a:pt x="145" y="0"/>
                    </a:lnTo>
                    <a:lnTo>
                      <a:pt x="155" y="1"/>
                    </a:lnTo>
                    <a:lnTo>
                      <a:pt x="165" y="2"/>
                    </a:lnTo>
                    <a:lnTo>
                      <a:pt x="175" y="3"/>
                    </a:lnTo>
                    <a:lnTo>
                      <a:pt x="185" y="4"/>
                    </a:lnTo>
                    <a:lnTo>
                      <a:pt x="194" y="6"/>
                    </a:lnTo>
                    <a:lnTo>
                      <a:pt x="202" y="8"/>
                    </a:lnTo>
                    <a:lnTo>
                      <a:pt x="210" y="9"/>
                    </a:lnTo>
                    <a:lnTo>
                      <a:pt x="218" y="11"/>
                    </a:lnTo>
                    <a:lnTo>
                      <a:pt x="224" y="14"/>
                    </a:lnTo>
                    <a:lnTo>
                      <a:pt x="230" y="16"/>
                    </a:lnTo>
                    <a:lnTo>
                      <a:pt x="235" y="18"/>
                    </a:lnTo>
                    <a:lnTo>
                      <a:pt x="239" y="20"/>
                    </a:lnTo>
                    <a:lnTo>
                      <a:pt x="242" y="23"/>
                    </a:lnTo>
                    <a:lnTo>
                      <a:pt x="244" y="25"/>
                    </a:lnTo>
                    <a:lnTo>
                      <a:pt x="246" y="29"/>
                    </a:lnTo>
                    <a:lnTo>
                      <a:pt x="246" y="32"/>
                    </a:lnTo>
                    <a:lnTo>
                      <a:pt x="245" y="35"/>
                    </a:lnTo>
                    <a:lnTo>
                      <a:pt x="244" y="37"/>
                    </a:lnTo>
                    <a:lnTo>
                      <a:pt x="242" y="40"/>
                    </a:lnTo>
                    <a:lnTo>
                      <a:pt x="239" y="43"/>
                    </a:lnTo>
                    <a:lnTo>
                      <a:pt x="234" y="45"/>
                    </a:lnTo>
                    <a:lnTo>
                      <a:pt x="229" y="47"/>
                    </a:lnTo>
                    <a:lnTo>
                      <a:pt x="224" y="50"/>
                    </a:lnTo>
                    <a:lnTo>
                      <a:pt x="217" y="52"/>
                    </a:lnTo>
                    <a:lnTo>
                      <a:pt x="210" y="54"/>
                    </a:lnTo>
                    <a:lnTo>
                      <a:pt x="202" y="56"/>
                    </a:lnTo>
                    <a:lnTo>
                      <a:pt x="193" y="57"/>
                    </a:lnTo>
                    <a:lnTo>
                      <a:pt x="184" y="59"/>
                    </a:lnTo>
                    <a:lnTo>
                      <a:pt x="175" y="61"/>
                    </a:lnTo>
                    <a:lnTo>
                      <a:pt x="165" y="61"/>
                    </a:lnTo>
                    <a:lnTo>
                      <a:pt x="155" y="62"/>
                    </a:lnTo>
                    <a:lnTo>
                      <a:pt x="145" y="63"/>
                    </a:lnTo>
                    <a:lnTo>
                      <a:pt x="134" y="63"/>
                    </a:lnTo>
                    <a:lnTo>
                      <a:pt x="123" y="63"/>
                    </a:lnTo>
                    <a:lnTo>
                      <a:pt x="112" y="63"/>
                    </a:lnTo>
                    <a:lnTo>
                      <a:pt x="101" y="63"/>
                    </a:lnTo>
                    <a:lnTo>
                      <a:pt x="91" y="62"/>
                    </a:lnTo>
                    <a:lnTo>
                      <a:pt x="81" y="61"/>
                    </a:lnTo>
                    <a:lnTo>
                      <a:pt x="71" y="61"/>
                    </a:lnTo>
                    <a:lnTo>
                      <a:pt x="62" y="59"/>
                    </a:lnTo>
                    <a:lnTo>
                      <a:pt x="52" y="57"/>
                    </a:lnTo>
                    <a:lnTo>
                      <a:pt x="44" y="56"/>
                    </a:lnTo>
                    <a:lnTo>
                      <a:pt x="36" y="54"/>
                    </a:lnTo>
                    <a:lnTo>
                      <a:pt x="29" y="52"/>
                    </a:lnTo>
                    <a:lnTo>
                      <a:pt x="22" y="50"/>
                    </a:lnTo>
                    <a:lnTo>
                      <a:pt x="16" y="47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4" y="40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29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8" y="20"/>
                    </a:lnTo>
                    <a:lnTo>
                      <a:pt x="12" y="18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23" y="14"/>
                    </a:lnTo>
                    <a:lnTo>
                      <a:pt x="29" y="11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4" y="8"/>
                    </a:lnTo>
                    <a:lnTo>
                      <a:pt x="53" y="6"/>
                    </a:lnTo>
                    <a:lnTo>
                      <a:pt x="61" y="5"/>
                    </a:lnTo>
                    <a:lnTo>
                      <a:pt x="72" y="3"/>
                    </a:lnTo>
                    <a:lnTo>
                      <a:pt x="77" y="2"/>
                    </a:lnTo>
                    <a:lnTo>
                      <a:pt x="82" y="2"/>
                    </a:lnTo>
                    <a:lnTo>
                      <a:pt x="93" y="1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6F6FFF"/>
                  </a:gs>
                  <a:gs pos="100000">
                    <a:srgbClr val="0000FF"/>
                  </a:gs>
                </a:gsLst>
                <a:lin ang="0" scaled="1"/>
              </a:gradFill>
              <a:ln w="127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grpSp>
            <p:nvGrpSpPr>
              <p:cNvPr id="625" name="Group 325">
                <a:extLst>
                  <a:ext uri="{FF2B5EF4-FFF2-40B4-BE49-F238E27FC236}">
                    <a16:creationId xmlns:a16="http://schemas.microsoft.com/office/drawing/2014/main" id="{6EB8A6CF-5A28-4617-A44F-61556EDD4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06" y="3107"/>
                <a:ext cx="26" cy="158"/>
                <a:chOff x="2506" y="3107"/>
                <a:chExt cx="26" cy="158"/>
              </a:xfrm>
            </p:grpSpPr>
            <p:sp>
              <p:nvSpPr>
                <p:cNvPr id="626" name="Freeform 326">
                  <a:extLst>
                    <a:ext uri="{FF2B5EF4-FFF2-40B4-BE49-F238E27FC236}">
                      <a16:creationId xmlns:a16="http://schemas.microsoft.com/office/drawing/2014/main" id="{494511D4-7933-458D-8F44-DF8EB648D4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5" y="3107"/>
                  <a:ext cx="17" cy="155"/>
                </a:xfrm>
                <a:custGeom>
                  <a:avLst/>
                  <a:gdLst>
                    <a:gd name="T0" fmla="*/ 7 w 17"/>
                    <a:gd name="T1" fmla="*/ 3 h 155"/>
                    <a:gd name="T2" fmla="*/ 11 w 17"/>
                    <a:gd name="T3" fmla="*/ 2 h 155"/>
                    <a:gd name="T4" fmla="*/ 14 w 17"/>
                    <a:gd name="T5" fmla="*/ 6 h 155"/>
                    <a:gd name="T6" fmla="*/ 0 w 17"/>
                    <a:gd name="T7" fmla="*/ 10 h 155"/>
                    <a:gd name="T8" fmla="*/ 14 w 17"/>
                    <a:gd name="T9" fmla="*/ 14 h 155"/>
                    <a:gd name="T10" fmla="*/ 14 w 17"/>
                    <a:gd name="T11" fmla="*/ 15 h 155"/>
                    <a:gd name="T12" fmla="*/ 0 w 17"/>
                    <a:gd name="T13" fmla="*/ 24 h 155"/>
                    <a:gd name="T14" fmla="*/ 14 w 17"/>
                    <a:gd name="T15" fmla="*/ 28 h 155"/>
                    <a:gd name="T16" fmla="*/ 0 w 17"/>
                    <a:gd name="T17" fmla="*/ 31 h 155"/>
                    <a:gd name="T18" fmla="*/ 14 w 17"/>
                    <a:gd name="T19" fmla="*/ 34 h 155"/>
                    <a:gd name="T20" fmla="*/ 14 w 17"/>
                    <a:gd name="T21" fmla="*/ 35 h 155"/>
                    <a:gd name="T22" fmla="*/ 0 w 17"/>
                    <a:gd name="T23" fmla="*/ 43 h 155"/>
                    <a:gd name="T24" fmla="*/ 14 w 17"/>
                    <a:gd name="T25" fmla="*/ 42 h 155"/>
                    <a:gd name="T26" fmla="*/ 0 w 17"/>
                    <a:gd name="T27" fmla="*/ 50 h 155"/>
                    <a:gd name="T28" fmla="*/ 14 w 17"/>
                    <a:gd name="T29" fmla="*/ 48 h 155"/>
                    <a:gd name="T30" fmla="*/ 0 w 17"/>
                    <a:gd name="T31" fmla="*/ 57 h 155"/>
                    <a:gd name="T32" fmla="*/ 14 w 17"/>
                    <a:gd name="T33" fmla="*/ 55 h 155"/>
                    <a:gd name="T34" fmla="*/ 0 w 17"/>
                    <a:gd name="T35" fmla="*/ 64 h 155"/>
                    <a:gd name="T36" fmla="*/ 14 w 17"/>
                    <a:gd name="T37" fmla="*/ 69 h 155"/>
                    <a:gd name="T38" fmla="*/ 0 w 17"/>
                    <a:gd name="T39" fmla="*/ 71 h 155"/>
                    <a:gd name="T40" fmla="*/ 14 w 17"/>
                    <a:gd name="T41" fmla="*/ 75 h 155"/>
                    <a:gd name="T42" fmla="*/ 0 w 17"/>
                    <a:gd name="T43" fmla="*/ 78 h 155"/>
                    <a:gd name="T44" fmla="*/ 14 w 17"/>
                    <a:gd name="T45" fmla="*/ 81 h 155"/>
                    <a:gd name="T46" fmla="*/ 0 w 17"/>
                    <a:gd name="T47" fmla="*/ 85 h 155"/>
                    <a:gd name="T48" fmla="*/ 14 w 17"/>
                    <a:gd name="T49" fmla="*/ 88 h 155"/>
                    <a:gd name="T50" fmla="*/ 14 w 17"/>
                    <a:gd name="T51" fmla="*/ 89 h 155"/>
                    <a:gd name="T52" fmla="*/ 0 w 17"/>
                    <a:gd name="T53" fmla="*/ 98 h 155"/>
                    <a:gd name="T54" fmla="*/ 14 w 17"/>
                    <a:gd name="T55" fmla="*/ 96 h 155"/>
                    <a:gd name="T56" fmla="*/ 0 w 17"/>
                    <a:gd name="T57" fmla="*/ 105 h 155"/>
                    <a:gd name="T58" fmla="*/ 14 w 17"/>
                    <a:gd name="T59" fmla="*/ 109 h 155"/>
                    <a:gd name="T60" fmla="*/ 14 w 17"/>
                    <a:gd name="T61" fmla="*/ 110 h 155"/>
                    <a:gd name="T62" fmla="*/ 0 w 17"/>
                    <a:gd name="T63" fmla="*/ 119 h 155"/>
                    <a:gd name="T64" fmla="*/ 14 w 17"/>
                    <a:gd name="T65" fmla="*/ 123 h 155"/>
                    <a:gd name="T66" fmla="*/ 14 w 17"/>
                    <a:gd name="T67" fmla="*/ 124 h 155"/>
                    <a:gd name="T68" fmla="*/ 0 w 17"/>
                    <a:gd name="T69" fmla="*/ 133 h 155"/>
                    <a:gd name="T70" fmla="*/ 14 w 17"/>
                    <a:gd name="T71" fmla="*/ 137 h 155"/>
                    <a:gd name="T72" fmla="*/ 0 w 17"/>
                    <a:gd name="T73" fmla="*/ 140 h 155"/>
                    <a:gd name="T74" fmla="*/ 14 w 17"/>
                    <a:gd name="T75" fmla="*/ 144 h 155"/>
                    <a:gd name="T76" fmla="*/ 14 w 17"/>
                    <a:gd name="T77" fmla="*/ 145 h 155"/>
                    <a:gd name="T78" fmla="*/ 0 w 17"/>
                    <a:gd name="T79" fmla="*/ 154 h 155"/>
                    <a:gd name="T80" fmla="*/ 14 w 17"/>
                    <a:gd name="T81" fmla="*/ 153 h 155"/>
                    <a:gd name="T82" fmla="*/ 16 w 17"/>
                    <a:gd name="T83" fmla="*/ 5 h 155"/>
                    <a:gd name="T84" fmla="*/ 13 w 17"/>
                    <a:gd name="T85" fmla="*/ 0 h 155"/>
                    <a:gd name="T86" fmla="*/ 7 w 17"/>
                    <a:gd name="T87" fmla="*/ 0 h 155"/>
                    <a:gd name="T88" fmla="*/ 4 w 17"/>
                    <a:gd name="T89" fmla="*/ 3 h 155"/>
                    <a:gd name="T90" fmla="*/ 5 w 17"/>
                    <a:gd name="T91" fmla="*/ 5 h 1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7"/>
                    <a:gd name="T139" fmla="*/ 0 h 155"/>
                    <a:gd name="T140" fmla="*/ 17 w 17"/>
                    <a:gd name="T141" fmla="*/ 155 h 1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7" h="15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3" y="3"/>
                      </a:lnTo>
                      <a:lnTo>
                        <a:pt x="14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0" y="16"/>
                      </a:lnTo>
                      <a:lnTo>
                        <a:pt x="14" y="15"/>
                      </a:lnTo>
                      <a:lnTo>
                        <a:pt x="14" y="21"/>
                      </a:lnTo>
                      <a:lnTo>
                        <a:pt x="0" y="24"/>
                      </a:lnTo>
                      <a:lnTo>
                        <a:pt x="14" y="22"/>
                      </a:lnTo>
                      <a:lnTo>
                        <a:pt x="14" y="28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0" y="37"/>
                      </a:lnTo>
                      <a:lnTo>
                        <a:pt x="14" y="35"/>
                      </a:lnTo>
                      <a:lnTo>
                        <a:pt x="14" y="41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14" y="42"/>
                      </a:lnTo>
                      <a:lnTo>
                        <a:pt x="14" y="48"/>
                      </a:lnTo>
                      <a:lnTo>
                        <a:pt x="0" y="50"/>
                      </a:lnTo>
                      <a:lnTo>
                        <a:pt x="0" y="51"/>
                      </a:lnTo>
                      <a:lnTo>
                        <a:pt x="14" y="48"/>
                      </a:lnTo>
                      <a:lnTo>
                        <a:pt x="14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14" y="55"/>
                      </a:lnTo>
                      <a:lnTo>
                        <a:pt x="14" y="61"/>
                      </a:lnTo>
                      <a:lnTo>
                        <a:pt x="0" y="64"/>
                      </a:lnTo>
                      <a:lnTo>
                        <a:pt x="14" y="62"/>
                      </a:lnTo>
                      <a:lnTo>
                        <a:pt x="14" y="69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14" y="69"/>
                      </a:lnTo>
                      <a:lnTo>
                        <a:pt x="14" y="75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4" y="75"/>
                      </a:lnTo>
                      <a:lnTo>
                        <a:pt x="14" y="81"/>
                      </a:lnTo>
                      <a:lnTo>
                        <a:pt x="0" y="84"/>
                      </a:lnTo>
                      <a:lnTo>
                        <a:pt x="0" y="85"/>
                      </a:lnTo>
                      <a:lnTo>
                        <a:pt x="14" y="82"/>
                      </a:lnTo>
                      <a:lnTo>
                        <a:pt x="14" y="88"/>
                      </a:lnTo>
                      <a:lnTo>
                        <a:pt x="0" y="91"/>
                      </a:lnTo>
                      <a:lnTo>
                        <a:pt x="14" y="89"/>
                      </a:lnTo>
                      <a:lnTo>
                        <a:pt x="14" y="96"/>
                      </a:lnTo>
                      <a:lnTo>
                        <a:pt x="0" y="98"/>
                      </a:lnTo>
                      <a:lnTo>
                        <a:pt x="0" y="99"/>
                      </a:lnTo>
                      <a:lnTo>
                        <a:pt x="14" y="96"/>
                      </a:lnTo>
                      <a:lnTo>
                        <a:pt x="14" y="102"/>
                      </a:lnTo>
                      <a:lnTo>
                        <a:pt x="0" y="105"/>
                      </a:lnTo>
                      <a:lnTo>
                        <a:pt x="14" y="103"/>
                      </a:lnTo>
                      <a:lnTo>
                        <a:pt x="14" y="109"/>
                      </a:lnTo>
                      <a:lnTo>
                        <a:pt x="0" y="112"/>
                      </a:lnTo>
                      <a:lnTo>
                        <a:pt x="14" y="110"/>
                      </a:lnTo>
                      <a:lnTo>
                        <a:pt x="14" y="117"/>
                      </a:lnTo>
                      <a:lnTo>
                        <a:pt x="0" y="119"/>
                      </a:lnTo>
                      <a:lnTo>
                        <a:pt x="14" y="117"/>
                      </a:lnTo>
                      <a:lnTo>
                        <a:pt x="14" y="123"/>
                      </a:lnTo>
                      <a:lnTo>
                        <a:pt x="0" y="126"/>
                      </a:lnTo>
                      <a:lnTo>
                        <a:pt x="14" y="124"/>
                      </a:lnTo>
                      <a:lnTo>
                        <a:pt x="14" y="130"/>
                      </a:lnTo>
                      <a:lnTo>
                        <a:pt x="0" y="133"/>
                      </a:lnTo>
                      <a:lnTo>
                        <a:pt x="14" y="131"/>
                      </a:lnTo>
                      <a:lnTo>
                        <a:pt x="14" y="137"/>
                      </a:lnTo>
                      <a:lnTo>
                        <a:pt x="0" y="139"/>
                      </a:lnTo>
                      <a:lnTo>
                        <a:pt x="0" y="140"/>
                      </a:lnTo>
                      <a:lnTo>
                        <a:pt x="14" y="138"/>
                      </a:lnTo>
                      <a:lnTo>
                        <a:pt x="14" y="144"/>
                      </a:lnTo>
                      <a:lnTo>
                        <a:pt x="0" y="147"/>
                      </a:lnTo>
                      <a:lnTo>
                        <a:pt x="14" y="145"/>
                      </a:lnTo>
                      <a:lnTo>
                        <a:pt x="14" y="151"/>
                      </a:lnTo>
                      <a:lnTo>
                        <a:pt x="0" y="154"/>
                      </a:lnTo>
                      <a:lnTo>
                        <a:pt x="14" y="152"/>
                      </a:lnTo>
                      <a:lnTo>
                        <a:pt x="14" y="153"/>
                      </a:lnTo>
                      <a:lnTo>
                        <a:pt x="16" y="153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5" y="5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6F6F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27" name="Freeform 327">
                  <a:extLst>
                    <a:ext uri="{FF2B5EF4-FFF2-40B4-BE49-F238E27FC236}">
                      <a16:creationId xmlns:a16="http://schemas.microsoft.com/office/drawing/2014/main" id="{4BAA7475-C087-48A6-B88E-DCC835C940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3111"/>
                  <a:ext cx="17" cy="154"/>
                </a:xfrm>
                <a:custGeom>
                  <a:avLst/>
                  <a:gdLst>
                    <a:gd name="T0" fmla="*/ 3 w 17"/>
                    <a:gd name="T1" fmla="*/ 4 h 154"/>
                    <a:gd name="T2" fmla="*/ 5 w 17"/>
                    <a:gd name="T3" fmla="*/ 2 h 154"/>
                    <a:gd name="T4" fmla="*/ 7 w 17"/>
                    <a:gd name="T5" fmla="*/ 2 h 154"/>
                    <a:gd name="T6" fmla="*/ 10 w 17"/>
                    <a:gd name="T7" fmla="*/ 3 h 154"/>
                    <a:gd name="T8" fmla="*/ 14 w 17"/>
                    <a:gd name="T9" fmla="*/ 6 h 154"/>
                    <a:gd name="T10" fmla="*/ 14 w 17"/>
                    <a:gd name="T11" fmla="*/ 153 h 154"/>
                    <a:gd name="T12" fmla="*/ 16 w 17"/>
                    <a:gd name="T13" fmla="*/ 153 h 154"/>
                    <a:gd name="T14" fmla="*/ 16 w 17"/>
                    <a:gd name="T15" fmla="*/ 5 h 154"/>
                    <a:gd name="T16" fmla="*/ 14 w 17"/>
                    <a:gd name="T17" fmla="*/ 2 h 154"/>
                    <a:gd name="T18" fmla="*/ 10 w 17"/>
                    <a:gd name="T19" fmla="*/ 0 h 154"/>
                    <a:gd name="T20" fmla="*/ 8 w 17"/>
                    <a:gd name="T21" fmla="*/ 0 h 154"/>
                    <a:gd name="T22" fmla="*/ 3 w 17"/>
                    <a:gd name="T23" fmla="*/ 0 h 154"/>
                    <a:gd name="T24" fmla="*/ 1 w 17"/>
                    <a:gd name="T25" fmla="*/ 2 h 154"/>
                    <a:gd name="T26" fmla="*/ 0 w 17"/>
                    <a:gd name="T27" fmla="*/ 5 h 154"/>
                    <a:gd name="T28" fmla="*/ 3 w 17"/>
                    <a:gd name="T29" fmla="*/ 4 h 1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54"/>
                    <a:gd name="T47" fmla="*/ 17 w 17"/>
                    <a:gd name="T48" fmla="*/ 154 h 15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54">
                      <a:moveTo>
                        <a:pt x="3" y="4"/>
                      </a:move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0" y="3"/>
                      </a:lnTo>
                      <a:lnTo>
                        <a:pt x="14" y="6"/>
                      </a:lnTo>
                      <a:lnTo>
                        <a:pt x="14" y="153"/>
                      </a:lnTo>
                      <a:lnTo>
                        <a:pt x="16" y="153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4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6F6F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  <p:grpSp>
          <p:nvGrpSpPr>
            <p:cNvPr id="617" name="Group 328">
              <a:extLst>
                <a:ext uri="{FF2B5EF4-FFF2-40B4-BE49-F238E27FC236}">
                  <a16:creationId xmlns:a16="http://schemas.microsoft.com/office/drawing/2014/main" id="{4F6CE09E-3B05-4CFF-9986-94F7348510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" y="3147"/>
              <a:ext cx="178" cy="161"/>
              <a:chOff x="2841" y="3242"/>
              <a:chExt cx="181" cy="151"/>
            </a:xfrm>
          </p:grpSpPr>
          <p:sp>
            <p:nvSpPr>
              <p:cNvPr id="618" name="Freeform 329">
                <a:extLst>
                  <a:ext uri="{FF2B5EF4-FFF2-40B4-BE49-F238E27FC236}">
                    <a16:creationId xmlns:a16="http://schemas.microsoft.com/office/drawing/2014/main" id="{0F0C57F9-1D49-40B5-9D1B-D033E8EA7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3265"/>
                <a:ext cx="176" cy="128"/>
              </a:xfrm>
              <a:custGeom>
                <a:avLst/>
                <a:gdLst>
                  <a:gd name="T0" fmla="*/ 175 w 176"/>
                  <a:gd name="T1" fmla="*/ 2 h 128"/>
                  <a:gd name="T2" fmla="*/ 172 w 176"/>
                  <a:gd name="T3" fmla="*/ 5 h 128"/>
                  <a:gd name="T4" fmla="*/ 167 w 176"/>
                  <a:gd name="T5" fmla="*/ 9 h 128"/>
                  <a:gd name="T6" fmla="*/ 159 w 176"/>
                  <a:gd name="T7" fmla="*/ 12 h 128"/>
                  <a:gd name="T8" fmla="*/ 149 w 176"/>
                  <a:gd name="T9" fmla="*/ 15 h 128"/>
                  <a:gd name="T10" fmla="*/ 138 w 176"/>
                  <a:gd name="T11" fmla="*/ 17 h 128"/>
                  <a:gd name="T12" fmla="*/ 125 w 176"/>
                  <a:gd name="T13" fmla="*/ 19 h 128"/>
                  <a:gd name="T14" fmla="*/ 110 w 176"/>
                  <a:gd name="T15" fmla="*/ 20 h 128"/>
                  <a:gd name="T16" fmla="*/ 95 w 176"/>
                  <a:gd name="T17" fmla="*/ 21 h 128"/>
                  <a:gd name="T18" fmla="*/ 80 w 176"/>
                  <a:gd name="T19" fmla="*/ 21 h 128"/>
                  <a:gd name="T20" fmla="*/ 65 w 176"/>
                  <a:gd name="T21" fmla="*/ 20 h 128"/>
                  <a:gd name="T22" fmla="*/ 51 w 176"/>
                  <a:gd name="T23" fmla="*/ 19 h 128"/>
                  <a:gd name="T24" fmla="*/ 37 w 176"/>
                  <a:gd name="T25" fmla="*/ 17 h 128"/>
                  <a:gd name="T26" fmla="*/ 26 w 176"/>
                  <a:gd name="T27" fmla="*/ 15 h 128"/>
                  <a:gd name="T28" fmla="*/ 16 w 176"/>
                  <a:gd name="T29" fmla="*/ 12 h 128"/>
                  <a:gd name="T30" fmla="*/ 8 w 176"/>
                  <a:gd name="T31" fmla="*/ 9 h 128"/>
                  <a:gd name="T32" fmla="*/ 3 w 176"/>
                  <a:gd name="T33" fmla="*/ 5 h 128"/>
                  <a:gd name="T34" fmla="*/ 0 w 176"/>
                  <a:gd name="T35" fmla="*/ 2 h 128"/>
                  <a:gd name="T36" fmla="*/ 0 w 176"/>
                  <a:gd name="T37" fmla="*/ 105 h 128"/>
                  <a:gd name="T38" fmla="*/ 1 w 176"/>
                  <a:gd name="T39" fmla="*/ 108 h 128"/>
                  <a:gd name="T40" fmla="*/ 3 w 176"/>
                  <a:gd name="T41" fmla="*/ 112 h 128"/>
                  <a:gd name="T42" fmla="*/ 9 w 176"/>
                  <a:gd name="T43" fmla="*/ 115 h 128"/>
                  <a:gd name="T44" fmla="*/ 16 w 176"/>
                  <a:gd name="T45" fmla="*/ 118 h 128"/>
                  <a:gd name="T46" fmla="*/ 26 w 176"/>
                  <a:gd name="T47" fmla="*/ 121 h 128"/>
                  <a:gd name="T48" fmla="*/ 38 w 176"/>
                  <a:gd name="T49" fmla="*/ 123 h 128"/>
                  <a:gd name="T50" fmla="*/ 51 w 176"/>
                  <a:gd name="T51" fmla="*/ 125 h 128"/>
                  <a:gd name="T52" fmla="*/ 65 w 176"/>
                  <a:gd name="T53" fmla="*/ 127 h 128"/>
                  <a:gd name="T54" fmla="*/ 80 w 176"/>
                  <a:gd name="T55" fmla="*/ 127 h 128"/>
                  <a:gd name="T56" fmla="*/ 95 w 176"/>
                  <a:gd name="T57" fmla="*/ 127 h 128"/>
                  <a:gd name="T58" fmla="*/ 110 w 176"/>
                  <a:gd name="T59" fmla="*/ 127 h 128"/>
                  <a:gd name="T60" fmla="*/ 125 w 176"/>
                  <a:gd name="T61" fmla="*/ 125 h 128"/>
                  <a:gd name="T62" fmla="*/ 138 w 176"/>
                  <a:gd name="T63" fmla="*/ 123 h 128"/>
                  <a:gd name="T64" fmla="*/ 150 w 176"/>
                  <a:gd name="T65" fmla="*/ 121 h 128"/>
                  <a:gd name="T66" fmla="*/ 159 w 176"/>
                  <a:gd name="T67" fmla="*/ 118 h 128"/>
                  <a:gd name="T68" fmla="*/ 167 w 176"/>
                  <a:gd name="T69" fmla="*/ 115 h 128"/>
                  <a:gd name="T70" fmla="*/ 172 w 176"/>
                  <a:gd name="T71" fmla="*/ 112 h 128"/>
                  <a:gd name="T72" fmla="*/ 175 w 176"/>
                  <a:gd name="T73" fmla="*/ 108 h 128"/>
                  <a:gd name="T74" fmla="*/ 175 w 176"/>
                  <a:gd name="T75" fmla="*/ 103 h 1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6"/>
                  <a:gd name="T115" fmla="*/ 0 h 128"/>
                  <a:gd name="T116" fmla="*/ 176 w 176"/>
                  <a:gd name="T117" fmla="*/ 128 h 1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6" h="128">
                    <a:moveTo>
                      <a:pt x="175" y="0"/>
                    </a:moveTo>
                    <a:lnTo>
                      <a:pt x="175" y="2"/>
                    </a:lnTo>
                    <a:lnTo>
                      <a:pt x="174" y="4"/>
                    </a:lnTo>
                    <a:lnTo>
                      <a:pt x="172" y="5"/>
                    </a:lnTo>
                    <a:lnTo>
                      <a:pt x="170" y="7"/>
                    </a:lnTo>
                    <a:lnTo>
                      <a:pt x="167" y="9"/>
                    </a:lnTo>
                    <a:lnTo>
                      <a:pt x="163" y="11"/>
                    </a:lnTo>
                    <a:lnTo>
                      <a:pt x="159" y="12"/>
                    </a:lnTo>
                    <a:lnTo>
                      <a:pt x="154" y="13"/>
                    </a:lnTo>
                    <a:lnTo>
                      <a:pt x="149" y="15"/>
                    </a:lnTo>
                    <a:lnTo>
                      <a:pt x="144" y="16"/>
                    </a:lnTo>
                    <a:lnTo>
                      <a:pt x="138" y="17"/>
                    </a:lnTo>
                    <a:lnTo>
                      <a:pt x="131" y="18"/>
                    </a:lnTo>
                    <a:lnTo>
                      <a:pt x="125" y="19"/>
                    </a:lnTo>
                    <a:lnTo>
                      <a:pt x="117" y="19"/>
                    </a:lnTo>
                    <a:lnTo>
                      <a:pt x="110" y="20"/>
                    </a:lnTo>
                    <a:lnTo>
                      <a:pt x="103" y="20"/>
                    </a:lnTo>
                    <a:lnTo>
                      <a:pt x="95" y="21"/>
                    </a:lnTo>
                    <a:lnTo>
                      <a:pt x="88" y="21"/>
                    </a:lnTo>
                    <a:lnTo>
                      <a:pt x="80" y="21"/>
                    </a:lnTo>
                    <a:lnTo>
                      <a:pt x="72" y="20"/>
                    </a:lnTo>
                    <a:lnTo>
                      <a:pt x="65" y="20"/>
                    </a:lnTo>
                    <a:lnTo>
                      <a:pt x="58" y="19"/>
                    </a:lnTo>
                    <a:lnTo>
                      <a:pt x="51" y="19"/>
                    </a:lnTo>
                    <a:lnTo>
                      <a:pt x="44" y="18"/>
                    </a:lnTo>
                    <a:lnTo>
                      <a:pt x="37" y="17"/>
                    </a:lnTo>
                    <a:lnTo>
                      <a:pt x="31" y="16"/>
                    </a:lnTo>
                    <a:lnTo>
                      <a:pt x="26" y="15"/>
                    </a:lnTo>
                    <a:lnTo>
                      <a:pt x="21" y="13"/>
                    </a:lnTo>
                    <a:lnTo>
                      <a:pt x="16" y="12"/>
                    </a:lnTo>
                    <a:lnTo>
                      <a:pt x="12" y="11"/>
                    </a:lnTo>
                    <a:lnTo>
                      <a:pt x="8" y="9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2" y="110"/>
                    </a:lnTo>
                    <a:lnTo>
                      <a:pt x="3" y="112"/>
                    </a:lnTo>
                    <a:lnTo>
                      <a:pt x="6" y="113"/>
                    </a:lnTo>
                    <a:lnTo>
                      <a:pt x="9" y="115"/>
                    </a:lnTo>
                    <a:lnTo>
                      <a:pt x="12" y="117"/>
                    </a:lnTo>
                    <a:lnTo>
                      <a:pt x="16" y="118"/>
                    </a:lnTo>
                    <a:lnTo>
                      <a:pt x="21" y="119"/>
                    </a:lnTo>
                    <a:lnTo>
                      <a:pt x="26" y="121"/>
                    </a:lnTo>
                    <a:lnTo>
                      <a:pt x="32" y="122"/>
                    </a:lnTo>
                    <a:lnTo>
                      <a:pt x="38" y="123"/>
                    </a:lnTo>
                    <a:lnTo>
                      <a:pt x="44" y="124"/>
                    </a:lnTo>
                    <a:lnTo>
                      <a:pt x="51" y="125"/>
                    </a:lnTo>
                    <a:lnTo>
                      <a:pt x="58" y="126"/>
                    </a:lnTo>
                    <a:lnTo>
                      <a:pt x="65" y="127"/>
                    </a:lnTo>
                    <a:lnTo>
                      <a:pt x="73" y="127"/>
                    </a:lnTo>
                    <a:lnTo>
                      <a:pt x="80" y="127"/>
                    </a:lnTo>
                    <a:lnTo>
                      <a:pt x="88" y="127"/>
                    </a:lnTo>
                    <a:lnTo>
                      <a:pt x="95" y="127"/>
                    </a:lnTo>
                    <a:lnTo>
                      <a:pt x="103" y="127"/>
                    </a:lnTo>
                    <a:lnTo>
                      <a:pt x="110" y="127"/>
                    </a:lnTo>
                    <a:lnTo>
                      <a:pt x="118" y="126"/>
                    </a:lnTo>
                    <a:lnTo>
                      <a:pt x="125" y="125"/>
                    </a:lnTo>
                    <a:lnTo>
                      <a:pt x="132" y="124"/>
                    </a:lnTo>
                    <a:lnTo>
                      <a:pt x="138" y="123"/>
                    </a:lnTo>
                    <a:lnTo>
                      <a:pt x="144" y="122"/>
                    </a:lnTo>
                    <a:lnTo>
                      <a:pt x="150" y="121"/>
                    </a:lnTo>
                    <a:lnTo>
                      <a:pt x="155" y="119"/>
                    </a:lnTo>
                    <a:lnTo>
                      <a:pt x="159" y="118"/>
                    </a:lnTo>
                    <a:lnTo>
                      <a:pt x="164" y="117"/>
                    </a:lnTo>
                    <a:lnTo>
                      <a:pt x="167" y="115"/>
                    </a:lnTo>
                    <a:lnTo>
                      <a:pt x="170" y="113"/>
                    </a:lnTo>
                    <a:lnTo>
                      <a:pt x="172" y="112"/>
                    </a:lnTo>
                    <a:lnTo>
                      <a:pt x="174" y="110"/>
                    </a:lnTo>
                    <a:lnTo>
                      <a:pt x="175" y="108"/>
                    </a:lnTo>
                    <a:lnTo>
                      <a:pt x="175" y="105"/>
                    </a:lnTo>
                    <a:lnTo>
                      <a:pt x="175" y="103"/>
                    </a:lnTo>
                    <a:lnTo>
                      <a:pt x="175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6F6FFF"/>
                  </a:gs>
                  <a:gs pos="100000">
                    <a:srgbClr val="0000FF"/>
                  </a:gs>
                </a:gsLst>
                <a:lin ang="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19" name="Freeform 330">
                <a:extLst>
                  <a:ext uri="{FF2B5EF4-FFF2-40B4-BE49-F238E27FC236}">
                    <a16:creationId xmlns:a16="http://schemas.microsoft.com/office/drawing/2014/main" id="{11BD6B9C-2EFB-4FF5-A845-5DA41DE6F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3242"/>
                <a:ext cx="174" cy="45"/>
              </a:xfrm>
              <a:custGeom>
                <a:avLst/>
                <a:gdLst>
                  <a:gd name="T0" fmla="*/ 72 w 174"/>
                  <a:gd name="T1" fmla="*/ 0 h 45"/>
                  <a:gd name="T2" fmla="*/ 87 w 174"/>
                  <a:gd name="T3" fmla="*/ 0 h 45"/>
                  <a:gd name="T4" fmla="*/ 102 w 174"/>
                  <a:gd name="T5" fmla="*/ 0 h 45"/>
                  <a:gd name="T6" fmla="*/ 116 w 174"/>
                  <a:gd name="T7" fmla="*/ 2 h 45"/>
                  <a:gd name="T8" fmla="*/ 130 w 174"/>
                  <a:gd name="T9" fmla="*/ 3 h 45"/>
                  <a:gd name="T10" fmla="*/ 142 w 174"/>
                  <a:gd name="T11" fmla="*/ 5 h 45"/>
                  <a:gd name="T12" fmla="*/ 153 w 174"/>
                  <a:gd name="T13" fmla="*/ 8 h 45"/>
                  <a:gd name="T14" fmla="*/ 162 w 174"/>
                  <a:gd name="T15" fmla="*/ 11 h 45"/>
                  <a:gd name="T16" fmla="*/ 168 w 174"/>
                  <a:gd name="T17" fmla="*/ 14 h 45"/>
                  <a:gd name="T18" fmla="*/ 172 w 174"/>
                  <a:gd name="T19" fmla="*/ 18 h 45"/>
                  <a:gd name="T20" fmla="*/ 173 w 174"/>
                  <a:gd name="T21" fmla="*/ 22 h 45"/>
                  <a:gd name="T22" fmla="*/ 173 w 174"/>
                  <a:gd name="T23" fmla="*/ 24 h 45"/>
                  <a:gd name="T24" fmla="*/ 170 w 174"/>
                  <a:gd name="T25" fmla="*/ 28 h 45"/>
                  <a:gd name="T26" fmla="*/ 165 w 174"/>
                  <a:gd name="T27" fmla="*/ 32 h 45"/>
                  <a:gd name="T28" fmla="*/ 157 w 174"/>
                  <a:gd name="T29" fmla="*/ 35 h 45"/>
                  <a:gd name="T30" fmla="*/ 147 w 174"/>
                  <a:gd name="T31" fmla="*/ 38 h 45"/>
                  <a:gd name="T32" fmla="*/ 136 w 174"/>
                  <a:gd name="T33" fmla="*/ 40 h 45"/>
                  <a:gd name="T34" fmla="*/ 123 w 174"/>
                  <a:gd name="T35" fmla="*/ 42 h 45"/>
                  <a:gd name="T36" fmla="*/ 109 w 174"/>
                  <a:gd name="T37" fmla="*/ 43 h 45"/>
                  <a:gd name="T38" fmla="*/ 94 w 174"/>
                  <a:gd name="T39" fmla="*/ 44 h 45"/>
                  <a:gd name="T40" fmla="*/ 79 w 174"/>
                  <a:gd name="T41" fmla="*/ 44 h 45"/>
                  <a:gd name="T42" fmla="*/ 64 w 174"/>
                  <a:gd name="T43" fmla="*/ 43 h 45"/>
                  <a:gd name="T44" fmla="*/ 50 w 174"/>
                  <a:gd name="T45" fmla="*/ 42 h 45"/>
                  <a:gd name="T46" fmla="*/ 37 w 174"/>
                  <a:gd name="T47" fmla="*/ 40 h 45"/>
                  <a:gd name="T48" fmla="*/ 25 w 174"/>
                  <a:gd name="T49" fmla="*/ 38 h 45"/>
                  <a:gd name="T50" fmla="*/ 16 w 174"/>
                  <a:gd name="T51" fmla="*/ 35 h 45"/>
                  <a:gd name="T52" fmla="*/ 8 w 174"/>
                  <a:gd name="T53" fmla="*/ 32 h 45"/>
                  <a:gd name="T54" fmla="*/ 3 w 174"/>
                  <a:gd name="T55" fmla="*/ 28 h 45"/>
                  <a:gd name="T56" fmla="*/ 0 w 174"/>
                  <a:gd name="T57" fmla="*/ 24 h 45"/>
                  <a:gd name="T58" fmla="*/ 1 w 174"/>
                  <a:gd name="T59" fmla="*/ 20 h 45"/>
                  <a:gd name="T60" fmla="*/ 3 w 174"/>
                  <a:gd name="T61" fmla="*/ 16 h 45"/>
                  <a:gd name="T62" fmla="*/ 8 w 174"/>
                  <a:gd name="T63" fmla="*/ 12 h 45"/>
                  <a:gd name="T64" fmla="*/ 12 w 174"/>
                  <a:gd name="T65" fmla="*/ 11 h 45"/>
                  <a:gd name="T66" fmla="*/ 21 w 174"/>
                  <a:gd name="T67" fmla="*/ 8 h 45"/>
                  <a:gd name="T68" fmla="*/ 26 w 174"/>
                  <a:gd name="T69" fmla="*/ 7 h 45"/>
                  <a:gd name="T70" fmla="*/ 37 w 174"/>
                  <a:gd name="T71" fmla="*/ 4 h 45"/>
                  <a:gd name="T72" fmla="*/ 50 w 174"/>
                  <a:gd name="T73" fmla="*/ 2 h 45"/>
                  <a:gd name="T74" fmla="*/ 57 w 174"/>
                  <a:gd name="T75" fmla="*/ 2 h 4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4"/>
                  <a:gd name="T115" fmla="*/ 0 h 45"/>
                  <a:gd name="T116" fmla="*/ 174 w 174"/>
                  <a:gd name="T117" fmla="*/ 45 h 4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4" h="45">
                    <a:moveTo>
                      <a:pt x="65" y="1"/>
                    </a:moveTo>
                    <a:lnTo>
                      <a:pt x="72" y="0"/>
                    </a:lnTo>
                    <a:lnTo>
                      <a:pt x="79" y="0"/>
                    </a:lnTo>
                    <a:lnTo>
                      <a:pt x="87" y="0"/>
                    </a:lnTo>
                    <a:lnTo>
                      <a:pt x="94" y="0"/>
                    </a:lnTo>
                    <a:lnTo>
                      <a:pt x="102" y="0"/>
                    </a:lnTo>
                    <a:lnTo>
                      <a:pt x="109" y="1"/>
                    </a:lnTo>
                    <a:lnTo>
                      <a:pt x="116" y="2"/>
                    </a:lnTo>
                    <a:lnTo>
                      <a:pt x="123" y="2"/>
                    </a:lnTo>
                    <a:lnTo>
                      <a:pt x="130" y="3"/>
                    </a:lnTo>
                    <a:lnTo>
                      <a:pt x="136" y="4"/>
                    </a:lnTo>
                    <a:lnTo>
                      <a:pt x="142" y="5"/>
                    </a:lnTo>
                    <a:lnTo>
                      <a:pt x="148" y="7"/>
                    </a:lnTo>
                    <a:lnTo>
                      <a:pt x="153" y="8"/>
                    </a:lnTo>
                    <a:lnTo>
                      <a:pt x="157" y="10"/>
                    </a:lnTo>
                    <a:lnTo>
                      <a:pt x="162" y="11"/>
                    </a:lnTo>
                    <a:lnTo>
                      <a:pt x="165" y="12"/>
                    </a:lnTo>
                    <a:lnTo>
                      <a:pt x="168" y="14"/>
                    </a:lnTo>
                    <a:lnTo>
                      <a:pt x="170" y="16"/>
                    </a:lnTo>
                    <a:lnTo>
                      <a:pt x="172" y="18"/>
                    </a:lnTo>
                    <a:lnTo>
                      <a:pt x="173" y="20"/>
                    </a:lnTo>
                    <a:lnTo>
                      <a:pt x="173" y="22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72" y="26"/>
                    </a:lnTo>
                    <a:lnTo>
                      <a:pt x="170" y="28"/>
                    </a:lnTo>
                    <a:lnTo>
                      <a:pt x="168" y="30"/>
                    </a:lnTo>
                    <a:lnTo>
                      <a:pt x="165" y="32"/>
                    </a:lnTo>
                    <a:lnTo>
                      <a:pt x="161" y="33"/>
                    </a:lnTo>
                    <a:lnTo>
                      <a:pt x="157" y="35"/>
                    </a:lnTo>
                    <a:lnTo>
                      <a:pt x="153" y="36"/>
                    </a:lnTo>
                    <a:lnTo>
                      <a:pt x="147" y="38"/>
                    </a:lnTo>
                    <a:lnTo>
                      <a:pt x="142" y="39"/>
                    </a:lnTo>
                    <a:lnTo>
                      <a:pt x="136" y="40"/>
                    </a:lnTo>
                    <a:lnTo>
                      <a:pt x="130" y="41"/>
                    </a:lnTo>
                    <a:lnTo>
                      <a:pt x="123" y="42"/>
                    </a:lnTo>
                    <a:lnTo>
                      <a:pt x="116" y="43"/>
                    </a:lnTo>
                    <a:lnTo>
                      <a:pt x="109" y="43"/>
                    </a:lnTo>
                    <a:lnTo>
                      <a:pt x="102" y="44"/>
                    </a:lnTo>
                    <a:lnTo>
                      <a:pt x="94" y="44"/>
                    </a:lnTo>
                    <a:lnTo>
                      <a:pt x="87" y="44"/>
                    </a:lnTo>
                    <a:lnTo>
                      <a:pt x="79" y="44"/>
                    </a:lnTo>
                    <a:lnTo>
                      <a:pt x="71" y="44"/>
                    </a:lnTo>
                    <a:lnTo>
                      <a:pt x="64" y="43"/>
                    </a:lnTo>
                    <a:lnTo>
                      <a:pt x="57" y="43"/>
                    </a:lnTo>
                    <a:lnTo>
                      <a:pt x="50" y="42"/>
                    </a:lnTo>
                    <a:lnTo>
                      <a:pt x="43" y="41"/>
                    </a:lnTo>
                    <a:lnTo>
                      <a:pt x="37" y="40"/>
                    </a:lnTo>
                    <a:lnTo>
                      <a:pt x="31" y="39"/>
                    </a:lnTo>
                    <a:lnTo>
                      <a:pt x="25" y="38"/>
                    </a:lnTo>
                    <a:lnTo>
                      <a:pt x="20" y="36"/>
                    </a:lnTo>
                    <a:lnTo>
                      <a:pt x="16" y="35"/>
                    </a:lnTo>
                    <a:lnTo>
                      <a:pt x="12" y="33"/>
                    </a:lnTo>
                    <a:lnTo>
                      <a:pt x="8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31" y="5"/>
                    </a:lnTo>
                    <a:lnTo>
                      <a:pt x="37" y="4"/>
                    </a:lnTo>
                    <a:lnTo>
                      <a:pt x="43" y="3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57" y="2"/>
                    </a:lnTo>
                    <a:lnTo>
                      <a:pt x="65" y="1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6F6FFF"/>
                  </a:gs>
                  <a:gs pos="100000">
                    <a:srgbClr val="0000FF"/>
                  </a:gs>
                </a:gsLst>
                <a:lin ang="0" scaled="1"/>
              </a:gradFill>
              <a:ln w="127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grpSp>
            <p:nvGrpSpPr>
              <p:cNvPr id="620" name="Group 331">
                <a:extLst>
                  <a:ext uri="{FF2B5EF4-FFF2-40B4-BE49-F238E27FC236}">
                    <a16:creationId xmlns:a16="http://schemas.microsoft.com/office/drawing/2014/main" id="{0DB895B6-5FAD-47C1-AEF2-E71A4622F0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0" y="3269"/>
                <a:ext cx="23" cy="109"/>
                <a:chOff x="2990" y="3269"/>
                <a:chExt cx="23" cy="109"/>
              </a:xfrm>
            </p:grpSpPr>
            <p:sp>
              <p:nvSpPr>
                <p:cNvPr id="621" name="Freeform 332">
                  <a:extLst>
                    <a:ext uri="{FF2B5EF4-FFF2-40B4-BE49-F238E27FC236}">
                      <a16:creationId xmlns:a16="http://schemas.microsoft.com/office/drawing/2014/main" id="{D1B7C269-F350-444E-8C6B-7A978B9E6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6" y="3269"/>
                  <a:ext cx="17" cy="107"/>
                </a:xfrm>
                <a:custGeom>
                  <a:avLst/>
                  <a:gdLst>
                    <a:gd name="T0" fmla="*/ 8 w 17"/>
                    <a:gd name="T1" fmla="*/ 2 h 107"/>
                    <a:gd name="T2" fmla="*/ 12 w 17"/>
                    <a:gd name="T3" fmla="*/ 1 h 107"/>
                    <a:gd name="T4" fmla="*/ 14 w 17"/>
                    <a:gd name="T5" fmla="*/ 4 h 107"/>
                    <a:gd name="T6" fmla="*/ 0 w 17"/>
                    <a:gd name="T7" fmla="*/ 7 h 107"/>
                    <a:gd name="T8" fmla="*/ 14 w 17"/>
                    <a:gd name="T9" fmla="*/ 9 h 107"/>
                    <a:gd name="T10" fmla="*/ 14 w 17"/>
                    <a:gd name="T11" fmla="*/ 10 h 107"/>
                    <a:gd name="T12" fmla="*/ 0 w 17"/>
                    <a:gd name="T13" fmla="*/ 16 h 107"/>
                    <a:gd name="T14" fmla="*/ 14 w 17"/>
                    <a:gd name="T15" fmla="*/ 15 h 107"/>
                    <a:gd name="T16" fmla="*/ 0 w 17"/>
                    <a:gd name="T17" fmla="*/ 21 h 107"/>
                    <a:gd name="T18" fmla="*/ 14 w 17"/>
                    <a:gd name="T19" fmla="*/ 24 h 107"/>
                    <a:gd name="T20" fmla="*/ 0 w 17"/>
                    <a:gd name="T21" fmla="*/ 26 h 107"/>
                    <a:gd name="T22" fmla="*/ 14 w 17"/>
                    <a:gd name="T23" fmla="*/ 28 h 107"/>
                    <a:gd name="T24" fmla="*/ 0 w 17"/>
                    <a:gd name="T25" fmla="*/ 31 h 107"/>
                    <a:gd name="T26" fmla="*/ 14 w 17"/>
                    <a:gd name="T27" fmla="*/ 33 h 107"/>
                    <a:gd name="T28" fmla="*/ 0 w 17"/>
                    <a:gd name="T29" fmla="*/ 35 h 107"/>
                    <a:gd name="T30" fmla="*/ 14 w 17"/>
                    <a:gd name="T31" fmla="*/ 38 h 107"/>
                    <a:gd name="T32" fmla="*/ 0 w 17"/>
                    <a:gd name="T33" fmla="*/ 40 h 107"/>
                    <a:gd name="T34" fmla="*/ 14 w 17"/>
                    <a:gd name="T35" fmla="*/ 42 h 107"/>
                    <a:gd name="T36" fmla="*/ 14 w 17"/>
                    <a:gd name="T37" fmla="*/ 42 h 107"/>
                    <a:gd name="T38" fmla="*/ 0 w 17"/>
                    <a:gd name="T39" fmla="*/ 48 h 107"/>
                    <a:gd name="T40" fmla="*/ 14 w 17"/>
                    <a:gd name="T41" fmla="*/ 47 h 107"/>
                    <a:gd name="T42" fmla="*/ 0 w 17"/>
                    <a:gd name="T43" fmla="*/ 53 h 107"/>
                    <a:gd name="T44" fmla="*/ 14 w 17"/>
                    <a:gd name="T45" fmla="*/ 56 h 107"/>
                    <a:gd name="T46" fmla="*/ 14 w 17"/>
                    <a:gd name="T47" fmla="*/ 57 h 107"/>
                    <a:gd name="T48" fmla="*/ 0 w 17"/>
                    <a:gd name="T49" fmla="*/ 63 h 107"/>
                    <a:gd name="T50" fmla="*/ 14 w 17"/>
                    <a:gd name="T51" fmla="*/ 66 h 107"/>
                    <a:gd name="T52" fmla="*/ 0 w 17"/>
                    <a:gd name="T53" fmla="*/ 68 h 107"/>
                    <a:gd name="T54" fmla="*/ 14 w 17"/>
                    <a:gd name="T55" fmla="*/ 70 h 107"/>
                    <a:gd name="T56" fmla="*/ 14 w 17"/>
                    <a:gd name="T57" fmla="*/ 71 h 107"/>
                    <a:gd name="T58" fmla="*/ 0 w 17"/>
                    <a:gd name="T59" fmla="*/ 77 h 107"/>
                    <a:gd name="T60" fmla="*/ 14 w 17"/>
                    <a:gd name="T61" fmla="*/ 80 h 107"/>
                    <a:gd name="T62" fmla="*/ 14 w 17"/>
                    <a:gd name="T63" fmla="*/ 81 h 107"/>
                    <a:gd name="T64" fmla="*/ 0 w 17"/>
                    <a:gd name="T65" fmla="*/ 86 h 107"/>
                    <a:gd name="T66" fmla="*/ 14 w 17"/>
                    <a:gd name="T67" fmla="*/ 85 h 107"/>
                    <a:gd name="T68" fmla="*/ 0 w 17"/>
                    <a:gd name="T69" fmla="*/ 91 h 107"/>
                    <a:gd name="T70" fmla="*/ 14 w 17"/>
                    <a:gd name="T71" fmla="*/ 90 h 107"/>
                    <a:gd name="T72" fmla="*/ 0 w 17"/>
                    <a:gd name="T73" fmla="*/ 96 h 107"/>
                    <a:gd name="T74" fmla="*/ 14 w 17"/>
                    <a:gd name="T75" fmla="*/ 95 h 107"/>
                    <a:gd name="T76" fmla="*/ 0 w 17"/>
                    <a:gd name="T77" fmla="*/ 101 h 107"/>
                    <a:gd name="T78" fmla="*/ 14 w 17"/>
                    <a:gd name="T79" fmla="*/ 104 h 107"/>
                    <a:gd name="T80" fmla="*/ 14 w 17"/>
                    <a:gd name="T81" fmla="*/ 104 h 107"/>
                    <a:gd name="T82" fmla="*/ 16 w 17"/>
                    <a:gd name="T83" fmla="*/ 105 h 107"/>
                    <a:gd name="T84" fmla="*/ 14 w 17"/>
                    <a:gd name="T85" fmla="*/ 1 h 107"/>
                    <a:gd name="T86" fmla="*/ 10 w 17"/>
                    <a:gd name="T87" fmla="*/ 0 h 107"/>
                    <a:gd name="T88" fmla="*/ 4 w 17"/>
                    <a:gd name="T89" fmla="*/ 1 h 107"/>
                    <a:gd name="T90" fmla="*/ 4 w 17"/>
                    <a:gd name="T91" fmla="*/ 4 h 10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7"/>
                    <a:gd name="T139" fmla="*/ 0 h 107"/>
                    <a:gd name="T140" fmla="*/ 17 w 17"/>
                    <a:gd name="T141" fmla="*/ 107 h 10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7" h="107">
                      <a:moveTo>
                        <a:pt x="6" y="3"/>
                      </a:move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14" y="9"/>
                      </a:lnTo>
                      <a:lnTo>
                        <a:pt x="0" y="11"/>
                      </a:lnTo>
                      <a:lnTo>
                        <a:pt x="14" y="10"/>
                      </a:lnTo>
                      <a:lnTo>
                        <a:pt x="14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4" y="15"/>
                      </a:lnTo>
                      <a:lnTo>
                        <a:pt x="14" y="19"/>
                      </a:lnTo>
                      <a:lnTo>
                        <a:pt x="0" y="21"/>
                      </a:lnTo>
                      <a:lnTo>
                        <a:pt x="14" y="20"/>
                      </a:lnTo>
                      <a:lnTo>
                        <a:pt x="14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14" y="24"/>
                      </a:lnTo>
                      <a:lnTo>
                        <a:pt x="14" y="28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14" y="33"/>
                      </a:lnTo>
                      <a:lnTo>
                        <a:pt x="14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4" y="38"/>
                      </a:lnTo>
                      <a:lnTo>
                        <a:pt x="14" y="42"/>
                      </a:lnTo>
                      <a:lnTo>
                        <a:pt x="0" y="44"/>
                      </a:lnTo>
                      <a:lnTo>
                        <a:pt x="14" y="42"/>
                      </a:lnTo>
                      <a:lnTo>
                        <a:pt x="14" y="47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14" y="47"/>
                      </a:lnTo>
                      <a:lnTo>
                        <a:pt x="14" y="52"/>
                      </a:lnTo>
                      <a:lnTo>
                        <a:pt x="0" y="53"/>
                      </a:lnTo>
                      <a:lnTo>
                        <a:pt x="14" y="52"/>
                      </a:lnTo>
                      <a:lnTo>
                        <a:pt x="14" y="56"/>
                      </a:lnTo>
                      <a:lnTo>
                        <a:pt x="0" y="58"/>
                      </a:lnTo>
                      <a:lnTo>
                        <a:pt x="14" y="57"/>
                      </a:lnTo>
                      <a:lnTo>
                        <a:pt x="14" y="61"/>
                      </a:lnTo>
                      <a:lnTo>
                        <a:pt x="0" y="63"/>
                      </a:lnTo>
                      <a:lnTo>
                        <a:pt x="14" y="61"/>
                      </a:lnTo>
                      <a:lnTo>
                        <a:pt x="14" y="66"/>
                      </a:lnTo>
                      <a:lnTo>
                        <a:pt x="0" y="67"/>
                      </a:lnTo>
                      <a:lnTo>
                        <a:pt x="0" y="68"/>
                      </a:lnTo>
                      <a:lnTo>
                        <a:pt x="14" y="66"/>
                      </a:lnTo>
                      <a:lnTo>
                        <a:pt x="14" y="70"/>
                      </a:lnTo>
                      <a:lnTo>
                        <a:pt x="0" y="72"/>
                      </a:lnTo>
                      <a:lnTo>
                        <a:pt x="14" y="71"/>
                      </a:lnTo>
                      <a:lnTo>
                        <a:pt x="14" y="75"/>
                      </a:lnTo>
                      <a:lnTo>
                        <a:pt x="0" y="77"/>
                      </a:lnTo>
                      <a:lnTo>
                        <a:pt x="14" y="76"/>
                      </a:lnTo>
                      <a:lnTo>
                        <a:pt x="14" y="80"/>
                      </a:lnTo>
                      <a:lnTo>
                        <a:pt x="0" y="82"/>
                      </a:lnTo>
                      <a:lnTo>
                        <a:pt x="14" y="81"/>
                      </a:lnTo>
                      <a:lnTo>
                        <a:pt x="14" y="85"/>
                      </a:lnTo>
                      <a:lnTo>
                        <a:pt x="0" y="86"/>
                      </a:lnTo>
                      <a:lnTo>
                        <a:pt x="0" y="87"/>
                      </a:lnTo>
                      <a:lnTo>
                        <a:pt x="14" y="85"/>
                      </a:lnTo>
                      <a:lnTo>
                        <a:pt x="14" y="89"/>
                      </a:lnTo>
                      <a:lnTo>
                        <a:pt x="0" y="91"/>
                      </a:lnTo>
                      <a:lnTo>
                        <a:pt x="0" y="92"/>
                      </a:lnTo>
                      <a:lnTo>
                        <a:pt x="14" y="90"/>
                      </a:lnTo>
                      <a:lnTo>
                        <a:pt x="14" y="94"/>
                      </a:lnTo>
                      <a:lnTo>
                        <a:pt x="0" y="96"/>
                      </a:lnTo>
                      <a:lnTo>
                        <a:pt x="0" y="97"/>
                      </a:lnTo>
                      <a:lnTo>
                        <a:pt x="14" y="95"/>
                      </a:lnTo>
                      <a:lnTo>
                        <a:pt x="14" y="99"/>
                      </a:lnTo>
                      <a:lnTo>
                        <a:pt x="0" y="101"/>
                      </a:lnTo>
                      <a:lnTo>
                        <a:pt x="14" y="100"/>
                      </a:lnTo>
                      <a:lnTo>
                        <a:pt x="14" y="104"/>
                      </a:lnTo>
                      <a:lnTo>
                        <a:pt x="0" y="106"/>
                      </a:lnTo>
                      <a:lnTo>
                        <a:pt x="14" y="104"/>
                      </a:lnTo>
                      <a:lnTo>
                        <a:pt x="14" y="105"/>
                      </a:lnTo>
                      <a:lnTo>
                        <a:pt x="16" y="105"/>
                      </a:lnTo>
                      <a:lnTo>
                        <a:pt x="16" y="4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6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6F6F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22" name="Freeform 333">
                  <a:extLst>
                    <a:ext uri="{FF2B5EF4-FFF2-40B4-BE49-F238E27FC236}">
                      <a16:creationId xmlns:a16="http://schemas.microsoft.com/office/drawing/2014/main" id="{4C6E856A-50F9-4259-9872-0DAEF6AE25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0" y="3272"/>
                  <a:ext cx="17" cy="106"/>
                </a:xfrm>
                <a:custGeom>
                  <a:avLst/>
                  <a:gdLst>
                    <a:gd name="T0" fmla="*/ 2 w 17"/>
                    <a:gd name="T1" fmla="*/ 3 h 106"/>
                    <a:gd name="T2" fmla="*/ 5 w 17"/>
                    <a:gd name="T3" fmla="*/ 2 h 106"/>
                    <a:gd name="T4" fmla="*/ 8 w 17"/>
                    <a:gd name="T5" fmla="*/ 1 h 106"/>
                    <a:gd name="T6" fmla="*/ 10 w 17"/>
                    <a:gd name="T7" fmla="*/ 2 h 106"/>
                    <a:gd name="T8" fmla="*/ 13 w 17"/>
                    <a:gd name="T9" fmla="*/ 4 h 106"/>
                    <a:gd name="T10" fmla="*/ 13 w 17"/>
                    <a:gd name="T11" fmla="*/ 105 h 106"/>
                    <a:gd name="T12" fmla="*/ 16 w 17"/>
                    <a:gd name="T13" fmla="*/ 105 h 106"/>
                    <a:gd name="T14" fmla="*/ 16 w 17"/>
                    <a:gd name="T15" fmla="*/ 3 h 106"/>
                    <a:gd name="T16" fmla="*/ 13 w 17"/>
                    <a:gd name="T17" fmla="*/ 1 h 106"/>
                    <a:gd name="T18" fmla="*/ 10 w 17"/>
                    <a:gd name="T19" fmla="*/ 0 h 106"/>
                    <a:gd name="T20" fmla="*/ 8 w 17"/>
                    <a:gd name="T21" fmla="*/ 0 h 106"/>
                    <a:gd name="T22" fmla="*/ 5 w 17"/>
                    <a:gd name="T23" fmla="*/ 0 h 106"/>
                    <a:gd name="T24" fmla="*/ 2 w 17"/>
                    <a:gd name="T25" fmla="*/ 1 h 106"/>
                    <a:gd name="T26" fmla="*/ 0 w 17"/>
                    <a:gd name="T27" fmla="*/ 3 h 106"/>
                    <a:gd name="T28" fmla="*/ 2 w 17"/>
                    <a:gd name="T29" fmla="*/ 3 h 10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06"/>
                    <a:gd name="T47" fmla="*/ 17 w 17"/>
                    <a:gd name="T48" fmla="*/ 106 h 10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06">
                      <a:moveTo>
                        <a:pt x="2" y="3"/>
                      </a:moveTo>
                      <a:lnTo>
                        <a:pt x="5" y="2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3" y="4"/>
                      </a:lnTo>
                      <a:lnTo>
                        <a:pt x="13" y="105"/>
                      </a:lnTo>
                      <a:lnTo>
                        <a:pt x="16" y="105"/>
                      </a:lnTo>
                      <a:lnTo>
                        <a:pt x="16" y="3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6F6F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</p:grpSp>
      <p:sp>
        <p:nvSpPr>
          <p:cNvPr id="660" name="Rectangle 29">
            <a:extLst>
              <a:ext uri="{FF2B5EF4-FFF2-40B4-BE49-F238E27FC236}">
                <a16:creationId xmlns:a16="http://schemas.microsoft.com/office/drawing/2014/main" id="{55E109D6-3A0F-4114-B6FB-B986D5F3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519" y="8674628"/>
            <a:ext cx="2535" cy="226275"/>
          </a:xfrm>
          <a:prstGeom prst="rect">
            <a:avLst/>
          </a:prstGeom>
          <a:gradFill rotWithShape="0">
            <a:gsLst>
              <a:gs pos="0">
                <a:srgbClr val="DC842C"/>
              </a:gs>
              <a:gs pos="50000">
                <a:srgbClr val="FF9933"/>
              </a:gs>
              <a:gs pos="100000">
                <a:srgbClr val="DC842C"/>
              </a:gs>
            </a:gsLst>
            <a:lin ang="0" scaled="1"/>
          </a:gra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endParaRPr lang="es-VE" altLang="en-US" sz="3941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1" name="Rectangle 30">
            <a:extLst>
              <a:ext uri="{FF2B5EF4-FFF2-40B4-BE49-F238E27FC236}">
                <a16:creationId xmlns:a16="http://schemas.microsoft.com/office/drawing/2014/main" id="{5AFA1F87-8742-4C92-BE22-250F5FD8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674" y="8718781"/>
            <a:ext cx="2535" cy="182125"/>
          </a:xfrm>
          <a:prstGeom prst="rect">
            <a:avLst/>
          </a:prstGeom>
          <a:gradFill rotWithShape="0">
            <a:gsLst>
              <a:gs pos="0">
                <a:srgbClr val="DC842C"/>
              </a:gs>
              <a:gs pos="50000">
                <a:srgbClr val="FF9933"/>
              </a:gs>
              <a:gs pos="100000">
                <a:srgbClr val="DC842C"/>
              </a:gs>
            </a:gsLst>
            <a:lin ang="0" scaled="1"/>
          </a:gra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endParaRPr lang="es-VE" altLang="en-US" sz="3941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62" name="Freeform 31">
            <a:extLst>
              <a:ext uri="{FF2B5EF4-FFF2-40B4-BE49-F238E27FC236}">
                <a16:creationId xmlns:a16="http://schemas.microsoft.com/office/drawing/2014/main" id="{241C8FB4-918A-403C-ADF9-35F5D91F65A8}"/>
              </a:ext>
            </a:extLst>
          </p:cNvPr>
          <p:cNvSpPr>
            <a:spLocks/>
          </p:cNvSpPr>
          <p:nvPr/>
        </p:nvSpPr>
        <p:spPr bwMode="auto">
          <a:xfrm>
            <a:off x="6352974" y="8357292"/>
            <a:ext cx="552641" cy="493942"/>
          </a:xfrm>
          <a:custGeom>
            <a:avLst/>
            <a:gdLst>
              <a:gd name="T0" fmla="*/ 217 w 218"/>
              <a:gd name="T1" fmla="*/ 89 h 179"/>
              <a:gd name="T2" fmla="*/ 214 w 218"/>
              <a:gd name="T3" fmla="*/ 71 h 179"/>
              <a:gd name="T4" fmla="*/ 208 w 218"/>
              <a:gd name="T5" fmla="*/ 55 h 179"/>
              <a:gd name="T6" fmla="*/ 185 w 218"/>
              <a:gd name="T7" fmla="*/ 26 h 179"/>
              <a:gd name="T8" fmla="*/ 151 w 218"/>
              <a:gd name="T9" fmla="*/ 7 h 179"/>
              <a:gd name="T10" fmla="*/ 109 w 218"/>
              <a:gd name="T11" fmla="*/ 0 h 179"/>
              <a:gd name="T12" fmla="*/ 66 w 218"/>
              <a:gd name="T13" fmla="*/ 7 h 179"/>
              <a:gd name="T14" fmla="*/ 32 w 218"/>
              <a:gd name="T15" fmla="*/ 26 h 179"/>
              <a:gd name="T16" fmla="*/ 9 w 218"/>
              <a:gd name="T17" fmla="*/ 55 h 179"/>
              <a:gd name="T18" fmla="*/ 3 w 218"/>
              <a:gd name="T19" fmla="*/ 71 h 179"/>
              <a:gd name="T20" fmla="*/ 0 w 218"/>
              <a:gd name="T21" fmla="*/ 89 h 179"/>
              <a:gd name="T22" fmla="*/ 9 w 218"/>
              <a:gd name="T23" fmla="*/ 123 h 179"/>
              <a:gd name="T24" fmla="*/ 32 w 218"/>
              <a:gd name="T25" fmla="*/ 152 h 179"/>
              <a:gd name="T26" fmla="*/ 66 w 218"/>
              <a:gd name="T27" fmla="*/ 171 h 179"/>
              <a:gd name="T28" fmla="*/ 109 w 218"/>
              <a:gd name="T29" fmla="*/ 178 h 179"/>
              <a:gd name="T30" fmla="*/ 151 w 218"/>
              <a:gd name="T31" fmla="*/ 171 h 179"/>
              <a:gd name="T32" fmla="*/ 185 w 218"/>
              <a:gd name="T33" fmla="*/ 152 h 179"/>
              <a:gd name="T34" fmla="*/ 208 w 218"/>
              <a:gd name="T35" fmla="*/ 123 h 179"/>
              <a:gd name="T36" fmla="*/ 217 w 218"/>
              <a:gd name="T37" fmla="*/ 89 h 17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18"/>
              <a:gd name="T58" fmla="*/ 0 h 179"/>
              <a:gd name="T59" fmla="*/ 218 w 218"/>
              <a:gd name="T60" fmla="*/ 179 h 17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18" h="179">
                <a:moveTo>
                  <a:pt x="217" y="89"/>
                </a:moveTo>
                <a:lnTo>
                  <a:pt x="214" y="71"/>
                </a:lnTo>
                <a:lnTo>
                  <a:pt x="208" y="55"/>
                </a:lnTo>
                <a:lnTo>
                  <a:pt x="185" y="26"/>
                </a:lnTo>
                <a:lnTo>
                  <a:pt x="151" y="7"/>
                </a:lnTo>
                <a:lnTo>
                  <a:pt x="109" y="0"/>
                </a:lnTo>
                <a:lnTo>
                  <a:pt x="66" y="7"/>
                </a:lnTo>
                <a:lnTo>
                  <a:pt x="32" y="26"/>
                </a:lnTo>
                <a:lnTo>
                  <a:pt x="9" y="55"/>
                </a:lnTo>
                <a:lnTo>
                  <a:pt x="3" y="71"/>
                </a:lnTo>
                <a:lnTo>
                  <a:pt x="0" y="89"/>
                </a:lnTo>
                <a:lnTo>
                  <a:pt x="9" y="123"/>
                </a:lnTo>
                <a:lnTo>
                  <a:pt x="32" y="152"/>
                </a:lnTo>
                <a:lnTo>
                  <a:pt x="66" y="171"/>
                </a:lnTo>
                <a:lnTo>
                  <a:pt x="109" y="178"/>
                </a:lnTo>
                <a:lnTo>
                  <a:pt x="151" y="171"/>
                </a:lnTo>
                <a:lnTo>
                  <a:pt x="185" y="152"/>
                </a:lnTo>
                <a:lnTo>
                  <a:pt x="208" y="123"/>
                </a:lnTo>
                <a:lnTo>
                  <a:pt x="217" y="89"/>
                </a:lnTo>
              </a:path>
            </a:pathLst>
          </a:custGeom>
          <a:gradFill rotWithShape="0">
            <a:gsLst>
              <a:gs pos="0">
                <a:srgbClr val="DC842C"/>
              </a:gs>
              <a:gs pos="50000">
                <a:srgbClr val="FF9933"/>
              </a:gs>
              <a:gs pos="100000">
                <a:srgbClr val="DC842C"/>
              </a:gs>
            </a:gsLst>
            <a:lin ang="0" scaled="1"/>
          </a:gra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2956"/>
          </a:p>
        </p:txBody>
      </p:sp>
      <p:sp>
        <p:nvSpPr>
          <p:cNvPr id="663" name="Rectangle 32">
            <a:extLst>
              <a:ext uri="{FF2B5EF4-FFF2-40B4-BE49-F238E27FC236}">
                <a16:creationId xmlns:a16="http://schemas.microsoft.com/office/drawing/2014/main" id="{DC4940C2-7521-420D-AFDC-F95F6DCA2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294" y="8693945"/>
            <a:ext cx="2535" cy="275945"/>
          </a:xfrm>
          <a:prstGeom prst="rect">
            <a:avLst/>
          </a:prstGeom>
          <a:gradFill rotWithShape="0">
            <a:gsLst>
              <a:gs pos="0">
                <a:srgbClr val="DC842C"/>
              </a:gs>
              <a:gs pos="50000">
                <a:srgbClr val="FF9933"/>
              </a:gs>
              <a:gs pos="100000">
                <a:srgbClr val="DC842C"/>
              </a:gs>
            </a:gsLst>
            <a:lin ang="0" scaled="1"/>
          </a:gradFill>
          <a:ln w="12700">
            <a:solidFill>
              <a:srgbClr val="404040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3366"/>
                </a:solidFill>
                <a:latin typeface="Arial" panose="020B0604020202020204" pitchFamily="34" charset="0"/>
              </a:defRPr>
            </a:lvl9pPr>
          </a:lstStyle>
          <a:p>
            <a:endParaRPr lang="es-VE" altLang="en-US" sz="3941">
              <a:solidFill>
                <a:schemeClr val="tx1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664" name="Group 321">
            <a:extLst>
              <a:ext uri="{FF2B5EF4-FFF2-40B4-BE49-F238E27FC236}">
                <a16:creationId xmlns:a16="http://schemas.microsoft.com/office/drawing/2014/main" id="{727F1FD2-1965-4B0E-9073-FF73181A2AD9}"/>
              </a:ext>
            </a:extLst>
          </p:cNvPr>
          <p:cNvGrpSpPr>
            <a:grpSpLocks/>
          </p:cNvGrpSpPr>
          <p:nvPr/>
        </p:nvGrpSpPr>
        <p:grpSpPr bwMode="auto">
          <a:xfrm>
            <a:off x="5090383" y="8523934"/>
            <a:ext cx="722005" cy="930627"/>
            <a:chOff x="1938" y="2951"/>
            <a:chExt cx="278" cy="357"/>
          </a:xfrm>
          <a:solidFill>
            <a:schemeClr val="bg1">
              <a:lumMod val="50000"/>
            </a:schemeClr>
          </a:solidFill>
        </p:grpSpPr>
        <p:grpSp>
          <p:nvGrpSpPr>
            <p:cNvPr id="665" name="Group 322">
              <a:extLst>
                <a:ext uri="{FF2B5EF4-FFF2-40B4-BE49-F238E27FC236}">
                  <a16:creationId xmlns:a16="http://schemas.microsoft.com/office/drawing/2014/main" id="{33027810-8035-469B-9D53-ED2C4A6D9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8" y="2951"/>
              <a:ext cx="246" cy="232"/>
              <a:chOff x="2295" y="3068"/>
              <a:chExt cx="249" cy="218"/>
            </a:xfrm>
            <a:grpFill/>
          </p:grpSpPr>
          <p:sp>
            <p:nvSpPr>
              <p:cNvPr id="672" name="Freeform 323">
                <a:extLst>
                  <a:ext uri="{FF2B5EF4-FFF2-40B4-BE49-F238E27FC236}">
                    <a16:creationId xmlns:a16="http://schemas.microsoft.com/office/drawing/2014/main" id="{6B4300C5-484C-4676-9718-814CD107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01"/>
                <a:ext cx="249" cy="185"/>
              </a:xfrm>
              <a:custGeom>
                <a:avLst/>
                <a:gdLst>
                  <a:gd name="T0" fmla="*/ 247 w 249"/>
                  <a:gd name="T1" fmla="*/ 3 h 185"/>
                  <a:gd name="T2" fmla="*/ 244 w 249"/>
                  <a:gd name="T3" fmla="*/ 8 h 185"/>
                  <a:gd name="T4" fmla="*/ 236 w 249"/>
                  <a:gd name="T5" fmla="*/ 12 h 185"/>
                  <a:gd name="T6" fmla="*/ 225 w 249"/>
                  <a:gd name="T7" fmla="*/ 18 h 185"/>
                  <a:gd name="T8" fmla="*/ 211 w 249"/>
                  <a:gd name="T9" fmla="*/ 21 h 185"/>
                  <a:gd name="T10" fmla="*/ 195 w 249"/>
                  <a:gd name="T11" fmla="*/ 25 h 185"/>
                  <a:gd name="T12" fmla="*/ 176 w 249"/>
                  <a:gd name="T13" fmla="*/ 28 h 185"/>
                  <a:gd name="T14" fmla="*/ 156 w 249"/>
                  <a:gd name="T15" fmla="*/ 29 h 185"/>
                  <a:gd name="T16" fmla="*/ 135 w 249"/>
                  <a:gd name="T17" fmla="*/ 30 h 185"/>
                  <a:gd name="T18" fmla="*/ 113 w 249"/>
                  <a:gd name="T19" fmla="*/ 30 h 185"/>
                  <a:gd name="T20" fmla="*/ 92 w 249"/>
                  <a:gd name="T21" fmla="*/ 29 h 185"/>
                  <a:gd name="T22" fmla="*/ 72 w 249"/>
                  <a:gd name="T23" fmla="*/ 28 h 185"/>
                  <a:gd name="T24" fmla="*/ 53 w 249"/>
                  <a:gd name="T25" fmla="*/ 25 h 185"/>
                  <a:gd name="T26" fmla="*/ 37 w 249"/>
                  <a:gd name="T27" fmla="*/ 21 h 185"/>
                  <a:gd name="T28" fmla="*/ 23 w 249"/>
                  <a:gd name="T29" fmla="*/ 18 h 185"/>
                  <a:gd name="T30" fmla="*/ 12 w 249"/>
                  <a:gd name="T31" fmla="*/ 12 h 185"/>
                  <a:gd name="T32" fmla="*/ 4 w 249"/>
                  <a:gd name="T33" fmla="*/ 8 h 185"/>
                  <a:gd name="T34" fmla="*/ 0 w 249"/>
                  <a:gd name="T35" fmla="*/ 3 h 185"/>
                  <a:gd name="T36" fmla="*/ 0 w 249"/>
                  <a:gd name="T37" fmla="*/ 152 h 185"/>
                  <a:gd name="T38" fmla="*/ 1 w 249"/>
                  <a:gd name="T39" fmla="*/ 156 h 185"/>
                  <a:gd name="T40" fmla="*/ 5 w 249"/>
                  <a:gd name="T41" fmla="*/ 162 h 185"/>
                  <a:gd name="T42" fmla="*/ 12 w 249"/>
                  <a:gd name="T43" fmla="*/ 166 h 185"/>
                  <a:gd name="T44" fmla="*/ 23 w 249"/>
                  <a:gd name="T45" fmla="*/ 171 h 185"/>
                  <a:gd name="T46" fmla="*/ 37 w 249"/>
                  <a:gd name="T47" fmla="*/ 176 h 185"/>
                  <a:gd name="T48" fmla="*/ 53 w 249"/>
                  <a:gd name="T49" fmla="*/ 179 h 185"/>
                  <a:gd name="T50" fmla="*/ 72 w 249"/>
                  <a:gd name="T51" fmla="*/ 182 h 185"/>
                  <a:gd name="T52" fmla="*/ 93 w 249"/>
                  <a:gd name="T53" fmla="*/ 184 h 185"/>
                  <a:gd name="T54" fmla="*/ 114 w 249"/>
                  <a:gd name="T55" fmla="*/ 184 h 185"/>
                  <a:gd name="T56" fmla="*/ 135 w 249"/>
                  <a:gd name="T57" fmla="*/ 184 h 185"/>
                  <a:gd name="T58" fmla="*/ 156 w 249"/>
                  <a:gd name="T59" fmla="*/ 184 h 185"/>
                  <a:gd name="T60" fmla="*/ 177 w 249"/>
                  <a:gd name="T61" fmla="*/ 182 h 185"/>
                  <a:gd name="T62" fmla="*/ 196 w 249"/>
                  <a:gd name="T63" fmla="*/ 179 h 185"/>
                  <a:gd name="T64" fmla="*/ 212 w 249"/>
                  <a:gd name="T65" fmla="*/ 176 h 185"/>
                  <a:gd name="T66" fmla="*/ 226 w 249"/>
                  <a:gd name="T67" fmla="*/ 171 h 185"/>
                  <a:gd name="T68" fmla="*/ 237 w 249"/>
                  <a:gd name="T69" fmla="*/ 166 h 185"/>
                  <a:gd name="T70" fmla="*/ 244 w 249"/>
                  <a:gd name="T71" fmla="*/ 162 h 185"/>
                  <a:gd name="T72" fmla="*/ 248 w 249"/>
                  <a:gd name="T73" fmla="*/ 156 h 185"/>
                  <a:gd name="T74" fmla="*/ 248 w 249"/>
                  <a:gd name="T75" fmla="*/ 149 h 1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9"/>
                  <a:gd name="T115" fmla="*/ 0 h 185"/>
                  <a:gd name="T116" fmla="*/ 249 w 249"/>
                  <a:gd name="T117" fmla="*/ 185 h 1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9" h="185">
                    <a:moveTo>
                      <a:pt x="248" y="0"/>
                    </a:moveTo>
                    <a:lnTo>
                      <a:pt x="247" y="3"/>
                    </a:lnTo>
                    <a:lnTo>
                      <a:pt x="246" y="5"/>
                    </a:lnTo>
                    <a:lnTo>
                      <a:pt x="244" y="8"/>
                    </a:lnTo>
                    <a:lnTo>
                      <a:pt x="241" y="11"/>
                    </a:lnTo>
                    <a:lnTo>
                      <a:pt x="236" y="12"/>
                    </a:lnTo>
                    <a:lnTo>
                      <a:pt x="231" y="15"/>
                    </a:lnTo>
                    <a:lnTo>
                      <a:pt x="225" y="18"/>
                    </a:lnTo>
                    <a:lnTo>
                      <a:pt x="219" y="19"/>
                    </a:lnTo>
                    <a:lnTo>
                      <a:pt x="211" y="21"/>
                    </a:lnTo>
                    <a:lnTo>
                      <a:pt x="204" y="23"/>
                    </a:lnTo>
                    <a:lnTo>
                      <a:pt x="195" y="25"/>
                    </a:lnTo>
                    <a:lnTo>
                      <a:pt x="186" y="26"/>
                    </a:lnTo>
                    <a:lnTo>
                      <a:pt x="176" y="28"/>
                    </a:lnTo>
                    <a:lnTo>
                      <a:pt x="166" y="28"/>
                    </a:lnTo>
                    <a:lnTo>
                      <a:pt x="156" y="29"/>
                    </a:lnTo>
                    <a:lnTo>
                      <a:pt x="146" y="30"/>
                    </a:lnTo>
                    <a:lnTo>
                      <a:pt x="135" y="30"/>
                    </a:lnTo>
                    <a:lnTo>
                      <a:pt x="124" y="31"/>
                    </a:lnTo>
                    <a:lnTo>
                      <a:pt x="113" y="30"/>
                    </a:lnTo>
                    <a:lnTo>
                      <a:pt x="103" y="30"/>
                    </a:lnTo>
                    <a:lnTo>
                      <a:pt x="92" y="29"/>
                    </a:lnTo>
                    <a:lnTo>
                      <a:pt x="82" y="28"/>
                    </a:lnTo>
                    <a:lnTo>
                      <a:pt x="72" y="28"/>
                    </a:lnTo>
                    <a:lnTo>
                      <a:pt x="62" y="26"/>
                    </a:lnTo>
                    <a:lnTo>
                      <a:pt x="53" y="25"/>
                    </a:lnTo>
                    <a:lnTo>
                      <a:pt x="44" y="23"/>
                    </a:lnTo>
                    <a:lnTo>
                      <a:pt x="37" y="21"/>
                    </a:lnTo>
                    <a:lnTo>
                      <a:pt x="29" y="19"/>
                    </a:lnTo>
                    <a:lnTo>
                      <a:pt x="23" y="18"/>
                    </a:lnTo>
                    <a:lnTo>
                      <a:pt x="17" y="15"/>
                    </a:lnTo>
                    <a:lnTo>
                      <a:pt x="12" y="12"/>
                    </a:lnTo>
                    <a:lnTo>
                      <a:pt x="7" y="11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56"/>
                    </a:lnTo>
                    <a:lnTo>
                      <a:pt x="2" y="159"/>
                    </a:lnTo>
                    <a:lnTo>
                      <a:pt x="5" y="162"/>
                    </a:lnTo>
                    <a:lnTo>
                      <a:pt x="8" y="164"/>
                    </a:lnTo>
                    <a:lnTo>
                      <a:pt x="12" y="166"/>
                    </a:lnTo>
                    <a:lnTo>
                      <a:pt x="17" y="169"/>
                    </a:lnTo>
                    <a:lnTo>
                      <a:pt x="23" y="171"/>
                    </a:lnTo>
                    <a:lnTo>
                      <a:pt x="29" y="173"/>
                    </a:lnTo>
                    <a:lnTo>
                      <a:pt x="37" y="176"/>
                    </a:lnTo>
                    <a:lnTo>
                      <a:pt x="45" y="177"/>
                    </a:lnTo>
                    <a:lnTo>
                      <a:pt x="53" y="179"/>
                    </a:lnTo>
                    <a:lnTo>
                      <a:pt x="62" y="180"/>
                    </a:lnTo>
                    <a:lnTo>
                      <a:pt x="72" y="182"/>
                    </a:lnTo>
                    <a:lnTo>
                      <a:pt x="82" y="182"/>
                    </a:lnTo>
                    <a:lnTo>
                      <a:pt x="93" y="184"/>
                    </a:lnTo>
                    <a:lnTo>
                      <a:pt x="103" y="184"/>
                    </a:lnTo>
                    <a:lnTo>
                      <a:pt x="114" y="184"/>
                    </a:lnTo>
                    <a:lnTo>
                      <a:pt x="125" y="184"/>
                    </a:lnTo>
                    <a:lnTo>
                      <a:pt x="135" y="184"/>
                    </a:lnTo>
                    <a:lnTo>
                      <a:pt x="146" y="184"/>
                    </a:lnTo>
                    <a:lnTo>
                      <a:pt x="156" y="184"/>
                    </a:lnTo>
                    <a:lnTo>
                      <a:pt x="167" y="182"/>
                    </a:lnTo>
                    <a:lnTo>
                      <a:pt x="177" y="182"/>
                    </a:lnTo>
                    <a:lnTo>
                      <a:pt x="186" y="180"/>
                    </a:lnTo>
                    <a:lnTo>
                      <a:pt x="196" y="179"/>
                    </a:lnTo>
                    <a:lnTo>
                      <a:pt x="204" y="177"/>
                    </a:lnTo>
                    <a:lnTo>
                      <a:pt x="212" y="176"/>
                    </a:lnTo>
                    <a:lnTo>
                      <a:pt x="220" y="173"/>
                    </a:lnTo>
                    <a:lnTo>
                      <a:pt x="226" y="171"/>
                    </a:lnTo>
                    <a:lnTo>
                      <a:pt x="232" y="169"/>
                    </a:lnTo>
                    <a:lnTo>
                      <a:pt x="237" y="166"/>
                    </a:lnTo>
                    <a:lnTo>
                      <a:pt x="241" y="164"/>
                    </a:lnTo>
                    <a:lnTo>
                      <a:pt x="244" y="162"/>
                    </a:lnTo>
                    <a:lnTo>
                      <a:pt x="246" y="159"/>
                    </a:lnTo>
                    <a:lnTo>
                      <a:pt x="248" y="156"/>
                    </a:lnTo>
                    <a:lnTo>
                      <a:pt x="248" y="153"/>
                    </a:lnTo>
                    <a:lnTo>
                      <a:pt x="248" y="149"/>
                    </a:lnTo>
                    <a:lnTo>
                      <a:pt x="248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73" name="Freeform 324">
                <a:extLst>
                  <a:ext uri="{FF2B5EF4-FFF2-40B4-BE49-F238E27FC236}">
                    <a16:creationId xmlns:a16="http://schemas.microsoft.com/office/drawing/2014/main" id="{95BE6A6E-2052-4592-990B-FBF6553F3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7" y="3068"/>
                <a:ext cx="247" cy="64"/>
              </a:xfrm>
              <a:custGeom>
                <a:avLst/>
                <a:gdLst>
                  <a:gd name="T0" fmla="*/ 102 w 247"/>
                  <a:gd name="T1" fmla="*/ 0 h 64"/>
                  <a:gd name="T2" fmla="*/ 124 w 247"/>
                  <a:gd name="T3" fmla="*/ 0 h 64"/>
                  <a:gd name="T4" fmla="*/ 145 w 247"/>
                  <a:gd name="T5" fmla="*/ 0 h 64"/>
                  <a:gd name="T6" fmla="*/ 165 w 247"/>
                  <a:gd name="T7" fmla="*/ 2 h 64"/>
                  <a:gd name="T8" fmla="*/ 185 w 247"/>
                  <a:gd name="T9" fmla="*/ 4 h 64"/>
                  <a:gd name="T10" fmla="*/ 202 w 247"/>
                  <a:gd name="T11" fmla="*/ 8 h 64"/>
                  <a:gd name="T12" fmla="*/ 218 w 247"/>
                  <a:gd name="T13" fmla="*/ 11 h 64"/>
                  <a:gd name="T14" fmla="*/ 230 w 247"/>
                  <a:gd name="T15" fmla="*/ 16 h 64"/>
                  <a:gd name="T16" fmla="*/ 239 w 247"/>
                  <a:gd name="T17" fmla="*/ 20 h 64"/>
                  <a:gd name="T18" fmla="*/ 244 w 247"/>
                  <a:gd name="T19" fmla="*/ 25 h 64"/>
                  <a:gd name="T20" fmla="*/ 246 w 247"/>
                  <a:gd name="T21" fmla="*/ 32 h 64"/>
                  <a:gd name="T22" fmla="*/ 244 w 247"/>
                  <a:gd name="T23" fmla="*/ 37 h 64"/>
                  <a:gd name="T24" fmla="*/ 239 w 247"/>
                  <a:gd name="T25" fmla="*/ 43 h 64"/>
                  <a:gd name="T26" fmla="*/ 229 w 247"/>
                  <a:gd name="T27" fmla="*/ 47 h 64"/>
                  <a:gd name="T28" fmla="*/ 217 w 247"/>
                  <a:gd name="T29" fmla="*/ 52 h 64"/>
                  <a:gd name="T30" fmla="*/ 202 w 247"/>
                  <a:gd name="T31" fmla="*/ 56 h 64"/>
                  <a:gd name="T32" fmla="*/ 184 w 247"/>
                  <a:gd name="T33" fmla="*/ 59 h 64"/>
                  <a:gd name="T34" fmla="*/ 165 w 247"/>
                  <a:gd name="T35" fmla="*/ 61 h 64"/>
                  <a:gd name="T36" fmla="*/ 145 w 247"/>
                  <a:gd name="T37" fmla="*/ 63 h 64"/>
                  <a:gd name="T38" fmla="*/ 123 w 247"/>
                  <a:gd name="T39" fmla="*/ 63 h 64"/>
                  <a:gd name="T40" fmla="*/ 101 w 247"/>
                  <a:gd name="T41" fmla="*/ 63 h 64"/>
                  <a:gd name="T42" fmla="*/ 81 w 247"/>
                  <a:gd name="T43" fmla="*/ 61 h 64"/>
                  <a:gd name="T44" fmla="*/ 62 w 247"/>
                  <a:gd name="T45" fmla="*/ 59 h 64"/>
                  <a:gd name="T46" fmla="*/ 44 w 247"/>
                  <a:gd name="T47" fmla="*/ 56 h 64"/>
                  <a:gd name="T48" fmla="*/ 29 w 247"/>
                  <a:gd name="T49" fmla="*/ 52 h 64"/>
                  <a:gd name="T50" fmla="*/ 16 w 247"/>
                  <a:gd name="T51" fmla="*/ 47 h 64"/>
                  <a:gd name="T52" fmla="*/ 7 w 247"/>
                  <a:gd name="T53" fmla="*/ 43 h 64"/>
                  <a:gd name="T54" fmla="*/ 2 w 247"/>
                  <a:gd name="T55" fmla="*/ 37 h 64"/>
                  <a:gd name="T56" fmla="*/ 0 w 247"/>
                  <a:gd name="T57" fmla="*/ 33 h 64"/>
                  <a:gd name="T58" fmla="*/ 1 w 247"/>
                  <a:gd name="T59" fmla="*/ 29 h 64"/>
                  <a:gd name="T60" fmla="*/ 5 w 247"/>
                  <a:gd name="T61" fmla="*/ 23 h 64"/>
                  <a:gd name="T62" fmla="*/ 12 w 247"/>
                  <a:gd name="T63" fmla="*/ 18 h 64"/>
                  <a:gd name="T64" fmla="*/ 17 w 247"/>
                  <a:gd name="T65" fmla="*/ 16 h 64"/>
                  <a:gd name="T66" fmla="*/ 29 w 247"/>
                  <a:gd name="T67" fmla="*/ 11 h 64"/>
                  <a:gd name="T68" fmla="*/ 37 w 247"/>
                  <a:gd name="T69" fmla="*/ 9 h 64"/>
                  <a:gd name="T70" fmla="*/ 53 w 247"/>
                  <a:gd name="T71" fmla="*/ 6 h 64"/>
                  <a:gd name="T72" fmla="*/ 72 w 247"/>
                  <a:gd name="T73" fmla="*/ 3 h 64"/>
                  <a:gd name="T74" fmla="*/ 82 w 247"/>
                  <a:gd name="T75" fmla="*/ 2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7"/>
                  <a:gd name="T115" fmla="*/ 0 h 64"/>
                  <a:gd name="T116" fmla="*/ 247 w 247"/>
                  <a:gd name="T117" fmla="*/ 64 h 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7" h="64">
                    <a:moveTo>
                      <a:pt x="93" y="1"/>
                    </a:moveTo>
                    <a:lnTo>
                      <a:pt x="102" y="0"/>
                    </a:lnTo>
                    <a:lnTo>
                      <a:pt x="113" y="0"/>
                    </a:lnTo>
                    <a:lnTo>
                      <a:pt x="124" y="0"/>
                    </a:lnTo>
                    <a:lnTo>
                      <a:pt x="134" y="0"/>
                    </a:lnTo>
                    <a:lnTo>
                      <a:pt x="145" y="0"/>
                    </a:lnTo>
                    <a:lnTo>
                      <a:pt x="155" y="1"/>
                    </a:lnTo>
                    <a:lnTo>
                      <a:pt x="165" y="2"/>
                    </a:lnTo>
                    <a:lnTo>
                      <a:pt x="175" y="3"/>
                    </a:lnTo>
                    <a:lnTo>
                      <a:pt x="185" y="4"/>
                    </a:lnTo>
                    <a:lnTo>
                      <a:pt x="194" y="6"/>
                    </a:lnTo>
                    <a:lnTo>
                      <a:pt x="202" y="8"/>
                    </a:lnTo>
                    <a:lnTo>
                      <a:pt x="210" y="9"/>
                    </a:lnTo>
                    <a:lnTo>
                      <a:pt x="218" y="11"/>
                    </a:lnTo>
                    <a:lnTo>
                      <a:pt x="224" y="14"/>
                    </a:lnTo>
                    <a:lnTo>
                      <a:pt x="230" y="16"/>
                    </a:lnTo>
                    <a:lnTo>
                      <a:pt x="235" y="18"/>
                    </a:lnTo>
                    <a:lnTo>
                      <a:pt x="239" y="20"/>
                    </a:lnTo>
                    <a:lnTo>
                      <a:pt x="242" y="23"/>
                    </a:lnTo>
                    <a:lnTo>
                      <a:pt x="244" y="25"/>
                    </a:lnTo>
                    <a:lnTo>
                      <a:pt x="246" y="29"/>
                    </a:lnTo>
                    <a:lnTo>
                      <a:pt x="246" y="32"/>
                    </a:lnTo>
                    <a:lnTo>
                      <a:pt x="245" y="35"/>
                    </a:lnTo>
                    <a:lnTo>
                      <a:pt x="244" y="37"/>
                    </a:lnTo>
                    <a:lnTo>
                      <a:pt x="242" y="40"/>
                    </a:lnTo>
                    <a:lnTo>
                      <a:pt x="239" y="43"/>
                    </a:lnTo>
                    <a:lnTo>
                      <a:pt x="234" y="45"/>
                    </a:lnTo>
                    <a:lnTo>
                      <a:pt x="229" y="47"/>
                    </a:lnTo>
                    <a:lnTo>
                      <a:pt x="224" y="50"/>
                    </a:lnTo>
                    <a:lnTo>
                      <a:pt x="217" y="52"/>
                    </a:lnTo>
                    <a:lnTo>
                      <a:pt x="210" y="54"/>
                    </a:lnTo>
                    <a:lnTo>
                      <a:pt x="202" y="56"/>
                    </a:lnTo>
                    <a:lnTo>
                      <a:pt x="193" y="57"/>
                    </a:lnTo>
                    <a:lnTo>
                      <a:pt x="184" y="59"/>
                    </a:lnTo>
                    <a:lnTo>
                      <a:pt x="175" y="61"/>
                    </a:lnTo>
                    <a:lnTo>
                      <a:pt x="165" y="61"/>
                    </a:lnTo>
                    <a:lnTo>
                      <a:pt x="155" y="62"/>
                    </a:lnTo>
                    <a:lnTo>
                      <a:pt x="145" y="63"/>
                    </a:lnTo>
                    <a:lnTo>
                      <a:pt x="134" y="63"/>
                    </a:lnTo>
                    <a:lnTo>
                      <a:pt x="123" y="63"/>
                    </a:lnTo>
                    <a:lnTo>
                      <a:pt x="112" y="63"/>
                    </a:lnTo>
                    <a:lnTo>
                      <a:pt x="101" y="63"/>
                    </a:lnTo>
                    <a:lnTo>
                      <a:pt x="91" y="62"/>
                    </a:lnTo>
                    <a:lnTo>
                      <a:pt x="81" y="61"/>
                    </a:lnTo>
                    <a:lnTo>
                      <a:pt x="71" y="61"/>
                    </a:lnTo>
                    <a:lnTo>
                      <a:pt x="62" y="59"/>
                    </a:lnTo>
                    <a:lnTo>
                      <a:pt x="52" y="57"/>
                    </a:lnTo>
                    <a:lnTo>
                      <a:pt x="44" y="56"/>
                    </a:lnTo>
                    <a:lnTo>
                      <a:pt x="36" y="54"/>
                    </a:lnTo>
                    <a:lnTo>
                      <a:pt x="29" y="52"/>
                    </a:lnTo>
                    <a:lnTo>
                      <a:pt x="22" y="50"/>
                    </a:lnTo>
                    <a:lnTo>
                      <a:pt x="16" y="47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4" y="40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" y="29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8" y="20"/>
                    </a:lnTo>
                    <a:lnTo>
                      <a:pt x="12" y="18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23" y="14"/>
                    </a:lnTo>
                    <a:lnTo>
                      <a:pt x="29" y="11"/>
                    </a:lnTo>
                    <a:lnTo>
                      <a:pt x="31" y="10"/>
                    </a:lnTo>
                    <a:lnTo>
                      <a:pt x="37" y="9"/>
                    </a:lnTo>
                    <a:lnTo>
                      <a:pt x="44" y="8"/>
                    </a:lnTo>
                    <a:lnTo>
                      <a:pt x="53" y="6"/>
                    </a:lnTo>
                    <a:lnTo>
                      <a:pt x="61" y="5"/>
                    </a:lnTo>
                    <a:lnTo>
                      <a:pt x="72" y="3"/>
                    </a:lnTo>
                    <a:lnTo>
                      <a:pt x="77" y="2"/>
                    </a:lnTo>
                    <a:lnTo>
                      <a:pt x="82" y="2"/>
                    </a:lnTo>
                    <a:lnTo>
                      <a:pt x="93" y="1"/>
                    </a:lnTo>
                  </a:path>
                </a:pathLst>
              </a:custGeom>
              <a:grpFill/>
              <a:ln w="127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grpSp>
            <p:nvGrpSpPr>
              <p:cNvPr id="674" name="Group 325">
                <a:extLst>
                  <a:ext uri="{FF2B5EF4-FFF2-40B4-BE49-F238E27FC236}">
                    <a16:creationId xmlns:a16="http://schemas.microsoft.com/office/drawing/2014/main" id="{FD5341E8-7CF3-42F4-BFD3-8F6F12836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06" y="3107"/>
                <a:ext cx="26" cy="158"/>
                <a:chOff x="2506" y="3107"/>
                <a:chExt cx="26" cy="158"/>
              </a:xfrm>
              <a:grpFill/>
            </p:grpSpPr>
            <p:sp>
              <p:nvSpPr>
                <p:cNvPr id="675" name="Freeform 326">
                  <a:extLst>
                    <a:ext uri="{FF2B5EF4-FFF2-40B4-BE49-F238E27FC236}">
                      <a16:creationId xmlns:a16="http://schemas.microsoft.com/office/drawing/2014/main" id="{D2BC50F6-9F60-4096-B7D9-5E52E8D68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5" y="3107"/>
                  <a:ext cx="17" cy="155"/>
                </a:xfrm>
                <a:custGeom>
                  <a:avLst/>
                  <a:gdLst>
                    <a:gd name="T0" fmla="*/ 7 w 17"/>
                    <a:gd name="T1" fmla="*/ 3 h 155"/>
                    <a:gd name="T2" fmla="*/ 11 w 17"/>
                    <a:gd name="T3" fmla="*/ 2 h 155"/>
                    <a:gd name="T4" fmla="*/ 14 w 17"/>
                    <a:gd name="T5" fmla="*/ 6 h 155"/>
                    <a:gd name="T6" fmla="*/ 0 w 17"/>
                    <a:gd name="T7" fmla="*/ 10 h 155"/>
                    <a:gd name="T8" fmla="*/ 14 w 17"/>
                    <a:gd name="T9" fmla="*/ 14 h 155"/>
                    <a:gd name="T10" fmla="*/ 14 w 17"/>
                    <a:gd name="T11" fmla="*/ 15 h 155"/>
                    <a:gd name="T12" fmla="*/ 0 w 17"/>
                    <a:gd name="T13" fmla="*/ 24 h 155"/>
                    <a:gd name="T14" fmla="*/ 14 w 17"/>
                    <a:gd name="T15" fmla="*/ 28 h 155"/>
                    <a:gd name="T16" fmla="*/ 0 w 17"/>
                    <a:gd name="T17" fmla="*/ 31 h 155"/>
                    <a:gd name="T18" fmla="*/ 14 w 17"/>
                    <a:gd name="T19" fmla="*/ 34 h 155"/>
                    <a:gd name="T20" fmla="*/ 14 w 17"/>
                    <a:gd name="T21" fmla="*/ 35 h 155"/>
                    <a:gd name="T22" fmla="*/ 0 w 17"/>
                    <a:gd name="T23" fmla="*/ 43 h 155"/>
                    <a:gd name="T24" fmla="*/ 14 w 17"/>
                    <a:gd name="T25" fmla="*/ 42 h 155"/>
                    <a:gd name="T26" fmla="*/ 0 w 17"/>
                    <a:gd name="T27" fmla="*/ 50 h 155"/>
                    <a:gd name="T28" fmla="*/ 14 w 17"/>
                    <a:gd name="T29" fmla="*/ 48 h 155"/>
                    <a:gd name="T30" fmla="*/ 0 w 17"/>
                    <a:gd name="T31" fmla="*/ 57 h 155"/>
                    <a:gd name="T32" fmla="*/ 14 w 17"/>
                    <a:gd name="T33" fmla="*/ 55 h 155"/>
                    <a:gd name="T34" fmla="*/ 0 w 17"/>
                    <a:gd name="T35" fmla="*/ 64 h 155"/>
                    <a:gd name="T36" fmla="*/ 14 w 17"/>
                    <a:gd name="T37" fmla="*/ 69 h 155"/>
                    <a:gd name="T38" fmla="*/ 0 w 17"/>
                    <a:gd name="T39" fmla="*/ 71 h 155"/>
                    <a:gd name="T40" fmla="*/ 14 w 17"/>
                    <a:gd name="T41" fmla="*/ 75 h 155"/>
                    <a:gd name="T42" fmla="*/ 0 w 17"/>
                    <a:gd name="T43" fmla="*/ 78 h 155"/>
                    <a:gd name="T44" fmla="*/ 14 w 17"/>
                    <a:gd name="T45" fmla="*/ 81 h 155"/>
                    <a:gd name="T46" fmla="*/ 0 w 17"/>
                    <a:gd name="T47" fmla="*/ 85 h 155"/>
                    <a:gd name="T48" fmla="*/ 14 w 17"/>
                    <a:gd name="T49" fmla="*/ 88 h 155"/>
                    <a:gd name="T50" fmla="*/ 14 w 17"/>
                    <a:gd name="T51" fmla="*/ 89 h 155"/>
                    <a:gd name="T52" fmla="*/ 0 w 17"/>
                    <a:gd name="T53" fmla="*/ 98 h 155"/>
                    <a:gd name="T54" fmla="*/ 14 w 17"/>
                    <a:gd name="T55" fmla="*/ 96 h 155"/>
                    <a:gd name="T56" fmla="*/ 0 w 17"/>
                    <a:gd name="T57" fmla="*/ 105 h 155"/>
                    <a:gd name="T58" fmla="*/ 14 w 17"/>
                    <a:gd name="T59" fmla="*/ 109 h 155"/>
                    <a:gd name="T60" fmla="*/ 14 w 17"/>
                    <a:gd name="T61" fmla="*/ 110 h 155"/>
                    <a:gd name="T62" fmla="*/ 0 w 17"/>
                    <a:gd name="T63" fmla="*/ 119 h 155"/>
                    <a:gd name="T64" fmla="*/ 14 w 17"/>
                    <a:gd name="T65" fmla="*/ 123 h 155"/>
                    <a:gd name="T66" fmla="*/ 14 w 17"/>
                    <a:gd name="T67" fmla="*/ 124 h 155"/>
                    <a:gd name="T68" fmla="*/ 0 w 17"/>
                    <a:gd name="T69" fmla="*/ 133 h 155"/>
                    <a:gd name="T70" fmla="*/ 14 w 17"/>
                    <a:gd name="T71" fmla="*/ 137 h 155"/>
                    <a:gd name="T72" fmla="*/ 0 w 17"/>
                    <a:gd name="T73" fmla="*/ 140 h 155"/>
                    <a:gd name="T74" fmla="*/ 14 w 17"/>
                    <a:gd name="T75" fmla="*/ 144 h 155"/>
                    <a:gd name="T76" fmla="*/ 14 w 17"/>
                    <a:gd name="T77" fmla="*/ 145 h 155"/>
                    <a:gd name="T78" fmla="*/ 0 w 17"/>
                    <a:gd name="T79" fmla="*/ 154 h 155"/>
                    <a:gd name="T80" fmla="*/ 14 w 17"/>
                    <a:gd name="T81" fmla="*/ 153 h 155"/>
                    <a:gd name="T82" fmla="*/ 16 w 17"/>
                    <a:gd name="T83" fmla="*/ 5 h 155"/>
                    <a:gd name="T84" fmla="*/ 13 w 17"/>
                    <a:gd name="T85" fmla="*/ 0 h 155"/>
                    <a:gd name="T86" fmla="*/ 7 w 17"/>
                    <a:gd name="T87" fmla="*/ 0 h 155"/>
                    <a:gd name="T88" fmla="*/ 4 w 17"/>
                    <a:gd name="T89" fmla="*/ 3 h 155"/>
                    <a:gd name="T90" fmla="*/ 5 w 17"/>
                    <a:gd name="T91" fmla="*/ 5 h 15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7"/>
                    <a:gd name="T139" fmla="*/ 0 h 155"/>
                    <a:gd name="T140" fmla="*/ 17 w 17"/>
                    <a:gd name="T141" fmla="*/ 155 h 155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7" h="15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3" y="3"/>
                      </a:lnTo>
                      <a:lnTo>
                        <a:pt x="14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14" y="7"/>
                      </a:lnTo>
                      <a:lnTo>
                        <a:pt x="14" y="14"/>
                      </a:lnTo>
                      <a:lnTo>
                        <a:pt x="0" y="16"/>
                      </a:lnTo>
                      <a:lnTo>
                        <a:pt x="14" y="15"/>
                      </a:lnTo>
                      <a:lnTo>
                        <a:pt x="14" y="21"/>
                      </a:lnTo>
                      <a:lnTo>
                        <a:pt x="0" y="24"/>
                      </a:lnTo>
                      <a:lnTo>
                        <a:pt x="14" y="22"/>
                      </a:lnTo>
                      <a:lnTo>
                        <a:pt x="14" y="28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0" y="37"/>
                      </a:lnTo>
                      <a:lnTo>
                        <a:pt x="14" y="35"/>
                      </a:lnTo>
                      <a:lnTo>
                        <a:pt x="14" y="41"/>
                      </a:lnTo>
                      <a:lnTo>
                        <a:pt x="0" y="43"/>
                      </a:lnTo>
                      <a:lnTo>
                        <a:pt x="0" y="44"/>
                      </a:lnTo>
                      <a:lnTo>
                        <a:pt x="14" y="42"/>
                      </a:lnTo>
                      <a:lnTo>
                        <a:pt x="14" y="48"/>
                      </a:lnTo>
                      <a:lnTo>
                        <a:pt x="0" y="50"/>
                      </a:lnTo>
                      <a:lnTo>
                        <a:pt x="0" y="51"/>
                      </a:lnTo>
                      <a:lnTo>
                        <a:pt x="14" y="48"/>
                      </a:lnTo>
                      <a:lnTo>
                        <a:pt x="14" y="55"/>
                      </a:lnTo>
                      <a:lnTo>
                        <a:pt x="0" y="57"/>
                      </a:lnTo>
                      <a:lnTo>
                        <a:pt x="0" y="58"/>
                      </a:lnTo>
                      <a:lnTo>
                        <a:pt x="14" y="55"/>
                      </a:lnTo>
                      <a:lnTo>
                        <a:pt x="14" y="61"/>
                      </a:lnTo>
                      <a:lnTo>
                        <a:pt x="0" y="64"/>
                      </a:lnTo>
                      <a:lnTo>
                        <a:pt x="14" y="62"/>
                      </a:lnTo>
                      <a:lnTo>
                        <a:pt x="14" y="69"/>
                      </a:lnTo>
                      <a:lnTo>
                        <a:pt x="0" y="70"/>
                      </a:lnTo>
                      <a:lnTo>
                        <a:pt x="0" y="71"/>
                      </a:lnTo>
                      <a:lnTo>
                        <a:pt x="14" y="69"/>
                      </a:lnTo>
                      <a:lnTo>
                        <a:pt x="14" y="75"/>
                      </a:lnTo>
                      <a:lnTo>
                        <a:pt x="0" y="77"/>
                      </a:lnTo>
                      <a:lnTo>
                        <a:pt x="0" y="78"/>
                      </a:lnTo>
                      <a:lnTo>
                        <a:pt x="14" y="75"/>
                      </a:lnTo>
                      <a:lnTo>
                        <a:pt x="14" y="81"/>
                      </a:lnTo>
                      <a:lnTo>
                        <a:pt x="0" y="84"/>
                      </a:lnTo>
                      <a:lnTo>
                        <a:pt x="0" y="85"/>
                      </a:lnTo>
                      <a:lnTo>
                        <a:pt x="14" y="82"/>
                      </a:lnTo>
                      <a:lnTo>
                        <a:pt x="14" y="88"/>
                      </a:lnTo>
                      <a:lnTo>
                        <a:pt x="0" y="91"/>
                      </a:lnTo>
                      <a:lnTo>
                        <a:pt x="14" y="89"/>
                      </a:lnTo>
                      <a:lnTo>
                        <a:pt x="14" y="96"/>
                      </a:lnTo>
                      <a:lnTo>
                        <a:pt x="0" y="98"/>
                      </a:lnTo>
                      <a:lnTo>
                        <a:pt x="0" y="99"/>
                      </a:lnTo>
                      <a:lnTo>
                        <a:pt x="14" y="96"/>
                      </a:lnTo>
                      <a:lnTo>
                        <a:pt x="14" y="102"/>
                      </a:lnTo>
                      <a:lnTo>
                        <a:pt x="0" y="105"/>
                      </a:lnTo>
                      <a:lnTo>
                        <a:pt x="14" y="103"/>
                      </a:lnTo>
                      <a:lnTo>
                        <a:pt x="14" y="109"/>
                      </a:lnTo>
                      <a:lnTo>
                        <a:pt x="0" y="112"/>
                      </a:lnTo>
                      <a:lnTo>
                        <a:pt x="14" y="110"/>
                      </a:lnTo>
                      <a:lnTo>
                        <a:pt x="14" y="117"/>
                      </a:lnTo>
                      <a:lnTo>
                        <a:pt x="0" y="119"/>
                      </a:lnTo>
                      <a:lnTo>
                        <a:pt x="14" y="117"/>
                      </a:lnTo>
                      <a:lnTo>
                        <a:pt x="14" y="123"/>
                      </a:lnTo>
                      <a:lnTo>
                        <a:pt x="0" y="126"/>
                      </a:lnTo>
                      <a:lnTo>
                        <a:pt x="14" y="124"/>
                      </a:lnTo>
                      <a:lnTo>
                        <a:pt x="14" y="130"/>
                      </a:lnTo>
                      <a:lnTo>
                        <a:pt x="0" y="133"/>
                      </a:lnTo>
                      <a:lnTo>
                        <a:pt x="14" y="131"/>
                      </a:lnTo>
                      <a:lnTo>
                        <a:pt x="14" y="137"/>
                      </a:lnTo>
                      <a:lnTo>
                        <a:pt x="0" y="139"/>
                      </a:lnTo>
                      <a:lnTo>
                        <a:pt x="0" y="140"/>
                      </a:lnTo>
                      <a:lnTo>
                        <a:pt x="14" y="138"/>
                      </a:lnTo>
                      <a:lnTo>
                        <a:pt x="14" y="144"/>
                      </a:lnTo>
                      <a:lnTo>
                        <a:pt x="0" y="147"/>
                      </a:lnTo>
                      <a:lnTo>
                        <a:pt x="14" y="145"/>
                      </a:lnTo>
                      <a:lnTo>
                        <a:pt x="14" y="151"/>
                      </a:lnTo>
                      <a:lnTo>
                        <a:pt x="0" y="154"/>
                      </a:lnTo>
                      <a:lnTo>
                        <a:pt x="14" y="152"/>
                      </a:lnTo>
                      <a:lnTo>
                        <a:pt x="14" y="153"/>
                      </a:lnTo>
                      <a:lnTo>
                        <a:pt x="16" y="153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3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5" y="5"/>
                      </a:lnTo>
                    </a:path>
                  </a:pathLst>
                </a:custGeom>
                <a:grp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76" name="Freeform 327">
                  <a:extLst>
                    <a:ext uri="{FF2B5EF4-FFF2-40B4-BE49-F238E27FC236}">
                      <a16:creationId xmlns:a16="http://schemas.microsoft.com/office/drawing/2014/main" id="{FDCF1708-83A5-48EE-AE93-6BCCF357BE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3111"/>
                  <a:ext cx="17" cy="154"/>
                </a:xfrm>
                <a:custGeom>
                  <a:avLst/>
                  <a:gdLst>
                    <a:gd name="T0" fmla="*/ 3 w 17"/>
                    <a:gd name="T1" fmla="*/ 4 h 154"/>
                    <a:gd name="T2" fmla="*/ 5 w 17"/>
                    <a:gd name="T3" fmla="*/ 2 h 154"/>
                    <a:gd name="T4" fmla="*/ 7 w 17"/>
                    <a:gd name="T5" fmla="*/ 2 h 154"/>
                    <a:gd name="T6" fmla="*/ 10 w 17"/>
                    <a:gd name="T7" fmla="*/ 3 h 154"/>
                    <a:gd name="T8" fmla="*/ 14 w 17"/>
                    <a:gd name="T9" fmla="*/ 6 h 154"/>
                    <a:gd name="T10" fmla="*/ 14 w 17"/>
                    <a:gd name="T11" fmla="*/ 153 h 154"/>
                    <a:gd name="T12" fmla="*/ 16 w 17"/>
                    <a:gd name="T13" fmla="*/ 153 h 154"/>
                    <a:gd name="T14" fmla="*/ 16 w 17"/>
                    <a:gd name="T15" fmla="*/ 5 h 154"/>
                    <a:gd name="T16" fmla="*/ 14 w 17"/>
                    <a:gd name="T17" fmla="*/ 2 h 154"/>
                    <a:gd name="T18" fmla="*/ 10 w 17"/>
                    <a:gd name="T19" fmla="*/ 0 h 154"/>
                    <a:gd name="T20" fmla="*/ 8 w 17"/>
                    <a:gd name="T21" fmla="*/ 0 h 154"/>
                    <a:gd name="T22" fmla="*/ 3 w 17"/>
                    <a:gd name="T23" fmla="*/ 0 h 154"/>
                    <a:gd name="T24" fmla="*/ 1 w 17"/>
                    <a:gd name="T25" fmla="*/ 2 h 154"/>
                    <a:gd name="T26" fmla="*/ 0 w 17"/>
                    <a:gd name="T27" fmla="*/ 5 h 154"/>
                    <a:gd name="T28" fmla="*/ 3 w 17"/>
                    <a:gd name="T29" fmla="*/ 4 h 15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54"/>
                    <a:gd name="T47" fmla="*/ 17 w 17"/>
                    <a:gd name="T48" fmla="*/ 154 h 15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54">
                      <a:moveTo>
                        <a:pt x="3" y="4"/>
                      </a:move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10" y="3"/>
                      </a:lnTo>
                      <a:lnTo>
                        <a:pt x="14" y="6"/>
                      </a:lnTo>
                      <a:lnTo>
                        <a:pt x="14" y="153"/>
                      </a:lnTo>
                      <a:lnTo>
                        <a:pt x="16" y="153"/>
                      </a:lnTo>
                      <a:lnTo>
                        <a:pt x="16" y="5"/>
                      </a:lnTo>
                      <a:lnTo>
                        <a:pt x="14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3" y="4"/>
                      </a:lnTo>
                    </a:path>
                  </a:pathLst>
                </a:custGeom>
                <a:grp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  <p:grpSp>
          <p:nvGrpSpPr>
            <p:cNvPr id="666" name="Group 328">
              <a:extLst>
                <a:ext uri="{FF2B5EF4-FFF2-40B4-BE49-F238E27FC236}">
                  <a16:creationId xmlns:a16="http://schemas.microsoft.com/office/drawing/2014/main" id="{1E132335-57A9-41CD-9D7E-B499E5640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" y="3147"/>
              <a:ext cx="178" cy="161"/>
              <a:chOff x="2841" y="3242"/>
              <a:chExt cx="181" cy="151"/>
            </a:xfrm>
            <a:grpFill/>
          </p:grpSpPr>
          <p:sp>
            <p:nvSpPr>
              <p:cNvPr id="667" name="Freeform 329">
                <a:extLst>
                  <a:ext uri="{FF2B5EF4-FFF2-40B4-BE49-F238E27FC236}">
                    <a16:creationId xmlns:a16="http://schemas.microsoft.com/office/drawing/2014/main" id="{A3038306-A708-4224-AB1F-D05E5D002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" y="3265"/>
                <a:ext cx="176" cy="128"/>
              </a:xfrm>
              <a:custGeom>
                <a:avLst/>
                <a:gdLst>
                  <a:gd name="T0" fmla="*/ 175 w 176"/>
                  <a:gd name="T1" fmla="*/ 2 h 128"/>
                  <a:gd name="T2" fmla="*/ 172 w 176"/>
                  <a:gd name="T3" fmla="*/ 5 h 128"/>
                  <a:gd name="T4" fmla="*/ 167 w 176"/>
                  <a:gd name="T5" fmla="*/ 9 h 128"/>
                  <a:gd name="T6" fmla="*/ 159 w 176"/>
                  <a:gd name="T7" fmla="*/ 12 h 128"/>
                  <a:gd name="T8" fmla="*/ 149 w 176"/>
                  <a:gd name="T9" fmla="*/ 15 h 128"/>
                  <a:gd name="T10" fmla="*/ 138 w 176"/>
                  <a:gd name="T11" fmla="*/ 17 h 128"/>
                  <a:gd name="T12" fmla="*/ 125 w 176"/>
                  <a:gd name="T13" fmla="*/ 19 h 128"/>
                  <a:gd name="T14" fmla="*/ 110 w 176"/>
                  <a:gd name="T15" fmla="*/ 20 h 128"/>
                  <a:gd name="T16" fmla="*/ 95 w 176"/>
                  <a:gd name="T17" fmla="*/ 21 h 128"/>
                  <a:gd name="T18" fmla="*/ 80 w 176"/>
                  <a:gd name="T19" fmla="*/ 21 h 128"/>
                  <a:gd name="T20" fmla="*/ 65 w 176"/>
                  <a:gd name="T21" fmla="*/ 20 h 128"/>
                  <a:gd name="T22" fmla="*/ 51 w 176"/>
                  <a:gd name="T23" fmla="*/ 19 h 128"/>
                  <a:gd name="T24" fmla="*/ 37 w 176"/>
                  <a:gd name="T25" fmla="*/ 17 h 128"/>
                  <a:gd name="T26" fmla="*/ 26 w 176"/>
                  <a:gd name="T27" fmla="*/ 15 h 128"/>
                  <a:gd name="T28" fmla="*/ 16 w 176"/>
                  <a:gd name="T29" fmla="*/ 12 h 128"/>
                  <a:gd name="T30" fmla="*/ 8 w 176"/>
                  <a:gd name="T31" fmla="*/ 9 h 128"/>
                  <a:gd name="T32" fmla="*/ 3 w 176"/>
                  <a:gd name="T33" fmla="*/ 5 h 128"/>
                  <a:gd name="T34" fmla="*/ 0 w 176"/>
                  <a:gd name="T35" fmla="*/ 2 h 128"/>
                  <a:gd name="T36" fmla="*/ 0 w 176"/>
                  <a:gd name="T37" fmla="*/ 105 h 128"/>
                  <a:gd name="T38" fmla="*/ 1 w 176"/>
                  <a:gd name="T39" fmla="*/ 108 h 128"/>
                  <a:gd name="T40" fmla="*/ 3 w 176"/>
                  <a:gd name="T41" fmla="*/ 112 h 128"/>
                  <a:gd name="T42" fmla="*/ 9 w 176"/>
                  <a:gd name="T43" fmla="*/ 115 h 128"/>
                  <a:gd name="T44" fmla="*/ 16 w 176"/>
                  <a:gd name="T45" fmla="*/ 118 h 128"/>
                  <a:gd name="T46" fmla="*/ 26 w 176"/>
                  <a:gd name="T47" fmla="*/ 121 h 128"/>
                  <a:gd name="T48" fmla="*/ 38 w 176"/>
                  <a:gd name="T49" fmla="*/ 123 h 128"/>
                  <a:gd name="T50" fmla="*/ 51 w 176"/>
                  <a:gd name="T51" fmla="*/ 125 h 128"/>
                  <a:gd name="T52" fmla="*/ 65 w 176"/>
                  <a:gd name="T53" fmla="*/ 127 h 128"/>
                  <a:gd name="T54" fmla="*/ 80 w 176"/>
                  <a:gd name="T55" fmla="*/ 127 h 128"/>
                  <a:gd name="T56" fmla="*/ 95 w 176"/>
                  <a:gd name="T57" fmla="*/ 127 h 128"/>
                  <a:gd name="T58" fmla="*/ 110 w 176"/>
                  <a:gd name="T59" fmla="*/ 127 h 128"/>
                  <a:gd name="T60" fmla="*/ 125 w 176"/>
                  <a:gd name="T61" fmla="*/ 125 h 128"/>
                  <a:gd name="T62" fmla="*/ 138 w 176"/>
                  <a:gd name="T63" fmla="*/ 123 h 128"/>
                  <a:gd name="T64" fmla="*/ 150 w 176"/>
                  <a:gd name="T65" fmla="*/ 121 h 128"/>
                  <a:gd name="T66" fmla="*/ 159 w 176"/>
                  <a:gd name="T67" fmla="*/ 118 h 128"/>
                  <a:gd name="T68" fmla="*/ 167 w 176"/>
                  <a:gd name="T69" fmla="*/ 115 h 128"/>
                  <a:gd name="T70" fmla="*/ 172 w 176"/>
                  <a:gd name="T71" fmla="*/ 112 h 128"/>
                  <a:gd name="T72" fmla="*/ 175 w 176"/>
                  <a:gd name="T73" fmla="*/ 108 h 128"/>
                  <a:gd name="T74" fmla="*/ 175 w 176"/>
                  <a:gd name="T75" fmla="*/ 103 h 1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6"/>
                  <a:gd name="T115" fmla="*/ 0 h 128"/>
                  <a:gd name="T116" fmla="*/ 176 w 176"/>
                  <a:gd name="T117" fmla="*/ 128 h 1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6" h="128">
                    <a:moveTo>
                      <a:pt x="175" y="0"/>
                    </a:moveTo>
                    <a:lnTo>
                      <a:pt x="175" y="2"/>
                    </a:lnTo>
                    <a:lnTo>
                      <a:pt x="174" y="4"/>
                    </a:lnTo>
                    <a:lnTo>
                      <a:pt x="172" y="5"/>
                    </a:lnTo>
                    <a:lnTo>
                      <a:pt x="170" y="7"/>
                    </a:lnTo>
                    <a:lnTo>
                      <a:pt x="167" y="9"/>
                    </a:lnTo>
                    <a:lnTo>
                      <a:pt x="163" y="11"/>
                    </a:lnTo>
                    <a:lnTo>
                      <a:pt x="159" y="12"/>
                    </a:lnTo>
                    <a:lnTo>
                      <a:pt x="154" y="13"/>
                    </a:lnTo>
                    <a:lnTo>
                      <a:pt x="149" y="15"/>
                    </a:lnTo>
                    <a:lnTo>
                      <a:pt x="144" y="16"/>
                    </a:lnTo>
                    <a:lnTo>
                      <a:pt x="138" y="17"/>
                    </a:lnTo>
                    <a:lnTo>
                      <a:pt x="131" y="18"/>
                    </a:lnTo>
                    <a:lnTo>
                      <a:pt x="125" y="19"/>
                    </a:lnTo>
                    <a:lnTo>
                      <a:pt x="117" y="19"/>
                    </a:lnTo>
                    <a:lnTo>
                      <a:pt x="110" y="20"/>
                    </a:lnTo>
                    <a:lnTo>
                      <a:pt x="103" y="20"/>
                    </a:lnTo>
                    <a:lnTo>
                      <a:pt x="95" y="21"/>
                    </a:lnTo>
                    <a:lnTo>
                      <a:pt x="88" y="21"/>
                    </a:lnTo>
                    <a:lnTo>
                      <a:pt x="80" y="21"/>
                    </a:lnTo>
                    <a:lnTo>
                      <a:pt x="72" y="20"/>
                    </a:lnTo>
                    <a:lnTo>
                      <a:pt x="65" y="20"/>
                    </a:lnTo>
                    <a:lnTo>
                      <a:pt x="58" y="19"/>
                    </a:lnTo>
                    <a:lnTo>
                      <a:pt x="51" y="19"/>
                    </a:lnTo>
                    <a:lnTo>
                      <a:pt x="44" y="18"/>
                    </a:lnTo>
                    <a:lnTo>
                      <a:pt x="37" y="17"/>
                    </a:lnTo>
                    <a:lnTo>
                      <a:pt x="31" y="16"/>
                    </a:lnTo>
                    <a:lnTo>
                      <a:pt x="26" y="15"/>
                    </a:lnTo>
                    <a:lnTo>
                      <a:pt x="21" y="13"/>
                    </a:lnTo>
                    <a:lnTo>
                      <a:pt x="16" y="12"/>
                    </a:lnTo>
                    <a:lnTo>
                      <a:pt x="12" y="11"/>
                    </a:lnTo>
                    <a:lnTo>
                      <a:pt x="8" y="9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05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2" y="110"/>
                    </a:lnTo>
                    <a:lnTo>
                      <a:pt x="3" y="112"/>
                    </a:lnTo>
                    <a:lnTo>
                      <a:pt x="6" y="113"/>
                    </a:lnTo>
                    <a:lnTo>
                      <a:pt x="9" y="115"/>
                    </a:lnTo>
                    <a:lnTo>
                      <a:pt x="12" y="117"/>
                    </a:lnTo>
                    <a:lnTo>
                      <a:pt x="16" y="118"/>
                    </a:lnTo>
                    <a:lnTo>
                      <a:pt x="21" y="119"/>
                    </a:lnTo>
                    <a:lnTo>
                      <a:pt x="26" y="121"/>
                    </a:lnTo>
                    <a:lnTo>
                      <a:pt x="32" y="122"/>
                    </a:lnTo>
                    <a:lnTo>
                      <a:pt x="38" y="123"/>
                    </a:lnTo>
                    <a:lnTo>
                      <a:pt x="44" y="124"/>
                    </a:lnTo>
                    <a:lnTo>
                      <a:pt x="51" y="125"/>
                    </a:lnTo>
                    <a:lnTo>
                      <a:pt x="58" y="126"/>
                    </a:lnTo>
                    <a:lnTo>
                      <a:pt x="65" y="127"/>
                    </a:lnTo>
                    <a:lnTo>
                      <a:pt x="73" y="127"/>
                    </a:lnTo>
                    <a:lnTo>
                      <a:pt x="80" y="127"/>
                    </a:lnTo>
                    <a:lnTo>
                      <a:pt x="88" y="127"/>
                    </a:lnTo>
                    <a:lnTo>
                      <a:pt x="95" y="127"/>
                    </a:lnTo>
                    <a:lnTo>
                      <a:pt x="103" y="127"/>
                    </a:lnTo>
                    <a:lnTo>
                      <a:pt x="110" y="127"/>
                    </a:lnTo>
                    <a:lnTo>
                      <a:pt x="118" y="126"/>
                    </a:lnTo>
                    <a:lnTo>
                      <a:pt x="125" y="125"/>
                    </a:lnTo>
                    <a:lnTo>
                      <a:pt x="132" y="124"/>
                    </a:lnTo>
                    <a:lnTo>
                      <a:pt x="138" y="123"/>
                    </a:lnTo>
                    <a:lnTo>
                      <a:pt x="144" y="122"/>
                    </a:lnTo>
                    <a:lnTo>
                      <a:pt x="150" y="121"/>
                    </a:lnTo>
                    <a:lnTo>
                      <a:pt x="155" y="119"/>
                    </a:lnTo>
                    <a:lnTo>
                      <a:pt x="159" y="118"/>
                    </a:lnTo>
                    <a:lnTo>
                      <a:pt x="164" y="117"/>
                    </a:lnTo>
                    <a:lnTo>
                      <a:pt x="167" y="115"/>
                    </a:lnTo>
                    <a:lnTo>
                      <a:pt x="170" y="113"/>
                    </a:lnTo>
                    <a:lnTo>
                      <a:pt x="172" y="112"/>
                    </a:lnTo>
                    <a:lnTo>
                      <a:pt x="174" y="110"/>
                    </a:lnTo>
                    <a:lnTo>
                      <a:pt x="175" y="108"/>
                    </a:lnTo>
                    <a:lnTo>
                      <a:pt x="175" y="105"/>
                    </a:lnTo>
                    <a:lnTo>
                      <a:pt x="175" y="103"/>
                    </a:lnTo>
                    <a:lnTo>
                      <a:pt x="17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68" name="Freeform 330">
                <a:extLst>
                  <a:ext uri="{FF2B5EF4-FFF2-40B4-BE49-F238E27FC236}">
                    <a16:creationId xmlns:a16="http://schemas.microsoft.com/office/drawing/2014/main" id="{4AD00498-5B12-4971-8ADD-DC202FE65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1" y="3242"/>
                <a:ext cx="174" cy="45"/>
              </a:xfrm>
              <a:custGeom>
                <a:avLst/>
                <a:gdLst>
                  <a:gd name="T0" fmla="*/ 72 w 174"/>
                  <a:gd name="T1" fmla="*/ 0 h 45"/>
                  <a:gd name="T2" fmla="*/ 87 w 174"/>
                  <a:gd name="T3" fmla="*/ 0 h 45"/>
                  <a:gd name="T4" fmla="*/ 102 w 174"/>
                  <a:gd name="T5" fmla="*/ 0 h 45"/>
                  <a:gd name="T6" fmla="*/ 116 w 174"/>
                  <a:gd name="T7" fmla="*/ 2 h 45"/>
                  <a:gd name="T8" fmla="*/ 130 w 174"/>
                  <a:gd name="T9" fmla="*/ 3 h 45"/>
                  <a:gd name="T10" fmla="*/ 142 w 174"/>
                  <a:gd name="T11" fmla="*/ 5 h 45"/>
                  <a:gd name="T12" fmla="*/ 153 w 174"/>
                  <a:gd name="T13" fmla="*/ 8 h 45"/>
                  <a:gd name="T14" fmla="*/ 162 w 174"/>
                  <a:gd name="T15" fmla="*/ 11 h 45"/>
                  <a:gd name="T16" fmla="*/ 168 w 174"/>
                  <a:gd name="T17" fmla="*/ 14 h 45"/>
                  <a:gd name="T18" fmla="*/ 172 w 174"/>
                  <a:gd name="T19" fmla="*/ 18 h 45"/>
                  <a:gd name="T20" fmla="*/ 173 w 174"/>
                  <a:gd name="T21" fmla="*/ 22 h 45"/>
                  <a:gd name="T22" fmla="*/ 173 w 174"/>
                  <a:gd name="T23" fmla="*/ 24 h 45"/>
                  <a:gd name="T24" fmla="*/ 170 w 174"/>
                  <a:gd name="T25" fmla="*/ 28 h 45"/>
                  <a:gd name="T26" fmla="*/ 165 w 174"/>
                  <a:gd name="T27" fmla="*/ 32 h 45"/>
                  <a:gd name="T28" fmla="*/ 157 w 174"/>
                  <a:gd name="T29" fmla="*/ 35 h 45"/>
                  <a:gd name="T30" fmla="*/ 147 w 174"/>
                  <a:gd name="T31" fmla="*/ 38 h 45"/>
                  <a:gd name="T32" fmla="*/ 136 w 174"/>
                  <a:gd name="T33" fmla="*/ 40 h 45"/>
                  <a:gd name="T34" fmla="*/ 123 w 174"/>
                  <a:gd name="T35" fmla="*/ 42 h 45"/>
                  <a:gd name="T36" fmla="*/ 109 w 174"/>
                  <a:gd name="T37" fmla="*/ 43 h 45"/>
                  <a:gd name="T38" fmla="*/ 94 w 174"/>
                  <a:gd name="T39" fmla="*/ 44 h 45"/>
                  <a:gd name="T40" fmla="*/ 79 w 174"/>
                  <a:gd name="T41" fmla="*/ 44 h 45"/>
                  <a:gd name="T42" fmla="*/ 64 w 174"/>
                  <a:gd name="T43" fmla="*/ 43 h 45"/>
                  <a:gd name="T44" fmla="*/ 50 w 174"/>
                  <a:gd name="T45" fmla="*/ 42 h 45"/>
                  <a:gd name="T46" fmla="*/ 37 w 174"/>
                  <a:gd name="T47" fmla="*/ 40 h 45"/>
                  <a:gd name="T48" fmla="*/ 25 w 174"/>
                  <a:gd name="T49" fmla="*/ 38 h 45"/>
                  <a:gd name="T50" fmla="*/ 16 w 174"/>
                  <a:gd name="T51" fmla="*/ 35 h 45"/>
                  <a:gd name="T52" fmla="*/ 8 w 174"/>
                  <a:gd name="T53" fmla="*/ 32 h 45"/>
                  <a:gd name="T54" fmla="*/ 3 w 174"/>
                  <a:gd name="T55" fmla="*/ 28 h 45"/>
                  <a:gd name="T56" fmla="*/ 0 w 174"/>
                  <a:gd name="T57" fmla="*/ 24 h 45"/>
                  <a:gd name="T58" fmla="*/ 1 w 174"/>
                  <a:gd name="T59" fmla="*/ 20 h 45"/>
                  <a:gd name="T60" fmla="*/ 3 w 174"/>
                  <a:gd name="T61" fmla="*/ 16 h 45"/>
                  <a:gd name="T62" fmla="*/ 8 w 174"/>
                  <a:gd name="T63" fmla="*/ 12 h 45"/>
                  <a:gd name="T64" fmla="*/ 12 w 174"/>
                  <a:gd name="T65" fmla="*/ 11 h 45"/>
                  <a:gd name="T66" fmla="*/ 21 w 174"/>
                  <a:gd name="T67" fmla="*/ 8 h 45"/>
                  <a:gd name="T68" fmla="*/ 26 w 174"/>
                  <a:gd name="T69" fmla="*/ 7 h 45"/>
                  <a:gd name="T70" fmla="*/ 37 w 174"/>
                  <a:gd name="T71" fmla="*/ 4 h 45"/>
                  <a:gd name="T72" fmla="*/ 50 w 174"/>
                  <a:gd name="T73" fmla="*/ 2 h 45"/>
                  <a:gd name="T74" fmla="*/ 57 w 174"/>
                  <a:gd name="T75" fmla="*/ 2 h 4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74"/>
                  <a:gd name="T115" fmla="*/ 0 h 45"/>
                  <a:gd name="T116" fmla="*/ 174 w 174"/>
                  <a:gd name="T117" fmla="*/ 45 h 4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74" h="45">
                    <a:moveTo>
                      <a:pt x="65" y="1"/>
                    </a:moveTo>
                    <a:lnTo>
                      <a:pt x="72" y="0"/>
                    </a:lnTo>
                    <a:lnTo>
                      <a:pt x="79" y="0"/>
                    </a:lnTo>
                    <a:lnTo>
                      <a:pt x="87" y="0"/>
                    </a:lnTo>
                    <a:lnTo>
                      <a:pt x="94" y="0"/>
                    </a:lnTo>
                    <a:lnTo>
                      <a:pt x="102" y="0"/>
                    </a:lnTo>
                    <a:lnTo>
                      <a:pt x="109" y="1"/>
                    </a:lnTo>
                    <a:lnTo>
                      <a:pt x="116" y="2"/>
                    </a:lnTo>
                    <a:lnTo>
                      <a:pt x="123" y="2"/>
                    </a:lnTo>
                    <a:lnTo>
                      <a:pt x="130" y="3"/>
                    </a:lnTo>
                    <a:lnTo>
                      <a:pt x="136" y="4"/>
                    </a:lnTo>
                    <a:lnTo>
                      <a:pt x="142" y="5"/>
                    </a:lnTo>
                    <a:lnTo>
                      <a:pt x="148" y="7"/>
                    </a:lnTo>
                    <a:lnTo>
                      <a:pt x="153" y="8"/>
                    </a:lnTo>
                    <a:lnTo>
                      <a:pt x="157" y="10"/>
                    </a:lnTo>
                    <a:lnTo>
                      <a:pt x="162" y="11"/>
                    </a:lnTo>
                    <a:lnTo>
                      <a:pt x="165" y="12"/>
                    </a:lnTo>
                    <a:lnTo>
                      <a:pt x="168" y="14"/>
                    </a:lnTo>
                    <a:lnTo>
                      <a:pt x="170" y="16"/>
                    </a:lnTo>
                    <a:lnTo>
                      <a:pt x="172" y="18"/>
                    </a:lnTo>
                    <a:lnTo>
                      <a:pt x="173" y="20"/>
                    </a:lnTo>
                    <a:lnTo>
                      <a:pt x="173" y="22"/>
                    </a:lnTo>
                    <a:lnTo>
                      <a:pt x="173" y="23"/>
                    </a:lnTo>
                    <a:lnTo>
                      <a:pt x="173" y="24"/>
                    </a:lnTo>
                    <a:lnTo>
                      <a:pt x="172" y="26"/>
                    </a:lnTo>
                    <a:lnTo>
                      <a:pt x="170" y="28"/>
                    </a:lnTo>
                    <a:lnTo>
                      <a:pt x="168" y="30"/>
                    </a:lnTo>
                    <a:lnTo>
                      <a:pt x="165" y="32"/>
                    </a:lnTo>
                    <a:lnTo>
                      <a:pt x="161" y="33"/>
                    </a:lnTo>
                    <a:lnTo>
                      <a:pt x="157" y="35"/>
                    </a:lnTo>
                    <a:lnTo>
                      <a:pt x="153" y="36"/>
                    </a:lnTo>
                    <a:lnTo>
                      <a:pt x="147" y="38"/>
                    </a:lnTo>
                    <a:lnTo>
                      <a:pt x="142" y="39"/>
                    </a:lnTo>
                    <a:lnTo>
                      <a:pt x="136" y="40"/>
                    </a:lnTo>
                    <a:lnTo>
                      <a:pt x="130" y="41"/>
                    </a:lnTo>
                    <a:lnTo>
                      <a:pt x="123" y="42"/>
                    </a:lnTo>
                    <a:lnTo>
                      <a:pt x="116" y="43"/>
                    </a:lnTo>
                    <a:lnTo>
                      <a:pt x="109" y="43"/>
                    </a:lnTo>
                    <a:lnTo>
                      <a:pt x="102" y="44"/>
                    </a:lnTo>
                    <a:lnTo>
                      <a:pt x="94" y="44"/>
                    </a:lnTo>
                    <a:lnTo>
                      <a:pt x="87" y="44"/>
                    </a:lnTo>
                    <a:lnTo>
                      <a:pt x="79" y="44"/>
                    </a:lnTo>
                    <a:lnTo>
                      <a:pt x="71" y="44"/>
                    </a:lnTo>
                    <a:lnTo>
                      <a:pt x="64" y="43"/>
                    </a:lnTo>
                    <a:lnTo>
                      <a:pt x="57" y="43"/>
                    </a:lnTo>
                    <a:lnTo>
                      <a:pt x="50" y="42"/>
                    </a:lnTo>
                    <a:lnTo>
                      <a:pt x="43" y="41"/>
                    </a:lnTo>
                    <a:lnTo>
                      <a:pt x="37" y="40"/>
                    </a:lnTo>
                    <a:lnTo>
                      <a:pt x="31" y="39"/>
                    </a:lnTo>
                    <a:lnTo>
                      <a:pt x="25" y="38"/>
                    </a:lnTo>
                    <a:lnTo>
                      <a:pt x="20" y="36"/>
                    </a:lnTo>
                    <a:lnTo>
                      <a:pt x="16" y="35"/>
                    </a:lnTo>
                    <a:lnTo>
                      <a:pt x="12" y="33"/>
                    </a:lnTo>
                    <a:lnTo>
                      <a:pt x="8" y="32"/>
                    </a:lnTo>
                    <a:lnTo>
                      <a:pt x="5" y="30"/>
                    </a:lnTo>
                    <a:lnTo>
                      <a:pt x="3" y="28"/>
                    </a:lnTo>
                    <a:lnTo>
                      <a:pt x="1" y="26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1" y="20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6" y="14"/>
                    </a:lnTo>
                    <a:lnTo>
                      <a:pt x="8" y="12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31" y="5"/>
                    </a:lnTo>
                    <a:lnTo>
                      <a:pt x="37" y="4"/>
                    </a:lnTo>
                    <a:lnTo>
                      <a:pt x="43" y="3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57" y="2"/>
                    </a:lnTo>
                    <a:lnTo>
                      <a:pt x="65" y="1"/>
                    </a:lnTo>
                  </a:path>
                </a:pathLst>
              </a:custGeom>
              <a:grpFill/>
              <a:ln w="127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grpSp>
            <p:nvGrpSpPr>
              <p:cNvPr id="669" name="Group 331">
                <a:extLst>
                  <a:ext uri="{FF2B5EF4-FFF2-40B4-BE49-F238E27FC236}">
                    <a16:creationId xmlns:a16="http://schemas.microsoft.com/office/drawing/2014/main" id="{73D75C35-516C-4DAD-9C9F-9D17911A6E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0" y="3269"/>
                <a:ext cx="23" cy="109"/>
                <a:chOff x="2990" y="3269"/>
                <a:chExt cx="23" cy="109"/>
              </a:xfrm>
              <a:grpFill/>
            </p:grpSpPr>
            <p:sp>
              <p:nvSpPr>
                <p:cNvPr id="670" name="Freeform 332">
                  <a:extLst>
                    <a:ext uri="{FF2B5EF4-FFF2-40B4-BE49-F238E27FC236}">
                      <a16:creationId xmlns:a16="http://schemas.microsoft.com/office/drawing/2014/main" id="{73676705-CE52-4DAD-8B0F-D547E2372D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6" y="3269"/>
                  <a:ext cx="17" cy="107"/>
                </a:xfrm>
                <a:custGeom>
                  <a:avLst/>
                  <a:gdLst>
                    <a:gd name="T0" fmla="*/ 8 w 17"/>
                    <a:gd name="T1" fmla="*/ 2 h 107"/>
                    <a:gd name="T2" fmla="*/ 12 w 17"/>
                    <a:gd name="T3" fmla="*/ 1 h 107"/>
                    <a:gd name="T4" fmla="*/ 14 w 17"/>
                    <a:gd name="T5" fmla="*/ 4 h 107"/>
                    <a:gd name="T6" fmla="*/ 0 w 17"/>
                    <a:gd name="T7" fmla="*/ 7 h 107"/>
                    <a:gd name="T8" fmla="*/ 14 w 17"/>
                    <a:gd name="T9" fmla="*/ 9 h 107"/>
                    <a:gd name="T10" fmla="*/ 14 w 17"/>
                    <a:gd name="T11" fmla="*/ 10 h 107"/>
                    <a:gd name="T12" fmla="*/ 0 w 17"/>
                    <a:gd name="T13" fmla="*/ 16 h 107"/>
                    <a:gd name="T14" fmla="*/ 14 w 17"/>
                    <a:gd name="T15" fmla="*/ 15 h 107"/>
                    <a:gd name="T16" fmla="*/ 0 w 17"/>
                    <a:gd name="T17" fmla="*/ 21 h 107"/>
                    <a:gd name="T18" fmla="*/ 14 w 17"/>
                    <a:gd name="T19" fmla="*/ 24 h 107"/>
                    <a:gd name="T20" fmla="*/ 0 w 17"/>
                    <a:gd name="T21" fmla="*/ 26 h 107"/>
                    <a:gd name="T22" fmla="*/ 14 w 17"/>
                    <a:gd name="T23" fmla="*/ 28 h 107"/>
                    <a:gd name="T24" fmla="*/ 0 w 17"/>
                    <a:gd name="T25" fmla="*/ 31 h 107"/>
                    <a:gd name="T26" fmla="*/ 14 w 17"/>
                    <a:gd name="T27" fmla="*/ 33 h 107"/>
                    <a:gd name="T28" fmla="*/ 0 w 17"/>
                    <a:gd name="T29" fmla="*/ 35 h 107"/>
                    <a:gd name="T30" fmla="*/ 14 w 17"/>
                    <a:gd name="T31" fmla="*/ 38 h 107"/>
                    <a:gd name="T32" fmla="*/ 0 w 17"/>
                    <a:gd name="T33" fmla="*/ 40 h 107"/>
                    <a:gd name="T34" fmla="*/ 14 w 17"/>
                    <a:gd name="T35" fmla="*/ 42 h 107"/>
                    <a:gd name="T36" fmla="*/ 14 w 17"/>
                    <a:gd name="T37" fmla="*/ 42 h 107"/>
                    <a:gd name="T38" fmla="*/ 0 w 17"/>
                    <a:gd name="T39" fmla="*/ 48 h 107"/>
                    <a:gd name="T40" fmla="*/ 14 w 17"/>
                    <a:gd name="T41" fmla="*/ 47 h 107"/>
                    <a:gd name="T42" fmla="*/ 0 w 17"/>
                    <a:gd name="T43" fmla="*/ 53 h 107"/>
                    <a:gd name="T44" fmla="*/ 14 w 17"/>
                    <a:gd name="T45" fmla="*/ 56 h 107"/>
                    <a:gd name="T46" fmla="*/ 14 w 17"/>
                    <a:gd name="T47" fmla="*/ 57 h 107"/>
                    <a:gd name="T48" fmla="*/ 0 w 17"/>
                    <a:gd name="T49" fmla="*/ 63 h 107"/>
                    <a:gd name="T50" fmla="*/ 14 w 17"/>
                    <a:gd name="T51" fmla="*/ 66 h 107"/>
                    <a:gd name="T52" fmla="*/ 0 w 17"/>
                    <a:gd name="T53" fmla="*/ 68 h 107"/>
                    <a:gd name="T54" fmla="*/ 14 w 17"/>
                    <a:gd name="T55" fmla="*/ 70 h 107"/>
                    <a:gd name="T56" fmla="*/ 14 w 17"/>
                    <a:gd name="T57" fmla="*/ 71 h 107"/>
                    <a:gd name="T58" fmla="*/ 0 w 17"/>
                    <a:gd name="T59" fmla="*/ 77 h 107"/>
                    <a:gd name="T60" fmla="*/ 14 w 17"/>
                    <a:gd name="T61" fmla="*/ 80 h 107"/>
                    <a:gd name="T62" fmla="*/ 14 w 17"/>
                    <a:gd name="T63" fmla="*/ 81 h 107"/>
                    <a:gd name="T64" fmla="*/ 0 w 17"/>
                    <a:gd name="T65" fmla="*/ 86 h 107"/>
                    <a:gd name="T66" fmla="*/ 14 w 17"/>
                    <a:gd name="T67" fmla="*/ 85 h 107"/>
                    <a:gd name="T68" fmla="*/ 0 w 17"/>
                    <a:gd name="T69" fmla="*/ 91 h 107"/>
                    <a:gd name="T70" fmla="*/ 14 w 17"/>
                    <a:gd name="T71" fmla="*/ 90 h 107"/>
                    <a:gd name="T72" fmla="*/ 0 w 17"/>
                    <a:gd name="T73" fmla="*/ 96 h 107"/>
                    <a:gd name="T74" fmla="*/ 14 w 17"/>
                    <a:gd name="T75" fmla="*/ 95 h 107"/>
                    <a:gd name="T76" fmla="*/ 0 w 17"/>
                    <a:gd name="T77" fmla="*/ 101 h 107"/>
                    <a:gd name="T78" fmla="*/ 14 w 17"/>
                    <a:gd name="T79" fmla="*/ 104 h 107"/>
                    <a:gd name="T80" fmla="*/ 14 w 17"/>
                    <a:gd name="T81" fmla="*/ 104 h 107"/>
                    <a:gd name="T82" fmla="*/ 16 w 17"/>
                    <a:gd name="T83" fmla="*/ 105 h 107"/>
                    <a:gd name="T84" fmla="*/ 14 w 17"/>
                    <a:gd name="T85" fmla="*/ 1 h 107"/>
                    <a:gd name="T86" fmla="*/ 10 w 17"/>
                    <a:gd name="T87" fmla="*/ 0 h 107"/>
                    <a:gd name="T88" fmla="*/ 4 w 17"/>
                    <a:gd name="T89" fmla="*/ 1 h 107"/>
                    <a:gd name="T90" fmla="*/ 4 w 17"/>
                    <a:gd name="T91" fmla="*/ 4 h 107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7"/>
                    <a:gd name="T139" fmla="*/ 0 h 107"/>
                    <a:gd name="T140" fmla="*/ 17 w 17"/>
                    <a:gd name="T141" fmla="*/ 107 h 107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7" h="107">
                      <a:moveTo>
                        <a:pt x="6" y="3"/>
                      </a:move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4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14" y="9"/>
                      </a:lnTo>
                      <a:lnTo>
                        <a:pt x="0" y="11"/>
                      </a:lnTo>
                      <a:lnTo>
                        <a:pt x="14" y="10"/>
                      </a:lnTo>
                      <a:lnTo>
                        <a:pt x="14" y="14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14" y="15"/>
                      </a:lnTo>
                      <a:lnTo>
                        <a:pt x="14" y="19"/>
                      </a:lnTo>
                      <a:lnTo>
                        <a:pt x="0" y="21"/>
                      </a:lnTo>
                      <a:lnTo>
                        <a:pt x="14" y="20"/>
                      </a:lnTo>
                      <a:lnTo>
                        <a:pt x="14" y="24"/>
                      </a:lnTo>
                      <a:lnTo>
                        <a:pt x="0" y="25"/>
                      </a:lnTo>
                      <a:lnTo>
                        <a:pt x="0" y="26"/>
                      </a:lnTo>
                      <a:lnTo>
                        <a:pt x="14" y="24"/>
                      </a:lnTo>
                      <a:lnTo>
                        <a:pt x="14" y="28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0" y="34"/>
                      </a:lnTo>
                      <a:lnTo>
                        <a:pt x="0" y="35"/>
                      </a:lnTo>
                      <a:lnTo>
                        <a:pt x="14" y="33"/>
                      </a:lnTo>
                      <a:lnTo>
                        <a:pt x="14" y="38"/>
                      </a:lnTo>
                      <a:lnTo>
                        <a:pt x="0" y="39"/>
                      </a:lnTo>
                      <a:lnTo>
                        <a:pt x="0" y="40"/>
                      </a:lnTo>
                      <a:lnTo>
                        <a:pt x="14" y="38"/>
                      </a:lnTo>
                      <a:lnTo>
                        <a:pt x="14" y="42"/>
                      </a:lnTo>
                      <a:lnTo>
                        <a:pt x="0" y="44"/>
                      </a:lnTo>
                      <a:lnTo>
                        <a:pt x="14" y="42"/>
                      </a:lnTo>
                      <a:lnTo>
                        <a:pt x="14" y="47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14" y="47"/>
                      </a:lnTo>
                      <a:lnTo>
                        <a:pt x="14" y="52"/>
                      </a:lnTo>
                      <a:lnTo>
                        <a:pt x="0" y="53"/>
                      </a:lnTo>
                      <a:lnTo>
                        <a:pt x="14" y="52"/>
                      </a:lnTo>
                      <a:lnTo>
                        <a:pt x="14" y="56"/>
                      </a:lnTo>
                      <a:lnTo>
                        <a:pt x="0" y="58"/>
                      </a:lnTo>
                      <a:lnTo>
                        <a:pt x="14" y="57"/>
                      </a:lnTo>
                      <a:lnTo>
                        <a:pt x="14" y="61"/>
                      </a:lnTo>
                      <a:lnTo>
                        <a:pt x="0" y="63"/>
                      </a:lnTo>
                      <a:lnTo>
                        <a:pt x="14" y="61"/>
                      </a:lnTo>
                      <a:lnTo>
                        <a:pt x="14" y="66"/>
                      </a:lnTo>
                      <a:lnTo>
                        <a:pt x="0" y="67"/>
                      </a:lnTo>
                      <a:lnTo>
                        <a:pt x="0" y="68"/>
                      </a:lnTo>
                      <a:lnTo>
                        <a:pt x="14" y="66"/>
                      </a:lnTo>
                      <a:lnTo>
                        <a:pt x="14" y="70"/>
                      </a:lnTo>
                      <a:lnTo>
                        <a:pt x="0" y="72"/>
                      </a:lnTo>
                      <a:lnTo>
                        <a:pt x="14" y="71"/>
                      </a:lnTo>
                      <a:lnTo>
                        <a:pt x="14" y="75"/>
                      </a:lnTo>
                      <a:lnTo>
                        <a:pt x="0" y="77"/>
                      </a:lnTo>
                      <a:lnTo>
                        <a:pt x="14" y="76"/>
                      </a:lnTo>
                      <a:lnTo>
                        <a:pt x="14" y="80"/>
                      </a:lnTo>
                      <a:lnTo>
                        <a:pt x="0" y="82"/>
                      </a:lnTo>
                      <a:lnTo>
                        <a:pt x="14" y="81"/>
                      </a:lnTo>
                      <a:lnTo>
                        <a:pt x="14" y="85"/>
                      </a:lnTo>
                      <a:lnTo>
                        <a:pt x="0" y="86"/>
                      </a:lnTo>
                      <a:lnTo>
                        <a:pt x="0" y="87"/>
                      </a:lnTo>
                      <a:lnTo>
                        <a:pt x="14" y="85"/>
                      </a:lnTo>
                      <a:lnTo>
                        <a:pt x="14" y="89"/>
                      </a:lnTo>
                      <a:lnTo>
                        <a:pt x="0" y="91"/>
                      </a:lnTo>
                      <a:lnTo>
                        <a:pt x="0" y="92"/>
                      </a:lnTo>
                      <a:lnTo>
                        <a:pt x="14" y="90"/>
                      </a:lnTo>
                      <a:lnTo>
                        <a:pt x="14" y="94"/>
                      </a:lnTo>
                      <a:lnTo>
                        <a:pt x="0" y="96"/>
                      </a:lnTo>
                      <a:lnTo>
                        <a:pt x="0" y="97"/>
                      </a:lnTo>
                      <a:lnTo>
                        <a:pt x="14" y="95"/>
                      </a:lnTo>
                      <a:lnTo>
                        <a:pt x="14" y="99"/>
                      </a:lnTo>
                      <a:lnTo>
                        <a:pt x="0" y="101"/>
                      </a:lnTo>
                      <a:lnTo>
                        <a:pt x="14" y="100"/>
                      </a:lnTo>
                      <a:lnTo>
                        <a:pt x="14" y="104"/>
                      </a:lnTo>
                      <a:lnTo>
                        <a:pt x="0" y="106"/>
                      </a:lnTo>
                      <a:lnTo>
                        <a:pt x="14" y="104"/>
                      </a:lnTo>
                      <a:lnTo>
                        <a:pt x="14" y="105"/>
                      </a:lnTo>
                      <a:lnTo>
                        <a:pt x="16" y="105"/>
                      </a:lnTo>
                      <a:lnTo>
                        <a:pt x="16" y="4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6" y="3"/>
                      </a:lnTo>
                    </a:path>
                  </a:pathLst>
                </a:custGeom>
                <a:grp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71" name="Freeform 333">
                  <a:extLst>
                    <a:ext uri="{FF2B5EF4-FFF2-40B4-BE49-F238E27FC236}">
                      <a16:creationId xmlns:a16="http://schemas.microsoft.com/office/drawing/2014/main" id="{B67BE871-54B6-4C48-A10D-94FE0C7173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0" y="3272"/>
                  <a:ext cx="17" cy="106"/>
                </a:xfrm>
                <a:custGeom>
                  <a:avLst/>
                  <a:gdLst>
                    <a:gd name="T0" fmla="*/ 2 w 17"/>
                    <a:gd name="T1" fmla="*/ 3 h 106"/>
                    <a:gd name="T2" fmla="*/ 5 w 17"/>
                    <a:gd name="T3" fmla="*/ 2 h 106"/>
                    <a:gd name="T4" fmla="*/ 8 w 17"/>
                    <a:gd name="T5" fmla="*/ 1 h 106"/>
                    <a:gd name="T6" fmla="*/ 10 w 17"/>
                    <a:gd name="T7" fmla="*/ 2 h 106"/>
                    <a:gd name="T8" fmla="*/ 13 w 17"/>
                    <a:gd name="T9" fmla="*/ 4 h 106"/>
                    <a:gd name="T10" fmla="*/ 13 w 17"/>
                    <a:gd name="T11" fmla="*/ 105 h 106"/>
                    <a:gd name="T12" fmla="*/ 16 w 17"/>
                    <a:gd name="T13" fmla="*/ 105 h 106"/>
                    <a:gd name="T14" fmla="*/ 16 w 17"/>
                    <a:gd name="T15" fmla="*/ 3 h 106"/>
                    <a:gd name="T16" fmla="*/ 13 w 17"/>
                    <a:gd name="T17" fmla="*/ 1 h 106"/>
                    <a:gd name="T18" fmla="*/ 10 w 17"/>
                    <a:gd name="T19" fmla="*/ 0 h 106"/>
                    <a:gd name="T20" fmla="*/ 8 w 17"/>
                    <a:gd name="T21" fmla="*/ 0 h 106"/>
                    <a:gd name="T22" fmla="*/ 5 w 17"/>
                    <a:gd name="T23" fmla="*/ 0 h 106"/>
                    <a:gd name="T24" fmla="*/ 2 w 17"/>
                    <a:gd name="T25" fmla="*/ 1 h 106"/>
                    <a:gd name="T26" fmla="*/ 0 w 17"/>
                    <a:gd name="T27" fmla="*/ 3 h 106"/>
                    <a:gd name="T28" fmla="*/ 2 w 17"/>
                    <a:gd name="T29" fmla="*/ 3 h 10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"/>
                    <a:gd name="T46" fmla="*/ 0 h 106"/>
                    <a:gd name="T47" fmla="*/ 17 w 17"/>
                    <a:gd name="T48" fmla="*/ 106 h 10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" h="106">
                      <a:moveTo>
                        <a:pt x="2" y="3"/>
                      </a:moveTo>
                      <a:lnTo>
                        <a:pt x="5" y="2"/>
                      </a:lnTo>
                      <a:lnTo>
                        <a:pt x="8" y="1"/>
                      </a:lnTo>
                      <a:lnTo>
                        <a:pt x="10" y="2"/>
                      </a:lnTo>
                      <a:lnTo>
                        <a:pt x="13" y="4"/>
                      </a:lnTo>
                      <a:lnTo>
                        <a:pt x="13" y="105"/>
                      </a:lnTo>
                      <a:lnTo>
                        <a:pt x="16" y="105"/>
                      </a:lnTo>
                      <a:lnTo>
                        <a:pt x="16" y="3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2" y="3"/>
                      </a:lnTo>
                    </a:path>
                  </a:pathLst>
                </a:custGeom>
                <a:grpFill/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</p:grpSp>
      <p:grpSp>
        <p:nvGrpSpPr>
          <p:cNvPr id="677" name="Grupo 1">
            <a:extLst>
              <a:ext uri="{FF2B5EF4-FFF2-40B4-BE49-F238E27FC236}">
                <a16:creationId xmlns:a16="http://schemas.microsoft.com/office/drawing/2014/main" id="{7EDC05B5-3726-4FBE-BC52-3C16F1473067}"/>
              </a:ext>
            </a:extLst>
          </p:cNvPr>
          <p:cNvGrpSpPr/>
          <p:nvPr/>
        </p:nvGrpSpPr>
        <p:grpSpPr>
          <a:xfrm>
            <a:off x="4539250" y="4936825"/>
            <a:ext cx="1370725" cy="1816066"/>
            <a:chOff x="4965786" y="3264756"/>
            <a:chExt cx="834750" cy="1105956"/>
          </a:xfrm>
        </p:grpSpPr>
        <p:sp>
          <p:nvSpPr>
            <p:cNvPr id="678" name="Rectangle 300">
              <a:extLst>
                <a:ext uri="{FF2B5EF4-FFF2-40B4-BE49-F238E27FC236}">
                  <a16:creationId xmlns:a16="http://schemas.microsoft.com/office/drawing/2014/main" id="{748344EE-CC58-4CCA-9679-62B297E0C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669" y="3264756"/>
              <a:ext cx="546867" cy="24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ARDS</a:t>
              </a:r>
            </a:p>
          </p:txBody>
        </p:sp>
        <p:grpSp>
          <p:nvGrpSpPr>
            <p:cNvPr id="679" name="Group 301">
              <a:extLst>
                <a:ext uri="{FF2B5EF4-FFF2-40B4-BE49-F238E27FC236}">
                  <a16:creationId xmlns:a16="http://schemas.microsoft.com/office/drawing/2014/main" id="{2A2088F1-95F5-4F65-94E6-0E8617FCEC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3816" y="3403237"/>
              <a:ext cx="138113" cy="582612"/>
              <a:chOff x="1383" y="3192"/>
              <a:chExt cx="89" cy="346"/>
            </a:xfrm>
          </p:grpSpPr>
          <p:sp>
            <p:nvSpPr>
              <p:cNvPr id="705" name="Freeform 302">
                <a:extLst>
                  <a:ext uri="{FF2B5EF4-FFF2-40B4-BE49-F238E27FC236}">
                    <a16:creationId xmlns:a16="http://schemas.microsoft.com/office/drawing/2014/main" id="{6D332CAA-C530-4473-B773-27E0C52C4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3198"/>
                <a:ext cx="89" cy="340"/>
              </a:xfrm>
              <a:custGeom>
                <a:avLst/>
                <a:gdLst>
                  <a:gd name="T0" fmla="*/ 0 w 89"/>
                  <a:gd name="T1" fmla="*/ 323 h 340"/>
                  <a:gd name="T2" fmla="*/ 0 w 89"/>
                  <a:gd name="T3" fmla="*/ 15 h 340"/>
                  <a:gd name="T4" fmla="*/ 15 w 89"/>
                  <a:gd name="T5" fmla="*/ 5 h 340"/>
                  <a:gd name="T6" fmla="*/ 24 w 89"/>
                  <a:gd name="T7" fmla="*/ 2 h 340"/>
                  <a:gd name="T8" fmla="*/ 47 w 89"/>
                  <a:gd name="T9" fmla="*/ 0 h 340"/>
                  <a:gd name="T10" fmla="*/ 68 w 89"/>
                  <a:gd name="T11" fmla="*/ 0 h 340"/>
                  <a:gd name="T12" fmla="*/ 82 w 89"/>
                  <a:gd name="T13" fmla="*/ 8 h 340"/>
                  <a:gd name="T14" fmla="*/ 88 w 89"/>
                  <a:gd name="T15" fmla="*/ 13 h 340"/>
                  <a:gd name="T16" fmla="*/ 88 w 89"/>
                  <a:gd name="T17" fmla="*/ 325 h 340"/>
                  <a:gd name="T18" fmla="*/ 71 w 89"/>
                  <a:gd name="T19" fmla="*/ 336 h 340"/>
                  <a:gd name="T20" fmla="*/ 41 w 89"/>
                  <a:gd name="T21" fmla="*/ 339 h 340"/>
                  <a:gd name="T22" fmla="*/ 21 w 89"/>
                  <a:gd name="T23" fmla="*/ 339 h 340"/>
                  <a:gd name="T24" fmla="*/ 3 w 89"/>
                  <a:gd name="T25" fmla="*/ 325 h 340"/>
                  <a:gd name="T26" fmla="*/ 3 w 89"/>
                  <a:gd name="T27" fmla="*/ 331 h 340"/>
                  <a:gd name="T28" fmla="*/ 6 w 89"/>
                  <a:gd name="T29" fmla="*/ 328 h 340"/>
                  <a:gd name="T30" fmla="*/ 0 w 89"/>
                  <a:gd name="T31" fmla="*/ 323 h 3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"/>
                  <a:gd name="T49" fmla="*/ 0 h 340"/>
                  <a:gd name="T50" fmla="*/ 89 w 89"/>
                  <a:gd name="T51" fmla="*/ 340 h 34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" h="340">
                    <a:moveTo>
                      <a:pt x="0" y="323"/>
                    </a:moveTo>
                    <a:lnTo>
                      <a:pt x="0" y="15"/>
                    </a:lnTo>
                    <a:lnTo>
                      <a:pt x="15" y="5"/>
                    </a:lnTo>
                    <a:lnTo>
                      <a:pt x="24" y="2"/>
                    </a:lnTo>
                    <a:lnTo>
                      <a:pt x="47" y="0"/>
                    </a:lnTo>
                    <a:lnTo>
                      <a:pt x="68" y="0"/>
                    </a:lnTo>
                    <a:lnTo>
                      <a:pt x="82" y="8"/>
                    </a:lnTo>
                    <a:lnTo>
                      <a:pt x="88" y="13"/>
                    </a:lnTo>
                    <a:lnTo>
                      <a:pt x="88" y="325"/>
                    </a:lnTo>
                    <a:lnTo>
                      <a:pt x="71" y="336"/>
                    </a:lnTo>
                    <a:lnTo>
                      <a:pt x="41" y="339"/>
                    </a:lnTo>
                    <a:lnTo>
                      <a:pt x="21" y="339"/>
                    </a:lnTo>
                    <a:lnTo>
                      <a:pt x="3" y="325"/>
                    </a:lnTo>
                    <a:lnTo>
                      <a:pt x="3" y="331"/>
                    </a:lnTo>
                    <a:lnTo>
                      <a:pt x="6" y="328"/>
                    </a:lnTo>
                    <a:lnTo>
                      <a:pt x="0" y="323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706" name="Line 303">
                <a:extLst>
                  <a:ext uri="{FF2B5EF4-FFF2-40B4-BE49-F238E27FC236}">
                    <a16:creationId xmlns:a16="http://schemas.microsoft.com/office/drawing/2014/main" id="{4C50F67D-AF26-48FC-966B-EFFA5C00B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" y="3460"/>
                <a:ext cx="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707" name="Freeform 304">
                <a:extLst>
                  <a:ext uri="{FF2B5EF4-FFF2-40B4-BE49-F238E27FC236}">
                    <a16:creationId xmlns:a16="http://schemas.microsoft.com/office/drawing/2014/main" id="{2C124112-C6DB-4B6A-8BE5-17DF2D5CB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3" y="3192"/>
                <a:ext cx="89" cy="66"/>
              </a:xfrm>
              <a:custGeom>
                <a:avLst/>
                <a:gdLst>
                  <a:gd name="T0" fmla="*/ 0 w 89"/>
                  <a:gd name="T1" fmla="*/ 65 h 66"/>
                  <a:gd name="T2" fmla="*/ 0 w 89"/>
                  <a:gd name="T3" fmla="*/ 18 h 66"/>
                  <a:gd name="T4" fmla="*/ 9 w 89"/>
                  <a:gd name="T5" fmla="*/ 11 h 66"/>
                  <a:gd name="T6" fmla="*/ 18 w 89"/>
                  <a:gd name="T7" fmla="*/ 6 h 66"/>
                  <a:gd name="T8" fmla="*/ 31 w 89"/>
                  <a:gd name="T9" fmla="*/ 3 h 66"/>
                  <a:gd name="T10" fmla="*/ 43 w 89"/>
                  <a:gd name="T11" fmla="*/ 0 h 66"/>
                  <a:gd name="T12" fmla="*/ 53 w 89"/>
                  <a:gd name="T13" fmla="*/ 2 h 66"/>
                  <a:gd name="T14" fmla="*/ 63 w 89"/>
                  <a:gd name="T15" fmla="*/ 4 h 66"/>
                  <a:gd name="T16" fmla="*/ 74 w 89"/>
                  <a:gd name="T17" fmla="*/ 8 h 66"/>
                  <a:gd name="T18" fmla="*/ 82 w 89"/>
                  <a:gd name="T19" fmla="*/ 13 h 66"/>
                  <a:gd name="T20" fmla="*/ 88 w 89"/>
                  <a:gd name="T21" fmla="*/ 21 h 66"/>
                  <a:gd name="T22" fmla="*/ 88 w 89"/>
                  <a:gd name="T23" fmla="*/ 65 h 66"/>
                  <a:gd name="T24" fmla="*/ 0 w 89"/>
                  <a:gd name="T25" fmla="*/ 65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"/>
                  <a:gd name="T40" fmla="*/ 0 h 66"/>
                  <a:gd name="T41" fmla="*/ 89 w 89"/>
                  <a:gd name="T42" fmla="*/ 66 h 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" h="66">
                    <a:moveTo>
                      <a:pt x="0" y="65"/>
                    </a:moveTo>
                    <a:lnTo>
                      <a:pt x="0" y="18"/>
                    </a:lnTo>
                    <a:lnTo>
                      <a:pt x="9" y="11"/>
                    </a:lnTo>
                    <a:lnTo>
                      <a:pt x="18" y="6"/>
                    </a:lnTo>
                    <a:lnTo>
                      <a:pt x="31" y="3"/>
                    </a:lnTo>
                    <a:lnTo>
                      <a:pt x="43" y="0"/>
                    </a:lnTo>
                    <a:lnTo>
                      <a:pt x="53" y="2"/>
                    </a:lnTo>
                    <a:lnTo>
                      <a:pt x="63" y="4"/>
                    </a:lnTo>
                    <a:lnTo>
                      <a:pt x="74" y="8"/>
                    </a:lnTo>
                    <a:lnTo>
                      <a:pt x="82" y="13"/>
                    </a:lnTo>
                    <a:lnTo>
                      <a:pt x="88" y="21"/>
                    </a:lnTo>
                    <a:lnTo>
                      <a:pt x="88" y="65"/>
                    </a:lnTo>
                    <a:lnTo>
                      <a:pt x="0" y="65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708" name="Line 305">
                <a:extLst>
                  <a:ext uri="{FF2B5EF4-FFF2-40B4-BE49-F238E27FC236}">
                    <a16:creationId xmlns:a16="http://schemas.microsoft.com/office/drawing/2014/main" id="{B1A4F37A-174F-43F4-A563-09693AC138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" y="3211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</p:grpSp>
        <p:grpSp>
          <p:nvGrpSpPr>
            <p:cNvPr id="680" name="Group 306">
              <a:extLst>
                <a:ext uri="{FF2B5EF4-FFF2-40B4-BE49-F238E27FC236}">
                  <a16:creationId xmlns:a16="http://schemas.microsoft.com/office/drawing/2014/main" id="{5D4C959E-A82D-4869-AD6B-65F7F571F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5904" y="3487374"/>
              <a:ext cx="188913" cy="676275"/>
              <a:chOff x="1627" y="3208"/>
              <a:chExt cx="121" cy="403"/>
            </a:xfrm>
          </p:grpSpPr>
          <p:sp>
            <p:nvSpPr>
              <p:cNvPr id="697" name="Line 307">
                <a:extLst>
                  <a:ext uri="{FF2B5EF4-FFF2-40B4-BE49-F238E27FC236}">
                    <a16:creationId xmlns:a16="http://schemas.microsoft.com/office/drawing/2014/main" id="{422F2EA2-A56D-42F8-942D-A5CE19ECE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3" y="323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grpSp>
            <p:nvGrpSpPr>
              <p:cNvPr id="698" name="Group 308">
                <a:extLst>
                  <a:ext uri="{FF2B5EF4-FFF2-40B4-BE49-F238E27FC236}">
                    <a16:creationId xmlns:a16="http://schemas.microsoft.com/office/drawing/2014/main" id="{FD0EAC9F-30C4-4D42-BE56-6724A88772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7" y="3208"/>
                <a:ext cx="121" cy="403"/>
                <a:chOff x="1627" y="3208"/>
                <a:chExt cx="121" cy="403"/>
              </a:xfrm>
            </p:grpSpPr>
            <p:sp>
              <p:nvSpPr>
                <p:cNvPr id="699" name="Freeform 309">
                  <a:extLst>
                    <a:ext uri="{FF2B5EF4-FFF2-40B4-BE49-F238E27FC236}">
                      <a16:creationId xmlns:a16="http://schemas.microsoft.com/office/drawing/2014/main" id="{29D5803F-9623-4A9A-88EC-E69FDEA1FF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6" y="3218"/>
                  <a:ext cx="86" cy="393"/>
                </a:xfrm>
                <a:custGeom>
                  <a:avLst/>
                  <a:gdLst>
                    <a:gd name="T0" fmla="*/ 0 w 86"/>
                    <a:gd name="T1" fmla="*/ 374 h 393"/>
                    <a:gd name="T2" fmla="*/ 0 w 86"/>
                    <a:gd name="T3" fmla="*/ 18 h 393"/>
                    <a:gd name="T4" fmla="*/ 14 w 86"/>
                    <a:gd name="T5" fmla="*/ 6 h 393"/>
                    <a:gd name="T6" fmla="*/ 23 w 86"/>
                    <a:gd name="T7" fmla="*/ 3 h 393"/>
                    <a:gd name="T8" fmla="*/ 46 w 86"/>
                    <a:gd name="T9" fmla="*/ 0 h 393"/>
                    <a:gd name="T10" fmla="*/ 65 w 86"/>
                    <a:gd name="T11" fmla="*/ 0 h 393"/>
                    <a:gd name="T12" fmla="*/ 79 w 86"/>
                    <a:gd name="T13" fmla="*/ 9 h 393"/>
                    <a:gd name="T14" fmla="*/ 85 w 86"/>
                    <a:gd name="T15" fmla="*/ 15 h 393"/>
                    <a:gd name="T16" fmla="*/ 85 w 86"/>
                    <a:gd name="T17" fmla="*/ 377 h 393"/>
                    <a:gd name="T18" fmla="*/ 68 w 86"/>
                    <a:gd name="T19" fmla="*/ 389 h 393"/>
                    <a:gd name="T20" fmla="*/ 39 w 86"/>
                    <a:gd name="T21" fmla="*/ 392 h 393"/>
                    <a:gd name="T22" fmla="*/ 20 w 86"/>
                    <a:gd name="T23" fmla="*/ 392 h 393"/>
                    <a:gd name="T24" fmla="*/ 3 w 86"/>
                    <a:gd name="T25" fmla="*/ 377 h 393"/>
                    <a:gd name="T26" fmla="*/ 3 w 86"/>
                    <a:gd name="T27" fmla="*/ 383 h 393"/>
                    <a:gd name="T28" fmla="*/ 6 w 86"/>
                    <a:gd name="T29" fmla="*/ 380 h 393"/>
                    <a:gd name="T30" fmla="*/ 0 w 86"/>
                    <a:gd name="T31" fmla="*/ 374 h 39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"/>
                    <a:gd name="T49" fmla="*/ 0 h 393"/>
                    <a:gd name="T50" fmla="*/ 86 w 86"/>
                    <a:gd name="T51" fmla="*/ 393 h 39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" h="393">
                      <a:moveTo>
                        <a:pt x="0" y="374"/>
                      </a:moveTo>
                      <a:lnTo>
                        <a:pt x="0" y="18"/>
                      </a:lnTo>
                      <a:lnTo>
                        <a:pt x="14" y="6"/>
                      </a:lnTo>
                      <a:lnTo>
                        <a:pt x="23" y="3"/>
                      </a:lnTo>
                      <a:lnTo>
                        <a:pt x="46" y="0"/>
                      </a:lnTo>
                      <a:lnTo>
                        <a:pt x="65" y="0"/>
                      </a:lnTo>
                      <a:lnTo>
                        <a:pt x="79" y="9"/>
                      </a:lnTo>
                      <a:lnTo>
                        <a:pt x="85" y="15"/>
                      </a:lnTo>
                      <a:lnTo>
                        <a:pt x="85" y="377"/>
                      </a:lnTo>
                      <a:lnTo>
                        <a:pt x="68" y="389"/>
                      </a:lnTo>
                      <a:lnTo>
                        <a:pt x="39" y="392"/>
                      </a:lnTo>
                      <a:lnTo>
                        <a:pt x="20" y="392"/>
                      </a:lnTo>
                      <a:lnTo>
                        <a:pt x="3" y="377"/>
                      </a:lnTo>
                      <a:lnTo>
                        <a:pt x="3" y="383"/>
                      </a:lnTo>
                      <a:lnTo>
                        <a:pt x="6" y="380"/>
                      </a:lnTo>
                      <a:lnTo>
                        <a:pt x="0" y="374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700" name="Line 310">
                  <a:extLst>
                    <a:ext uri="{FF2B5EF4-FFF2-40B4-BE49-F238E27FC236}">
                      <a16:creationId xmlns:a16="http://schemas.microsoft.com/office/drawing/2014/main" id="{51956B62-19DE-4C38-AE07-AF1B463CD3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3" y="3520"/>
                  <a:ext cx="7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701" name="Freeform 311">
                  <a:extLst>
                    <a:ext uri="{FF2B5EF4-FFF2-40B4-BE49-F238E27FC236}">
                      <a16:creationId xmlns:a16="http://schemas.microsoft.com/office/drawing/2014/main" id="{C9E9E79A-99A5-4699-8254-68E2283DE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6" y="3208"/>
                  <a:ext cx="86" cy="77"/>
                </a:xfrm>
                <a:custGeom>
                  <a:avLst/>
                  <a:gdLst>
                    <a:gd name="T0" fmla="*/ 0 w 86"/>
                    <a:gd name="T1" fmla="*/ 76 h 77"/>
                    <a:gd name="T2" fmla="*/ 0 w 86"/>
                    <a:gd name="T3" fmla="*/ 21 h 77"/>
                    <a:gd name="T4" fmla="*/ 8 w 86"/>
                    <a:gd name="T5" fmla="*/ 12 h 77"/>
                    <a:gd name="T6" fmla="*/ 17 w 86"/>
                    <a:gd name="T7" fmla="*/ 6 h 77"/>
                    <a:gd name="T8" fmla="*/ 30 w 86"/>
                    <a:gd name="T9" fmla="*/ 3 h 77"/>
                    <a:gd name="T10" fmla="*/ 41 w 86"/>
                    <a:gd name="T11" fmla="*/ 0 h 77"/>
                    <a:gd name="T12" fmla="*/ 51 w 86"/>
                    <a:gd name="T13" fmla="*/ 2 h 77"/>
                    <a:gd name="T14" fmla="*/ 61 w 86"/>
                    <a:gd name="T15" fmla="*/ 5 h 77"/>
                    <a:gd name="T16" fmla="*/ 71 w 86"/>
                    <a:gd name="T17" fmla="*/ 9 h 77"/>
                    <a:gd name="T18" fmla="*/ 79 w 86"/>
                    <a:gd name="T19" fmla="*/ 15 h 77"/>
                    <a:gd name="T20" fmla="*/ 85 w 86"/>
                    <a:gd name="T21" fmla="*/ 24 h 77"/>
                    <a:gd name="T22" fmla="*/ 85 w 86"/>
                    <a:gd name="T23" fmla="*/ 76 h 77"/>
                    <a:gd name="T24" fmla="*/ 0 w 86"/>
                    <a:gd name="T25" fmla="*/ 76 h 7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6"/>
                    <a:gd name="T40" fmla="*/ 0 h 77"/>
                    <a:gd name="T41" fmla="*/ 86 w 86"/>
                    <a:gd name="T42" fmla="*/ 77 h 7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6" h="77">
                      <a:moveTo>
                        <a:pt x="0" y="76"/>
                      </a:moveTo>
                      <a:lnTo>
                        <a:pt x="0" y="21"/>
                      </a:lnTo>
                      <a:lnTo>
                        <a:pt x="8" y="12"/>
                      </a:lnTo>
                      <a:lnTo>
                        <a:pt x="17" y="6"/>
                      </a:lnTo>
                      <a:lnTo>
                        <a:pt x="30" y="3"/>
                      </a:lnTo>
                      <a:lnTo>
                        <a:pt x="41" y="0"/>
                      </a:lnTo>
                      <a:lnTo>
                        <a:pt x="51" y="2"/>
                      </a:lnTo>
                      <a:lnTo>
                        <a:pt x="61" y="5"/>
                      </a:lnTo>
                      <a:lnTo>
                        <a:pt x="71" y="9"/>
                      </a:lnTo>
                      <a:lnTo>
                        <a:pt x="79" y="15"/>
                      </a:lnTo>
                      <a:lnTo>
                        <a:pt x="85" y="24"/>
                      </a:lnTo>
                      <a:lnTo>
                        <a:pt x="85" y="76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702" name="Freeform 312">
                  <a:extLst>
                    <a:ext uri="{FF2B5EF4-FFF2-40B4-BE49-F238E27FC236}">
                      <a16:creationId xmlns:a16="http://schemas.microsoft.com/office/drawing/2014/main" id="{F5B924D1-FA90-4422-AFCE-313F1DEE7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7" y="3311"/>
                  <a:ext cx="17" cy="260"/>
                </a:xfrm>
                <a:custGeom>
                  <a:avLst/>
                  <a:gdLst>
                    <a:gd name="T0" fmla="*/ 16 w 17"/>
                    <a:gd name="T1" fmla="*/ 0 h 260"/>
                    <a:gd name="T2" fmla="*/ 0 w 17"/>
                    <a:gd name="T3" fmla="*/ 0 h 260"/>
                    <a:gd name="T4" fmla="*/ 0 w 17"/>
                    <a:gd name="T5" fmla="*/ 259 h 260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260"/>
                    <a:gd name="T11" fmla="*/ 17 w 17"/>
                    <a:gd name="T12" fmla="*/ 260 h 2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260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59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676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703" name="Freeform 313">
                  <a:extLst>
                    <a:ext uri="{FF2B5EF4-FFF2-40B4-BE49-F238E27FC236}">
                      <a16:creationId xmlns:a16="http://schemas.microsoft.com/office/drawing/2014/main" id="{5751EA09-2411-4DF9-818B-734379408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3429"/>
                  <a:ext cx="17" cy="142"/>
                </a:xfrm>
                <a:custGeom>
                  <a:avLst/>
                  <a:gdLst>
                    <a:gd name="T0" fmla="*/ 0 w 17"/>
                    <a:gd name="T1" fmla="*/ 0 h 142"/>
                    <a:gd name="T2" fmla="*/ 16 w 17"/>
                    <a:gd name="T3" fmla="*/ 0 h 142"/>
                    <a:gd name="T4" fmla="*/ 16 w 17"/>
                    <a:gd name="T5" fmla="*/ 141 h 142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42"/>
                    <a:gd name="T11" fmla="*/ 17 w 17"/>
                    <a:gd name="T12" fmla="*/ 142 h 1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4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41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704" name="Freeform 314">
                  <a:extLst>
                    <a:ext uri="{FF2B5EF4-FFF2-40B4-BE49-F238E27FC236}">
                      <a16:creationId xmlns:a16="http://schemas.microsoft.com/office/drawing/2014/main" id="{7134804B-31E6-42AE-A83B-342199E95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3308"/>
                  <a:ext cx="17" cy="266"/>
                </a:xfrm>
                <a:custGeom>
                  <a:avLst/>
                  <a:gdLst>
                    <a:gd name="T0" fmla="*/ 16 w 17"/>
                    <a:gd name="T1" fmla="*/ 0 h 266"/>
                    <a:gd name="T2" fmla="*/ 3 w 17"/>
                    <a:gd name="T3" fmla="*/ 0 h 266"/>
                    <a:gd name="T4" fmla="*/ 0 w 17"/>
                    <a:gd name="T5" fmla="*/ 6 h 266"/>
                    <a:gd name="T6" fmla="*/ 0 w 17"/>
                    <a:gd name="T7" fmla="*/ 12 h 266"/>
                    <a:gd name="T8" fmla="*/ 0 w 17"/>
                    <a:gd name="T9" fmla="*/ 265 h 2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66"/>
                    <a:gd name="T17" fmla="*/ 17 w 17"/>
                    <a:gd name="T18" fmla="*/ 266 h 2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66">
                      <a:moveTo>
                        <a:pt x="16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265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  <p:grpSp>
          <p:nvGrpSpPr>
            <p:cNvPr id="681" name="Group 315">
              <a:extLst>
                <a:ext uri="{FF2B5EF4-FFF2-40B4-BE49-F238E27FC236}">
                  <a16:creationId xmlns:a16="http://schemas.microsoft.com/office/drawing/2014/main" id="{9F82882C-48F3-4B6B-99A9-DB4476FBB5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65786" y="4005064"/>
              <a:ext cx="258763" cy="307975"/>
              <a:chOff x="1195" y="1773"/>
              <a:chExt cx="166" cy="182"/>
            </a:xfrm>
          </p:grpSpPr>
          <p:sp>
            <p:nvSpPr>
              <p:cNvPr id="692" name="Freeform 316">
                <a:extLst>
                  <a:ext uri="{FF2B5EF4-FFF2-40B4-BE49-F238E27FC236}">
                    <a16:creationId xmlns:a16="http://schemas.microsoft.com/office/drawing/2014/main" id="{8D2914AD-648B-4846-9F62-01B636ED0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864"/>
                <a:ext cx="39" cy="91"/>
              </a:xfrm>
              <a:custGeom>
                <a:avLst/>
                <a:gdLst>
                  <a:gd name="T0" fmla="*/ 0 w 39"/>
                  <a:gd name="T1" fmla="*/ 0 h 91"/>
                  <a:gd name="T2" fmla="*/ 1 w 39"/>
                  <a:gd name="T3" fmla="*/ 69 h 91"/>
                  <a:gd name="T4" fmla="*/ 38 w 39"/>
                  <a:gd name="T5" fmla="*/ 90 h 91"/>
                  <a:gd name="T6" fmla="*/ 38 w 39"/>
                  <a:gd name="T7" fmla="*/ 27 h 91"/>
                  <a:gd name="T8" fmla="*/ 0 w 3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91"/>
                  <a:gd name="T17" fmla="*/ 39 w 3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91">
                    <a:moveTo>
                      <a:pt x="0" y="0"/>
                    </a:moveTo>
                    <a:lnTo>
                      <a:pt x="1" y="69"/>
                    </a:lnTo>
                    <a:lnTo>
                      <a:pt x="38" y="90"/>
                    </a:lnTo>
                    <a:lnTo>
                      <a:pt x="38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3" name="Freeform 317">
                <a:extLst>
                  <a:ext uri="{FF2B5EF4-FFF2-40B4-BE49-F238E27FC236}">
                    <a16:creationId xmlns:a16="http://schemas.microsoft.com/office/drawing/2014/main" id="{EE4AEE6B-0DEB-43D6-8D00-BA3E2E7E0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777"/>
                <a:ext cx="80" cy="114"/>
              </a:xfrm>
              <a:custGeom>
                <a:avLst/>
                <a:gdLst>
                  <a:gd name="T0" fmla="*/ 0 w 80"/>
                  <a:gd name="T1" fmla="*/ 86 h 114"/>
                  <a:gd name="T2" fmla="*/ 38 w 80"/>
                  <a:gd name="T3" fmla="*/ 113 h 114"/>
                  <a:gd name="T4" fmla="*/ 79 w 80"/>
                  <a:gd name="T5" fmla="*/ 51 h 114"/>
                  <a:gd name="T6" fmla="*/ 79 w 80"/>
                  <a:gd name="T7" fmla="*/ 3 h 114"/>
                  <a:gd name="T8" fmla="*/ 71 w 80"/>
                  <a:gd name="T9" fmla="*/ 2 h 114"/>
                  <a:gd name="T10" fmla="*/ 66 w 80"/>
                  <a:gd name="T11" fmla="*/ 0 h 114"/>
                  <a:gd name="T12" fmla="*/ 63 w 80"/>
                  <a:gd name="T13" fmla="*/ 1 h 114"/>
                  <a:gd name="T14" fmla="*/ 63 w 80"/>
                  <a:gd name="T15" fmla="*/ 49 h 114"/>
                  <a:gd name="T16" fmla="*/ 0 w 80"/>
                  <a:gd name="T17" fmla="*/ 86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114"/>
                  <a:gd name="T29" fmla="*/ 80 w 80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114">
                    <a:moveTo>
                      <a:pt x="0" y="86"/>
                    </a:moveTo>
                    <a:lnTo>
                      <a:pt x="38" y="113"/>
                    </a:lnTo>
                    <a:lnTo>
                      <a:pt x="79" y="51"/>
                    </a:lnTo>
                    <a:lnTo>
                      <a:pt x="79" y="3"/>
                    </a:lnTo>
                    <a:lnTo>
                      <a:pt x="71" y="2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3" y="49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4" name="Freeform 318">
                <a:extLst>
                  <a:ext uri="{FF2B5EF4-FFF2-40B4-BE49-F238E27FC236}">
                    <a16:creationId xmlns:a16="http://schemas.microsoft.com/office/drawing/2014/main" id="{729D41DE-8BEB-4C90-85F3-D4BF7D0F3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1778"/>
                <a:ext cx="127" cy="112"/>
              </a:xfrm>
              <a:custGeom>
                <a:avLst/>
                <a:gdLst>
                  <a:gd name="T0" fmla="*/ 0 w 127"/>
                  <a:gd name="T1" fmla="*/ 111 h 112"/>
                  <a:gd name="T2" fmla="*/ 126 w 127"/>
                  <a:gd name="T3" fmla="*/ 110 h 112"/>
                  <a:gd name="T4" fmla="*/ 58 w 127"/>
                  <a:gd name="T5" fmla="*/ 47 h 112"/>
                  <a:gd name="T6" fmla="*/ 59 w 127"/>
                  <a:gd name="T7" fmla="*/ 0 h 112"/>
                  <a:gd name="T8" fmla="*/ 54 w 127"/>
                  <a:gd name="T9" fmla="*/ 2 h 112"/>
                  <a:gd name="T10" fmla="*/ 50 w 127"/>
                  <a:gd name="T11" fmla="*/ 2 h 112"/>
                  <a:gd name="T12" fmla="*/ 47 w 127"/>
                  <a:gd name="T13" fmla="*/ 2 h 112"/>
                  <a:gd name="T14" fmla="*/ 45 w 127"/>
                  <a:gd name="T15" fmla="*/ 2 h 112"/>
                  <a:gd name="T16" fmla="*/ 42 w 127"/>
                  <a:gd name="T17" fmla="*/ 2 h 112"/>
                  <a:gd name="T18" fmla="*/ 41 w 127"/>
                  <a:gd name="T19" fmla="*/ 2 h 112"/>
                  <a:gd name="T20" fmla="*/ 41 w 127"/>
                  <a:gd name="T21" fmla="*/ 50 h 112"/>
                  <a:gd name="T22" fmla="*/ 0 w 127"/>
                  <a:gd name="T23" fmla="*/ 111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7"/>
                  <a:gd name="T37" fmla="*/ 0 h 112"/>
                  <a:gd name="T38" fmla="*/ 127 w 127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7" h="112">
                    <a:moveTo>
                      <a:pt x="0" y="111"/>
                    </a:moveTo>
                    <a:lnTo>
                      <a:pt x="126" y="110"/>
                    </a:lnTo>
                    <a:lnTo>
                      <a:pt x="58" y="47"/>
                    </a:lnTo>
                    <a:lnTo>
                      <a:pt x="59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1" y="50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5" name="Freeform 319">
                <a:extLst>
                  <a:ext uri="{FF2B5EF4-FFF2-40B4-BE49-F238E27FC236}">
                    <a16:creationId xmlns:a16="http://schemas.microsoft.com/office/drawing/2014/main" id="{8E1B9F4F-1561-496C-8CEE-7E7665EE8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1889"/>
                <a:ext cx="128" cy="66"/>
              </a:xfrm>
              <a:custGeom>
                <a:avLst/>
                <a:gdLst>
                  <a:gd name="T0" fmla="*/ 127 w 128"/>
                  <a:gd name="T1" fmla="*/ 0 h 66"/>
                  <a:gd name="T2" fmla="*/ 127 w 128"/>
                  <a:gd name="T3" fmla="*/ 65 h 66"/>
                  <a:gd name="T4" fmla="*/ 0 w 128"/>
                  <a:gd name="T5" fmla="*/ 64 h 66"/>
                  <a:gd name="T6" fmla="*/ 0 w 128"/>
                  <a:gd name="T7" fmla="*/ 1 h 66"/>
                  <a:gd name="T8" fmla="*/ 127 w 12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66"/>
                  <a:gd name="T17" fmla="*/ 128 w 12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66">
                    <a:moveTo>
                      <a:pt x="127" y="0"/>
                    </a:moveTo>
                    <a:lnTo>
                      <a:pt x="127" y="65"/>
                    </a:lnTo>
                    <a:lnTo>
                      <a:pt x="0" y="64"/>
                    </a:lnTo>
                    <a:lnTo>
                      <a:pt x="0" y="1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96" name="Freeform 320">
                <a:extLst>
                  <a:ext uri="{FF2B5EF4-FFF2-40B4-BE49-F238E27FC236}">
                    <a16:creationId xmlns:a16="http://schemas.microsoft.com/office/drawing/2014/main" id="{97E8529B-51D6-4496-A6C4-01BBF7044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1773"/>
                <a:ext cx="36" cy="17"/>
              </a:xfrm>
              <a:custGeom>
                <a:avLst/>
                <a:gdLst>
                  <a:gd name="T0" fmla="*/ 35 w 36"/>
                  <a:gd name="T1" fmla="*/ 8 h 17"/>
                  <a:gd name="T2" fmla="*/ 18 w 36"/>
                  <a:gd name="T3" fmla="*/ 0 h 17"/>
                  <a:gd name="T4" fmla="*/ 0 w 36"/>
                  <a:gd name="T5" fmla="*/ 8 h 17"/>
                  <a:gd name="T6" fmla="*/ 18 w 36"/>
                  <a:gd name="T7" fmla="*/ 16 h 17"/>
                  <a:gd name="T8" fmla="*/ 35 w 36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7"/>
                  <a:gd name="T17" fmla="*/ 36 w 3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7">
                    <a:moveTo>
                      <a:pt x="35" y="8"/>
                    </a:moveTo>
                    <a:lnTo>
                      <a:pt x="18" y="0"/>
                    </a:lnTo>
                    <a:lnTo>
                      <a:pt x="0" y="8"/>
                    </a:lnTo>
                    <a:lnTo>
                      <a:pt x="18" y="16"/>
                    </a:lnTo>
                    <a:lnTo>
                      <a:pt x="35" y="8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grpSp>
          <p:nvGrpSpPr>
            <p:cNvPr id="682" name="Group 306">
              <a:extLst>
                <a:ext uri="{FF2B5EF4-FFF2-40B4-BE49-F238E27FC236}">
                  <a16:creationId xmlns:a16="http://schemas.microsoft.com/office/drawing/2014/main" id="{F5DFC09C-A052-4607-8DE2-A1C01CC36D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8865" y="3694437"/>
              <a:ext cx="188913" cy="676275"/>
              <a:chOff x="1627" y="3208"/>
              <a:chExt cx="121" cy="403"/>
            </a:xfrm>
          </p:grpSpPr>
          <p:sp>
            <p:nvSpPr>
              <p:cNvPr id="683" name="Line 307">
                <a:extLst>
                  <a:ext uri="{FF2B5EF4-FFF2-40B4-BE49-F238E27FC236}">
                    <a16:creationId xmlns:a16="http://schemas.microsoft.com/office/drawing/2014/main" id="{F2FC799E-C073-4F47-83C1-DA7A6C0EF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3" y="3230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grpSp>
            <p:nvGrpSpPr>
              <p:cNvPr id="684" name="Group 308">
                <a:extLst>
                  <a:ext uri="{FF2B5EF4-FFF2-40B4-BE49-F238E27FC236}">
                    <a16:creationId xmlns:a16="http://schemas.microsoft.com/office/drawing/2014/main" id="{78BAA62E-4630-4BDF-A90E-C0117CF88E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7" y="3208"/>
                <a:ext cx="121" cy="403"/>
                <a:chOff x="1627" y="3208"/>
                <a:chExt cx="121" cy="403"/>
              </a:xfrm>
            </p:grpSpPr>
            <p:sp>
              <p:nvSpPr>
                <p:cNvPr id="685" name="Freeform 309">
                  <a:extLst>
                    <a:ext uri="{FF2B5EF4-FFF2-40B4-BE49-F238E27FC236}">
                      <a16:creationId xmlns:a16="http://schemas.microsoft.com/office/drawing/2014/main" id="{10E69D0D-4E6A-4863-A9AF-0B024B3C4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6" y="3218"/>
                  <a:ext cx="86" cy="393"/>
                </a:xfrm>
                <a:custGeom>
                  <a:avLst/>
                  <a:gdLst>
                    <a:gd name="T0" fmla="*/ 0 w 86"/>
                    <a:gd name="T1" fmla="*/ 374 h 393"/>
                    <a:gd name="T2" fmla="*/ 0 w 86"/>
                    <a:gd name="T3" fmla="*/ 18 h 393"/>
                    <a:gd name="T4" fmla="*/ 14 w 86"/>
                    <a:gd name="T5" fmla="*/ 6 h 393"/>
                    <a:gd name="T6" fmla="*/ 23 w 86"/>
                    <a:gd name="T7" fmla="*/ 3 h 393"/>
                    <a:gd name="T8" fmla="*/ 46 w 86"/>
                    <a:gd name="T9" fmla="*/ 0 h 393"/>
                    <a:gd name="T10" fmla="*/ 65 w 86"/>
                    <a:gd name="T11" fmla="*/ 0 h 393"/>
                    <a:gd name="T12" fmla="*/ 79 w 86"/>
                    <a:gd name="T13" fmla="*/ 9 h 393"/>
                    <a:gd name="T14" fmla="*/ 85 w 86"/>
                    <a:gd name="T15" fmla="*/ 15 h 393"/>
                    <a:gd name="T16" fmla="*/ 85 w 86"/>
                    <a:gd name="T17" fmla="*/ 377 h 393"/>
                    <a:gd name="T18" fmla="*/ 68 w 86"/>
                    <a:gd name="T19" fmla="*/ 389 h 393"/>
                    <a:gd name="T20" fmla="*/ 39 w 86"/>
                    <a:gd name="T21" fmla="*/ 392 h 393"/>
                    <a:gd name="T22" fmla="*/ 20 w 86"/>
                    <a:gd name="T23" fmla="*/ 392 h 393"/>
                    <a:gd name="T24" fmla="*/ 3 w 86"/>
                    <a:gd name="T25" fmla="*/ 377 h 393"/>
                    <a:gd name="T26" fmla="*/ 3 w 86"/>
                    <a:gd name="T27" fmla="*/ 383 h 393"/>
                    <a:gd name="T28" fmla="*/ 6 w 86"/>
                    <a:gd name="T29" fmla="*/ 380 h 393"/>
                    <a:gd name="T30" fmla="*/ 0 w 86"/>
                    <a:gd name="T31" fmla="*/ 374 h 39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6"/>
                    <a:gd name="T49" fmla="*/ 0 h 393"/>
                    <a:gd name="T50" fmla="*/ 86 w 86"/>
                    <a:gd name="T51" fmla="*/ 393 h 39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6" h="393">
                      <a:moveTo>
                        <a:pt x="0" y="374"/>
                      </a:moveTo>
                      <a:lnTo>
                        <a:pt x="0" y="18"/>
                      </a:lnTo>
                      <a:lnTo>
                        <a:pt x="14" y="6"/>
                      </a:lnTo>
                      <a:lnTo>
                        <a:pt x="23" y="3"/>
                      </a:lnTo>
                      <a:lnTo>
                        <a:pt x="46" y="0"/>
                      </a:lnTo>
                      <a:lnTo>
                        <a:pt x="65" y="0"/>
                      </a:lnTo>
                      <a:lnTo>
                        <a:pt x="79" y="9"/>
                      </a:lnTo>
                      <a:lnTo>
                        <a:pt x="85" y="15"/>
                      </a:lnTo>
                      <a:lnTo>
                        <a:pt x="85" y="377"/>
                      </a:lnTo>
                      <a:lnTo>
                        <a:pt x="68" y="389"/>
                      </a:lnTo>
                      <a:lnTo>
                        <a:pt x="39" y="392"/>
                      </a:lnTo>
                      <a:lnTo>
                        <a:pt x="20" y="392"/>
                      </a:lnTo>
                      <a:lnTo>
                        <a:pt x="3" y="377"/>
                      </a:lnTo>
                      <a:lnTo>
                        <a:pt x="3" y="383"/>
                      </a:lnTo>
                      <a:lnTo>
                        <a:pt x="6" y="380"/>
                      </a:lnTo>
                      <a:lnTo>
                        <a:pt x="0" y="374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87" name="Line 310">
                  <a:extLst>
                    <a:ext uri="{FF2B5EF4-FFF2-40B4-BE49-F238E27FC236}">
                      <a16:creationId xmlns:a16="http://schemas.microsoft.com/office/drawing/2014/main" id="{992F8F4B-F715-4E8A-8FB2-7182AC3FAA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3" y="3520"/>
                  <a:ext cx="7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688" name="Freeform 311">
                  <a:extLst>
                    <a:ext uri="{FF2B5EF4-FFF2-40B4-BE49-F238E27FC236}">
                      <a16:creationId xmlns:a16="http://schemas.microsoft.com/office/drawing/2014/main" id="{DAC1099F-4833-4FB2-B90A-F83759640C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6" y="3208"/>
                  <a:ext cx="86" cy="77"/>
                </a:xfrm>
                <a:custGeom>
                  <a:avLst/>
                  <a:gdLst>
                    <a:gd name="T0" fmla="*/ 0 w 86"/>
                    <a:gd name="T1" fmla="*/ 76 h 77"/>
                    <a:gd name="T2" fmla="*/ 0 w 86"/>
                    <a:gd name="T3" fmla="*/ 21 h 77"/>
                    <a:gd name="T4" fmla="*/ 8 w 86"/>
                    <a:gd name="T5" fmla="*/ 12 h 77"/>
                    <a:gd name="T6" fmla="*/ 17 w 86"/>
                    <a:gd name="T7" fmla="*/ 6 h 77"/>
                    <a:gd name="T8" fmla="*/ 30 w 86"/>
                    <a:gd name="T9" fmla="*/ 3 h 77"/>
                    <a:gd name="T10" fmla="*/ 41 w 86"/>
                    <a:gd name="T11" fmla="*/ 0 h 77"/>
                    <a:gd name="T12" fmla="*/ 51 w 86"/>
                    <a:gd name="T13" fmla="*/ 2 h 77"/>
                    <a:gd name="T14" fmla="*/ 61 w 86"/>
                    <a:gd name="T15" fmla="*/ 5 h 77"/>
                    <a:gd name="T16" fmla="*/ 71 w 86"/>
                    <a:gd name="T17" fmla="*/ 9 h 77"/>
                    <a:gd name="T18" fmla="*/ 79 w 86"/>
                    <a:gd name="T19" fmla="*/ 15 h 77"/>
                    <a:gd name="T20" fmla="*/ 85 w 86"/>
                    <a:gd name="T21" fmla="*/ 24 h 77"/>
                    <a:gd name="T22" fmla="*/ 85 w 86"/>
                    <a:gd name="T23" fmla="*/ 76 h 77"/>
                    <a:gd name="T24" fmla="*/ 0 w 86"/>
                    <a:gd name="T25" fmla="*/ 76 h 7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6"/>
                    <a:gd name="T40" fmla="*/ 0 h 77"/>
                    <a:gd name="T41" fmla="*/ 86 w 86"/>
                    <a:gd name="T42" fmla="*/ 77 h 7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6" h="77">
                      <a:moveTo>
                        <a:pt x="0" y="76"/>
                      </a:moveTo>
                      <a:lnTo>
                        <a:pt x="0" y="21"/>
                      </a:lnTo>
                      <a:lnTo>
                        <a:pt x="8" y="12"/>
                      </a:lnTo>
                      <a:lnTo>
                        <a:pt x="17" y="6"/>
                      </a:lnTo>
                      <a:lnTo>
                        <a:pt x="30" y="3"/>
                      </a:lnTo>
                      <a:lnTo>
                        <a:pt x="41" y="0"/>
                      </a:lnTo>
                      <a:lnTo>
                        <a:pt x="51" y="2"/>
                      </a:lnTo>
                      <a:lnTo>
                        <a:pt x="61" y="5"/>
                      </a:lnTo>
                      <a:lnTo>
                        <a:pt x="71" y="9"/>
                      </a:lnTo>
                      <a:lnTo>
                        <a:pt x="79" y="15"/>
                      </a:lnTo>
                      <a:lnTo>
                        <a:pt x="85" y="24"/>
                      </a:lnTo>
                      <a:lnTo>
                        <a:pt x="85" y="76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89" name="Freeform 312">
                  <a:extLst>
                    <a:ext uri="{FF2B5EF4-FFF2-40B4-BE49-F238E27FC236}">
                      <a16:creationId xmlns:a16="http://schemas.microsoft.com/office/drawing/2014/main" id="{B4BD4BD5-53D7-468F-BA3C-FE3FE9E277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7" y="3311"/>
                  <a:ext cx="17" cy="260"/>
                </a:xfrm>
                <a:custGeom>
                  <a:avLst/>
                  <a:gdLst>
                    <a:gd name="T0" fmla="*/ 16 w 17"/>
                    <a:gd name="T1" fmla="*/ 0 h 260"/>
                    <a:gd name="T2" fmla="*/ 0 w 17"/>
                    <a:gd name="T3" fmla="*/ 0 h 260"/>
                    <a:gd name="T4" fmla="*/ 0 w 17"/>
                    <a:gd name="T5" fmla="*/ 259 h 260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260"/>
                    <a:gd name="T11" fmla="*/ 17 w 17"/>
                    <a:gd name="T12" fmla="*/ 260 h 2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260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59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676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0" name="Freeform 313">
                  <a:extLst>
                    <a:ext uri="{FF2B5EF4-FFF2-40B4-BE49-F238E27FC236}">
                      <a16:creationId xmlns:a16="http://schemas.microsoft.com/office/drawing/2014/main" id="{894BE8C0-BF61-4E4A-8C24-B1CE2234C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3429"/>
                  <a:ext cx="17" cy="142"/>
                </a:xfrm>
                <a:custGeom>
                  <a:avLst/>
                  <a:gdLst>
                    <a:gd name="T0" fmla="*/ 0 w 17"/>
                    <a:gd name="T1" fmla="*/ 0 h 142"/>
                    <a:gd name="T2" fmla="*/ 16 w 17"/>
                    <a:gd name="T3" fmla="*/ 0 h 142"/>
                    <a:gd name="T4" fmla="*/ 16 w 17"/>
                    <a:gd name="T5" fmla="*/ 141 h 142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42"/>
                    <a:gd name="T11" fmla="*/ 17 w 17"/>
                    <a:gd name="T12" fmla="*/ 142 h 1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4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41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91" name="Freeform 314">
                  <a:extLst>
                    <a:ext uri="{FF2B5EF4-FFF2-40B4-BE49-F238E27FC236}">
                      <a16:creationId xmlns:a16="http://schemas.microsoft.com/office/drawing/2014/main" id="{4657FD94-B0A5-4CC2-AB03-5B1D3DCDD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0" y="3308"/>
                  <a:ext cx="17" cy="266"/>
                </a:xfrm>
                <a:custGeom>
                  <a:avLst/>
                  <a:gdLst>
                    <a:gd name="T0" fmla="*/ 16 w 17"/>
                    <a:gd name="T1" fmla="*/ 0 h 266"/>
                    <a:gd name="T2" fmla="*/ 3 w 17"/>
                    <a:gd name="T3" fmla="*/ 0 h 266"/>
                    <a:gd name="T4" fmla="*/ 0 w 17"/>
                    <a:gd name="T5" fmla="*/ 6 h 266"/>
                    <a:gd name="T6" fmla="*/ 0 w 17"/>
                    <a:gd name="T7" fmla="*/ 12 h 266"/>
                    <a:gd name="T8" fmla="*/ 0 w 17"/>
                    <a:gd name="T9" fmla="*/ 265 h 2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66"/>
                    <a:gd name="T17" fmla="*/ 17 w 17"/>
                    <a:gd name="T18" fmla="*/ 266 h 2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66">
                      <a:moveTo>
                        <a:pt x="16" y="0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265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F588671-6A47-4CAE-B747-BA52F66E1117}"/>
              </a:ext>
            </a:extLst>
          </p:cNvPr>
          <p:cNvGrpSpPr/>
          <p:nvPr/>
        </p:nvGrpSpPr>
        <p:grpSpPr>
          <a:xfrm>
            <a:off x="5684076" y="4523429"/>
            <a:ext cx="11112479" cy="5021229"/>
            <a:chOff x="5684076" y="4523429"/>
            <a:chExt cx="11112479" cy="5021229"/>
          </a:xfrm>
        </p:grpSpPr>
        <p:sp>
          <p:nvSpPr>
            <p:cNvPr id="636" name="Freeform 510">
              <a:extLst>
                <a:ext uri="{FF2B5EF4-FFF2-40B4-BE49-F238E27FC236}">
                  <a16:creationId xmlns:a16="http://schemas.microsoft.com/office/drawing/2014/main" id="{3B210FEC-79CE-42BD-A78F-55D2B8F8D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0764" y="7528774"/>
              <a:ext cx="4608821" cy="19550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7" y="0"/>
                </a:cxn>
                <a:cxn ang="0">
                  <a:pos x="1800" y="708"/>
                </a:cxn>
                <a:cxn ang="0">
                  <a:pos x="703" y="708"/>
                </a:cxn>
                <a:cxn ang="0">
                  <a:pos x="0" y="0"/>
                </a:cxn>
              </a:cxnLst>
              <a:rect l="0" t="0" r="r" b="b"/>
              <a:pathLst>
                <a:path w="1801" h="709">
                  <a:moveTo>
                    <a:pt x="0" y="0"/>
                  </a:moveTo>
                  <a:lnTo>
                    <a:pt x="1097" y="0"/>
                  </a:lnTo>
                  <a:lnTo>
                    <a:pt x="1800" y="708"/>
                  </a:lnTo>
                  <a:lnTo>
                    <a:pt x="703" y="708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eaLnBrk="0" hangingPunct="0">
                <a:defRPr/>
              </a:pPr>
              <a:endParaRPr lang="en-US" sz="2956">
                <a:latin typeface="Arial" charset="0"/>
              </a:endParaRPr>
            </a:p>
          </p:txBody>
        </p:sp>
        <p:sp>
          <p:nvSpPr>
            <p:cNvPr id="686" name="Line 369"/>
            <p:cNvSpPr>
              <a:spLocks noChangeShapeType="1"/>
            </p:cNvSpPr>
            <p:nvPr/>
          </p:nvSpPr>
          <p:spPr bwMode="auto">
            <a:xfrm flipV="1">
              <a:off x="7605905" y="8044080"/>
              <a:ext cx="977549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335" name="Grupo 6">
              <a:extLst>
                <a:ext uri="{FF2B5EF4-FFF2-40B4-BE49-F238E27FC236}">
                  <a16:creationId xmlns:a16="http://schemas.microsoft.com/office/drawing/2014/main" id="{FA82734D-29C5-41BB-AB31-883B3F37AB86}"/>
                </a:ext>
              </a:extLst>
            </p:cNvPr>
            <p:cNvGrpSpPr/>
            <p:nvPr/>
          </p:nvGrpSpPr>
          <p:grpSpPr>
            <a:xfrm>
              <a:off x="5684076" y="4757437"/>
              <a:ext cx="9620654" cy="1965472"/>
              <a:chOff x="7263905" y="199257"/>
              <a:chExt cx="5858828" cy="1196942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628" name="Freeform 356">
                <a:extLst>
                  <a:ext uri="{FF2B5EF4-FFF2-40B4-BE49-F238E27FC236}">
                    <a16:creationId xmlns:a16="http://schemas.microsoft.com/office/drawing/2014/main" id="{A0BF1988-4ED5-4AE4-B4AB-CF3822D38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95939" y="205573"/>
                <a:ext cx="2926794" cy="11906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7" y="0"/>
                  </a:cxn>
                  <a:cxn ang="0">
                    <a:pos x="1800" y="708"/>
                  </a:cxn>
                  <a:cxn ang="0">
                    <a:pos x="703" y="708"/>
                  </a:cxn>
                  <a:cxn ang="0">
                    <a:pos x="0" y="0"/>
                  </a:cxn>
                </a:cxnLst>
                <a:rect l="0" t="0" r="r" b="b"/>
                <a:pathLst>
                  <a:path w="1801" h="709">
                    <a:moveTo>
                      <a:pt x="0" y="0"/>
                    </a:moveTo>
                    <a:lnTo>
                      <a:pt x="1097" y="0"/>
                    </a:lnTo>
                    <a:lnTo>
                      <a:pt x="1800" y="708"/>
                    </a:lnTo>
                    <a:lnTo>
                      <a:pt x="703" y="70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2956">
                  <a:latin typeface="Arial" charset="0"/>
                </a:endParaRPr>
              </a:p>
            </p:txBody>
          </p:sp>
          <p:sp>
            <p:nvSpPr>
              <p:cNvPr id="629" name="Freeform 356">
                <a:extLst>
                  <a:ext uri="{FF2B5EF4-FFF2-40B4-BE49-F238E27FC236}">
                    <a16:creationId xmlns:a16="http://schemas.microsoft.com/office/drawing/2014/main" id="{BE866039-B992-4AA6-A469-319C4E889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1743" y="199257"/>
                <a:ext cx="2926794" cy="11906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7" y="0"/>
                  </a:cxn>
                  <a:cxn ang="0">
                    <a:pos x="1800" y="708"/>
                  </a:cxn>
                  <a:cxn ang="0">
                    <a:pos x="703" y="708"/>
                  </a:cxn>
                  <a:cxn ang="0">
                    <a:pos x="0" y="0"/>
                  </a:cxn>
                </a:cxnLst>
                <a:rect l="0" t="0" r="r" b="b"/>
                <a:pathLst>
                  <a:path w="1801" h="709">
                    <a:moveTo>
                      <a:pt x="0" y="0"/>
                    </a:moveTo>
                    <a:lnTo>
                      <a:pt x="1097" y="0"/>
                    </a:lnTo>
                    <a:lnTo>
                      <a:pt x="1800" y="708"/>
                    </a:lnTo>
                    <a:lnTo>
                      <a:pt x="703" y="70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2956">
                  <a:latin typeface="Arial" charset="0"/>
                </a:endParaRPr>
              </a:p>
            </p:txBody>
          </p:sp>
          <p:sp>
            <p:nvSpPr>
              <p:cNvPr id="630" name="Freeform 356">
                <a:extLst>
                  <a:ext uri="{FF2B5EF4-FFF2-40B4-BE49-F238E27FC236}">
                    <a16:creationId xmlns:a16="http://schemas.microsoft.com/office/drawing/2014/main" id="{C44FEEE2-90DC-4E9E-A58E-420B8646D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3905" y="199257"/>
                <a:ext cx="2926794" cy="11906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97" y="0"/>
                  </a:cxn>
                  <a:cxn ang="0">
                    <a:pos x="1800" y="708"/>
                  </a:cxn>
                  <a:cxn ang="0">
                    <a:pos x="703" y="708"/>
                  </a:cxn>
                  <a:cxn ang="0">
                    <a:pos x="0" y="0"/>
                  </a:cxn>
                </a:cxnLst>
                <a:rect l="0" t="0" r="r" b="b"/>
                <a:pathLst>
                  <a:path w="1801" h="709">
                    <a:moveTo>
                      <a:pt x="0" y="0"/>
                    </a:moveTo>
                    <a:lnTo>
                      <a:pt x="1097" y="0"/>
                    </a:lnTo>
                    <a:lnTo>
                      <a:pt x="1800" y="708"/>
                    </a:lnTo>
                    <a:lnTo>
                      <a:pt x="703" y="708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eaLnBrk="0" hangingPunct="0">
                  <a:defRPr/>
                </a:pPr>
                <a:endParaRPr lang="en-US" sz="2956">
                  <a:latin typeface="Arial" charset="0"/>
                </a:endParaRPr>
              </a:p>
            </p:txBody>
          </p:sp>
        </p:grpSp>
        <p:sp>
          <p:nvSpPr>
            <p:cNvPr id="338" name="Line 369">
              <a:extLst>
                <a:ext uri="{FF2B5EF4-FFF2-40B4-BE49-F238E27FC236}">
                  <a16:creationId xmlns:a16="http://schemas.microsoft.com/office/drawing/2014/main" id="{A587E469-C69C-4340-90B0-51A0F8815D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5796" y="8042310"/>
              <a:ext cx="977549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43" name="Freeform 510">
              <a:extLst>
                <a:ext uri="{FF2B5EF4-FFF2-40B4-BE49-F238E27FC236}">
                  <a16:creationId xmlns:a16="http://schemas.microsoft.com/office/drawing/2014/main" id="{A426BEF2-18ED-4D07-B1E2-CCA3C0467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9343" y="7528774"/>
              <a:ext cx="4608821" cy="19550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7" y="0"/>
                </a:cxn>
                <a:cxn ang="0">
                  <a:pos x="1800" y="708"/>
                </a:cxn>
                <a:cxn ang="0">
                  <a:pos x="703" y="708"/>
                </a:cxn>
                <a:cxn ang="0">
                  <a:pos x="0" y="0"/>
                </a:cxn>
              </a:cxnLst>
              <a:rect l="0" t="0" r="r" b="b"/>
              <a:pathLst>
                <a:path w="1801" h="709">
                  <a:moveTo>
                    <a:pt x="0" y="0"/>
                  </a:moveTo>
                  <a:lnTo>
                    <a:pt x="1097" y="0"/>
                  </a:lnTo>
                  <a:lnTo>
                    <a:pt x="1800" y="708"/>
                  </a:lnTo>
                  <a:lnTo>
                    <a:pt x="703" y="708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eaLnBrk="0" hangingPunct="0">
                <a:defRPr/>
              </a:pPr>
              <a:endParaRPr lang="en-US" sz="2956">
                <a:latin typeface="Arial" charset="0"/>
              </a:endParaRPr>
            </a:p>
          </p:txBody>
        </p:sp>
        <p:sp>
          <p:nvSpPr>
            <p:cNvPr id="344" name="Freeform 439">
              <a:extLst>
                <a:ext uri="{FF2B5EF4-FFF2-40B4-BE49-F238E27FC236}">
                  <a16:creationId xmlns:a16="http://schemas.microsoft.com/office/drawing/2014/main" id="{259304D7-2BEB-48F1-BF2A-526652A18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563" y="7528774"/>
              <a:ext cx="4608821" cy="19550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97" y="0"/>
                </a:cxn>
                <a:cxn ang="0">
                  <a:pos x="1800" y="708"/>
                </a:cxn>
                <a:cxn ang="0">
                  <a:pos x="703" y="708"/>
                </a:cxn>
                <a:cxn ang="0">
                  <a:pos x="0" y="0"/>
                </a:cxn>
              </a:cxnLst>
              <a:rect l="0" t="0" r="r" b="b"/>
              <a:pathLst>
                <a:path w="1801" h="709">
                  <a:moveTo>
                    <a:pt x="0" y="0"/>
                  </a:moveTo>
                  <a:lnTo>
                    <a:pt x="1097" y="0"/>
                  </a:lnTo>
                  <a:lnTo>
                    <a:pt x="1800" y="708"/>
                  </a:lnTo>
                  <a:lnTo>
                    <a:pt x="703" y="708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 eaLnBrk="0" hangingPunct="0">
                <a:defRPr/>
              </a:pPr>
              <a:endParaRPr lang="en-US" sz="2956">
                <a:solidFill>
                  <a:schemeClr val="bg1">
                    <a:lumMod val="50000"/>
                  </a:schemeClr>
                </a:solidFill>
                <a:latin typeface="Arial" charset="0"/>
              </a:endParaRPr>
            </a:p>
          </p:txBody>
        </p:sp>
        <p:sp>
          <p:nvSpPr>
            <p:cNvPr id="345" name="Rectangle 367">
              <a:extLst>
                <a:ext uri="{FF2B5EF4-FFF2-40B4-BE49-F238E27FC236}">
                  <a16:creationId xmlns:a16="http://schemas.microsoft.com/office/drawing/2014/main" id="{7CF2E78E-C5C9-4BC7-9E2A-2D327ED55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6761" y="7716461"/>
              <a:ext cx="300143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s-VE" altLang="en-US" sz="1642" b="1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6" name="Line 369">
              <a:extLst>
                <a:ext uri="{FF2B5EF4-FFF2-40B4-BE49-F238E27FC236}">
                  <a16:creationId xmlns:a16="http://schemas.microsoft.com/office/drawing/2014/main" id="{9F9CA901-9D44-4D22-8F71-B604880F36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25796" y="8042310"/>
              <a:ext cx="977549" cy="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609" name="Group 534">
              <a:extLst>
                <a:ext uri="{FF2B5EF4-FFF2-40B4-BE49-F238E27FC236}">
                  <a16:creationId xmlns:a16="http://schemas.microsoft.com/office/drawing/2014/main" id="{E2C59E1B-7517-4F30-B323-372251566A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7077" y="6986560"/>
              <a:ext cx="234612" cy="909774"/>
              <a:chOff x="4713" y="1677"/>
              <a:chExt cx="92" cy="328"/>
            </a:xfrm>
          </p:grpSpPr>
          <p:sp>
            <p:nvSpPr>
              <p:cNvPr id="612" name="Freeform 535">
                <a:extLst>
                  <a:ext uri="{FF2B5EF4-FFF2-40B4-BE49-F238E27FC236}">
                    <a16:creationId xmlns:a16="http://schemas.microsoft.com/office/drawing/2014/main" id="{D9C41870-1277-47D9-95A3-F7CD259B1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1684"/>
                <a:ext cx="92" cy="321"/>
              </a:xfrm>
              <a:custGeom>
                <a:avLst/>
                <a:gdLst>
                  <a:gd name="T0" fmla="*/ 0 w 92"/>
                  <a:gd name="T1" fmla="*/ 305 h 321"/>
                  <a:gd name="T2" fmla="*/ 0 w 92"/>
                  <a:gd name="T3" fmla="*/ 14 h 321"/>
                  <a:gd name="T4" fmla="*/ 16 w 92"/>
                  <a:gd name="T5" fmla="*/ 5 h 321"/>
                  <a:gd name="T6" fmla="*/ 25 w 92"/>
                  <a:gd name="T7" fmla="*/ 2 h 321"/>
                  <a:gd name="T8" fmla="*/ 48 w 92"/>
                  <a:gd name="T9" fmla="*/ 0 h 321"/>
                  <a:gd name="T10" fmla="*/ 70 w 92"/>
                  <a:gd name="T11" fmla="*/ 0 h 321"/>
                  <a:gd name="T12" fmla="*/ 85 w 92"/>
                  <a:gd name="T13" fmla="*/ 7 h 321"/>
                  <a:gd name="T14" fmla="*/ 91 w 92"/>
                  <a:gd name="T15" fmla="*/ 12 h 321"/>
                  <a:gd name="T16" fmla="*/ 91 w 92"/>
                  <a:gd name="T17" fmla="*/ 307 h 321"/>
                  <a:gd name="T18" fmla="*/ 73 w 92"/>
                  <a:gd name="T19" fmla="*/ 317 h 321"/>
                  <a:gd name="T20" fmla="*/ 43 w 92"/>
                  <a:gd name="T21" fmla="*/ 320 h 321"/>
                  <a:gd name="T22" fmla="*/ 22 w 92"/>
                  <a:gd name="T23" fmla="*/ 320 h 321"/>
                  <a:gd name="T24" fmla="*/ 3 w 92"/>
                  <a:gd name="T25" fmla="*/ 307 h 321"/>
                  <a:gd name="T26" fmla="*/ 3 w 92"/>
                  <a:gd name="T27" fmla="*/ 313 h 321"/>
                  <a:gd name="T28" fmla="*/ 7 w 92"/>
                  <a:gd name="T29" fmla="*/ 310 h 321"/>
                  <a:gd name="T30" fmla="*/ 0 w 92"/>
                  <a:gd name="T31" fmla="*/ 305 h 3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2"/>
                  <a:gd name="T49" fmla="*/ 0 h 321"/>
                  <a:gd name="T50" fmla="*/ 92 w 92"/>
                  <a:gd name="T51" fmla="*/ 321 h 3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2" h="321">
                    <a:moveTo>
                      <a:pt x="0" y="305"/>
                    </a:moveTo>
                    <a:lnTo>
                      <a:pt x="0" y="14"/>
                    </a:lnTo>
                    <a:lnTo>
                      <a:pt x="16" y="5"/>
                    </a:lnTo>
                    <a:lnTo>
                      <a:pt x="25" y="2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85" y="7"/>
                    </a:lnTo>
                    <a:lnTo>
                      <a:pt x="91" y="12"/>
                    </a:lnTo>
                    <a:lnTo>
                      <a:pt x="91" y="307"/>
                    </a:lnTo>
                    <a:lnTo>
                      <a:pt x="73" y="317"/>
                    </a:lnTo>
                    <a:lnTo>
                      <a:pt x="43" y="320"/>
                    </a:lnTo>
                    <a:lnTo>
                      <a:pt x="22" y="320"/>
                    </a:lnTo>
                    <a:lnTo>
                      <a:pt x="3" y="307"/>
                    </a:lnTo>
                    <a:lnTo>
                      <a:pt x="3" y="313"/>
                    </a:lnTo>
                    <a:lnTo>
                      <a:pt x="7" y="310"/>
                    </a:lnTo>
                    <a:lnTo>
                      <a:pt x="0" y="305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13" name="Line 536">
                <a:extLst>
                  <a:ext uri="{FF2B5EF4-FFF2-40B4-BE49-F238E27FC236}">
                    <a16:creationId xmlns:a16="http://schemas.microsoft.com/office/drawing/2014/main" id="{0C8B9A26-485A-40D7-A841-A9AC912AF7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1" y="1930"/>
                <a:ext cx="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614" name="Freeform 537">
                <a:extLst>
                  <a:ext uri="{FF2B5EF4-FFF2-40B4-BE49-F238E27FC236}">
                    <a16:creationId xmlns:a16="http://schemas.microsoft.com/office/drawing/2014/main" id="{A08D81CC-BB65-4437-A6FD-7886845E2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1677"/>
                <a:ext cx="92" cy="63"/>
              </a:xfrm>
              <a:custGeom>
                <a:avLst/>
                <a:gdLst>
                  <a:gd name="T0" fmla="*/ 0 w 92"/>
                  <a:gd name="T1" fmla="*/ 62 h 63"/>
                  <a:gd name="T2" fmla="*/ 0 w 92"/>
                  <a:gd name="T3" fmla="*/ 18 h 63"/>
                  <a:gd name="T4" fmla="*/ 9 w 92"/>
                  <a:gd name="T5" fmla="*/ 10 h 63"/>
                  <a:gd name="T6" fmla="*/ 19 w 92"/>
                  <a:gd name="T7" fmla="*/ 5 h 63"/>
                  <a:gd name="T8" fmla="*/ 32 w 92"/>
                  <a:gd name="T9" fmla="*/ 3 h 63"/>
                  <a:gd name="T10" fmla="*/ 44 w 92"/>
                  <a:gd name="T11" fmla="*/ 0 h 63"/>
                  <a:gd name="T12" fmla="*/ 54 w 92"/>
                  <a:gd name="T13" fmla="*/ 2 h 63"/>
                  <a:gd name="T14" fmla="*/ 65 w 92"/>
                  <a:gd name="T15" fmla="*/ 4 h 63"/>
                  <a:gd name="T16" fmla="*/ 76 w 92"/>
                  <a:gd name="T17" fmla="*/ 7 h 63"/>
                  <a:gd name="T18" fmla="*/ 85 w 92"/>
                  <a:gd name="T19" fmla="*/ 13 h 63"/>
                  <a:gd name="T20" fmla="*/ 91 w 92"/>
                  <a:gd name="T21" fmla="*/ 20 h 63"/>
                  <a:gd name="T22" fmla="*/ 91 w 92"/>
                  <a:gd name="T23" fmla="*/ 62 h 63"/>
                  <a:gd name="T24" fmla="*/ 0 w 92"/>
                  <a:gd name="T25" fmla="*/ 62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63"/>
                  <a:gd name="T41" fmla="*/ 92 w 92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63">
                    <a:moveTo>
                      <a:pt x="0" y="62"/>
                    </a:moveTo>
                    <a:lnTo>
                      <a:pt x="0" y="18"/>
                    </a:lnTo>
                    <a:lnTo>
                      <a:pt x="9" y="10"/>
                    </a:lnTo>
                    <a:lnTo>
                      <a:pt x="19" y="5"/>
                    </a:lnTo>
                    <a:lnTo>
                      <a:pt x="32" y="3"/>
                    </a:lnTo>
                    <a:lnTo>
                      <a:pt x="44" y="0"/>
                    </a:lnTo>
                    <a:lnTo>
                      <a:pt x="54" y="2"/>
                    </a:lnTo>
                    <a:lnTo>
                      <a:pt x="65" y="4"/>
                    </a:lnTo>
                    <a:lnTo>
                      <a:pt x="76" y="7"/>
                    </a:lnTo>
                    <a:lnTo>
                      <a:pt x="85" y="13"/>
                    </a:lnTo>
                    <a:lnTo>
                      <a:pt x="91" y="20"/>
                    </a:lnTo>
                    <a:lnTo>
                      <a:pt x="91" y="6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15" name="Line 538">
                <a:extLst>
                  <a:ext uri="{FF2B5EF4-FFF2-40B4-BE49-F238E27FC236}">
                    <a16:creationId xmlns:a16="http://schemas.microsoft.com/office/drawing/2014/main" id="{D8927AF6-19BA-4ACA-921C-4E367DED0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1" y="1695"/>
                <a:ext cx="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</p:grpSp>
        <p:grpSp>
          <p:nvGrpSpPr>
            <p:cNvPr id="348" name="Group 640">
              <a:extLst>
                <a:ext uri="{FF2B5EF4-FFF2-40B4-BE49-F238E27FC236}">
                  <a16:creationId xmlns:a16="http://schemas.microsoft.com/office/drawing/2014/main" id="{7AFD041A-3006-46F5-BC2B-74312C273B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12886" y="5463158"/>
              <a:ext cx="1689214" cy="3899768"/>
              <a:chOff x="4703" y="2204"/>
              <a:chExt cx="648" cy="1496"/>
            </a:xfrm>
          </p:grpSpPr>
          <p:grpSp>
            <p:nvGrpSpPr>
              <p:cNvPr id="573" name="Group 528">
                <a:extLst>
                  <a:ext uri="{FF2B5EF4-FFF2-40B4-BE49-F238E27FC236}">
                    <a16:creationId xmlns:a16="http://schemas.microsoft.com/office/drawing/2014/main" id="{C987012C-3FCD-4FE6-89C0-6C414CDF0C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3" y="3418"/>
                <a:ext cx="163" cy="194"/>
                <a:chOff x="1195" y="1773"/>
                <a:chExt cx="166" cy="182"/>
              </a:xfrm>
            </p:grpSpPr>
            <p:sp>
              <p:nvSpPr>
                <p:cNvPr id="604" name="Freeform 529">
                  <a:extLst>
                    <a:ext uri="{FF2B5EF4-FFF2-40B4-BE49-F238E27FC236}">
                      <a16:creationId xmlns:a16="http://schemas.microsoft.com/office/drawing/2014/main" id="{85F7594D-4D50-4C6C-8BFE-FBA56FBBF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5" y="1864"/>
                  <a:ext cx="39" cy="91"/>
                </a:xfrm>
                <a:custGeom>
                  <a:avLst/>
                  <a:gdLst>
                    <a:gd name="T0" fmla="*/ 0 w 39"/>
                    <a:gd name="T1" fmla="*/ 0 h 91"/>
                    <a:gd name="T2" fmla="*/ 1 w 39"/>
                    <a:gd name="T3" fmla="*/ 69 h 91"/>
                    <a:gd name="T4" fmla="*/ 38 w 39"/>
                    <a:gd name="T5" fmla="*/ 90 h 91"/>
                    <a:gd name="T6" fmla="*/ 38 w 39"/>
                    <a:gd name="T7" fmla="*/ 27 h 91"/>
                    <a:gd name="T8" fmla="*/ 0 w 39"/>
                    <a:gd name="T9" fmla="*/ 0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91"/>
                    <a:gd name="T17" fmla="*/ 39 w 39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91">
                      <a:moveTo>
                        <a:pt x="0" y="0"/>
                      </a:moveTo>
                      <a:lnTo>
                        <a:pt x="1" y="69"/>
                      </a:lnTo>
                      <a:lnTo>
                        <a:pt x="38" y="90"/>
                      </a:lnTo>
                      <a:lnTo>
                        <a:pt x="38" y="2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05" name="Freeform 530">
                  <a:extLst>
                    <a:ext uri="{FF2B5EF4-FFF2-40B4-BE49-F238E27FC236}">
                      <a16:creationId xmlns:a16="http://schemas.microsoft.com/office/drawing/2014/main" id="{9E45A5D6-A1D6-47ED-9628-9F5409C29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95" y="1777"/>
                  <a:ext cx="80" cy="114"/>
                </a:xfrm>
                <a:custGeom>
                  <a:avLst/>
                  <a:gdLst>
                    <a:gd name="T0" fmla="*/ 0 w 80"/>
                    <a:gd name="T1" fmla="*/ 86 h 114"/>
                    <a:gd name="T2" fmla="*/ 38 w 80"/>
                    <a:gd name="T3" fmla="*/ 113 h 114"/>
                    <a:gd name="T4" fmla="*/ 79 w 80"/>
                    <a:gd name="T5" fmla="*/ 51 h 114"/>
                    <a:gd name="T6" fmla="*/ 79 w 80"/>
                    <a:gd name="T7" fmla="*/ 3 h 114"/>
                    <a:gd name="T8" fmla="*/ 71 w 80"/>
                    <a:gd name="T9" fmla="*/ 2 h 114"/>
                    <a:gd name="T10" fmla="*/ 66 w 80"/>
                    <a:gd name="T11" fmla="*/ 0 h 114"/>
                    <a:gd name="T12" fmla="*/ 63 w 80"/>
                    <a:gd name="T13" fmla="*/ 1 h 114"/>
                    <a:gd name="T14" fmla="*/ 63 w 80"/>
                    <a:gd name="T15" fmla="*/ 49 h 114"/>
                    <a:gd name="T16" fmla="*/ 0 w 80"/>
                    <a:gd name="T17" fmla="*/ 86 h 1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114"/>
                    <a:gd name="T29" fmla="*/ 80 w 80"/>
                    <a:gd name="T30" fmla="*/ 114 h 1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114">
                      <a:moveTo>
                        <a:pt x="0" y="86"/>
                      </a:moveTo>
                      <a:lnTo>
                        <a:pt x="38" y="113"/>
                      </a:lnTo>
                      <a:lnTo>
                        <a:pt x="79" y="51"/>
                      </a:lnTo>
                      <a:lnTo>
                        <a:pt x="79" y="3"/>
                      </a:lnTo>
                      <a:lnTo>
                        <a:pt x="71" y="2"/>
                      </a:lnTo>
                      <a:lnTo>
                        <a:pt x="66" y="0"/>
                      </a:lnTo>
                      <a:lnTo>
                        <a:pt x="63" y="1"/>
                      </a:lnTo>
                      <a:lnTo>
                        <a:pt x="63" y="49"/>
                      </a:lnTo>
                      <a:lnTo>
                        <a:pt x="0" y="86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06" name="Freeform 531">
                  <a:extLst>
                    <a:ext uri="{FF2B5EF4-FFF2-40B4-BE49-F238E27FC236}">
                      <a16:creationId xmlns:a16="http://schemas.microsoft.com/office/drawing/2014/main" id="{6A7B72E4-56FE-4A68-A2E7-E3436A507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3" y="1778"/>
                  <a:ext cx="127" cy="112"/>
                </a:xfrm>
                <a:custGeom>
                  <a:avLst/>
                  <a:gdLst>
                    <a:gd name="T0" fmla="*/ 0 w 127"/>
                    <a:gd name="T1" fmla="*/ 111 h 112"/>
                    <a:gd name="T2" fmla="*/ 126 w 127"/>
                    <a:gd name="T3" fmla="*/ 110 h 112"/>
                    <a:gd name="T4" fmla="*/ 58 w 127"/>
                    <a:gd name="T5" fmla="*/ 47 h 112"/>
                    <a:gd name="T6" fmla="*/ 59 w 127"/>
                    <a:gd name="T7" fmla="*/ 0 h 112"/>
                    <a:gd name="T8" fmla="*/ 54 w 127"/>
                    <a:gd name="T9" fmla="*/ 2 h 112"/>
                    <a:gd name="T10" fmla="*/ 50 w 127"/>
                    <a:gd name="T11" fmla="*/ 2 h 112"/>
                    <a:gd name="T12" fmla="*/ 47 w 127"/>
                    <a:gd name="T13" fmla="*/ 2 h 112"/>
                    <a:gd name="T14" fmla="*/ 45 w 127"/>
                    <a:gd name="T15" fmla="*/ 2 h 112"/>
                    <a:gd name="T16" fmla="*/ 42 w 127"/>
                    <a:gd name="T17" fmla="*/ 2 h 112"/>
                    <a:gd name="T18" fmla="*/ 41 w 127"/>
                    <a:gd name="T19" fmla="*/ 2 h 112"/>
                    <a:gd name="T20" fmla="*/ 41 w 127"/>
                    <a:gd name="T21" fmla="*/ 50 h 112"/>
                    <a:gd name="T22" fmla="*/ 0 w 127"/>
                    <a:gd name="T23" fmla="*/ 111 h 1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7"/>
                    <a:gd name="T37" fmla="*/ 0 h 112"/>
                    <a:gd name="T38" fmla="*/ 127 w 127"/>
                    <a:gd name="T39" fmla="*/ 112 h 1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7" h="112">
                      <a:moveTo>
                        <a:pt x="0" y="111"/>
                      </a:moveTo>
                      <a:lnTo>
                        <a:pt x="126" y="110"/>
                      </a:lnTo>
                      <a:lnTo>
                        <a:pt x="58" y="47"/>
                      </a:lnTo>
                      <a:lnTo>
                        <a:pt x="59" y="0"/>
                      </a:lnTo>
                      <a:lnTo>
                        <a:pt x="54" y="2"/>
                      </a:lnTo>
                      <a:lnTo>
                        <a:pt x="50" y="2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2" y="2"/>
                      </a:lnTo>
                      <a:lnTo>
                        <a:pt x="41" y="2"/>
                      </a:lnTo>
                      <a:lnTo>
                        <a:pt x="41" y="50"/>
                      </a:lnTo>
                      <a:lnTo>
                        <a:pt x="0" y="111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07" name="Freeform 532">
                  <a:extLst>
                    <a:ext uri="{FF2B5EF4-FFF2-40B4-BE49-F238E27FC236}">
                      <a16:creationId xmlns:a16="http://schemas.microsoft.com/office/drawing/2014/main" id="{3D3EA06A-EE5C-4A3F-9D0D-2C03BA5A9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3" y="1889"/>
                  <a:ext cx="128" cy="66"/>
                </a:xfrm>
                <a:custGeom>
                  <a:avLst/>
                  <a:gdLst>
                    <a:gd name="T0" fmla="*/ 127 w 128"/>
                    <a:gd name="T1" fmla="*/ 0 h 66"/>
                    <a:gd name="T2" fmla="*/ 127 w 128"/>
                    <a:gd name="T3" fmla="*/ 65 h 66"/>
                    <a:gd name="T4" fmla="*/ 0 w 128"/>
                    <a:gd name="T5" fmla="*/ 64 h 66"/>
                    <a:gd name="T6" fmla="*/ 0 w 128"/>
                    <a:gd name="T7" fmla="*/ 1 h 66"/>
                    <a:gd name="T8" fmla="*/ 127 w 128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66"/>
                    <a:gd name="T17" fmla="*/ 128 w 128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66">
                      <a:moveTo>
                        <a:pt x="127" y="0"/>
                      </a:moveTo>
                      <a:lnTo>
                        <a:pt x="127" y="65"/>
                      </a:lnTo>
                      <a:lnTo>
                        <a:pt x="0" y="64"/>
                      </a:lnTo>
                      <a:lnTo>
                        <a:pt x="0" y="1"/>
                      </a:lnTo>
                      <a:lnTo>
                        <a:pt x="127" y="0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08" name="Freeform 533">
                  <a:extLst>
                    <a:ext uri="{FF2B5EF4-FFF2-40B4-BE49-F238E27FC236}">
                      <a16:creationId xmlns:a16="http://schemas.microsoft.com/office/drawing/2014/main" id="{CC6E4242-A425-4931-B848-5C55F3E1F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7" y="1773"/>
                  <a:ext cx="36" cy="17"/>
                </a:xfrm>
                <a:custGeom>
                  <a:avLst/>
                  <a:gdLst>
                    <a:gd name="T0" fmla="*/ 35 w 36"/>
                    <a:gd name="T1" fmla="*/ 8 h 17"/>
                    <a:gd name="T2" fmla="*/ 18 w 36"/>
                    <a:gd name="T3" fmla="*/ 0 h 17"/>
                    <a:gd name="T4" fmla="*/ 0 w 36"/>
                    <a:gd name="T5" fmla="*/ 8 h 17"/>
                    <a:gd name="T6" fmla="*/ 18 w 36"/>
                    <a:gd name="T7" fmla="*/ 16 h 17"/>
                    <a:gd name="T8" fmla="*/ 35 w 36"/>
                    <a:gd name="T9" fmla="*/ 8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17"/>
                    <a:gd name="T17" fmla="*/ 36 w 3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17">
                      <a:moveTo>
                        <a:pt x="35" y="8"/>
                      </a:moveTo>
                      <a:lnTo>
                        <a:pt x="18" y="0"/>
                      </a:lnTo>
                      <a:lnTo>
                        <a:pt x="0" y="8"/>
                      </a:lnTo>
                      <a:lnTo>
                        <a:pt x="18" y="16"/>
                      </a:lnTo>
                      <a:lnTo>
                        <a:pt x="35" y="8"/>
                      </a:lnTo>
                    </a:path>
                  </a:pathLst>
                </a:custGeom>
                <a:solidFill>
                  <a:srgbClr val="008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  <p:grpSp>
            <p:nvGrpSpPr>
              <p:cNvPr id="574" name="Group 558">
                <a:extLst>
                  <a:ext uri="{FF2B5EF4-FFF2-40B4-BE49-F238E27FC236}">
                    <a16:creationId xmlns:a16="http://schemas.microsoft.com/office/drawing/2014/main" id="{13D908AA-CE92-4C8C-9889-F6BBE9D939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58" y="3414"/>
                <a:ext cx="92" cy="142"/>
                <a:chOff x="5122" y="2059"/>
                <a:chExt cx="93" cy="134"/>
              </a:xfrm>
            </p:grpSpPr>
            <p:sp>
              <p:nvSpPr>
                <p:cNvPr id="602" name="Line 560">
                  <a:extLst>
                    <a:ext uri="{FF2B5EF4-FFF2-40B4-BE49-F238E27FC236}">
                      <a16:creationId xmlns:a16="http://schemas.microsoft.com/office/drawing/2014/main" id="{50EFEDEC-E5EA-46DA-8BFE-59509810E4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22" y="2145"/>
                  <a:ext cx="6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603" name="Freeform 563">
                  <a:extLst>
                    <a:ext uri="{FF2B5EF4-FFF2-40B4-BE49-F238E27FC236}">
                      <a16:creationId xmlns:a16="http://schemas.microsoft.com/office/drawing/2014/main" id="{D1E944A1-9F39-441C-AB1B-107D44593B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8" y="2059"/>
                  <a:ext cx="17" cy="134"/>
                </a:xfrm>
                <a:custGeom>
                  <a:avLst/>
                  <a:gdLst>
                    <a:gd name="T0" fmla="*/ 0 w 17"/>
                    <a:gd name="T1" fmla="*/ 0 h 134"/>
                    <a:gd name="T2" fmla="*/ 16 w 17"/>
                    <a:gd name="T3" fmla="*/ 0 h 134"/>
                    <a:gd name="T4" fmla="*/ 16 w 17"/>
                    <a:gd name="T5" fmla="*/ 133 h 13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34"/>
                    <a:gd name="T11" fmla="*/ 17 w 17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3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33"/>
                      </a:lnTo>
                    </a:path>
                  </a:pathLst>
                </a:custGeom>
                <a:solidFill>
                  <a:srgbClr val="808080"/>
                </a:solidFill>
                <a:ln w="254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  <p:grpSp>
            <p:nvGrpSpPr>
              <p:cNvPr id="575" name="Group 572">
                <a:extLst>
                  <a:ext uri="{FF2B5EF4-FFF2-40B4-BE49-F238E27FC236}">
                    <a16:creationId xmlns:a16="http://schemas.microsoft.com/office/drawing/2014/main" id="{FF3FF8C0-A96D-4783-8465-6E4E39430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5" y="3297"/>
                <a:ext cx="121" cy="403"/>
                <a:chOff x="2965" y="1674"/>
                <a:chExt cx="124" cy="380"/>
              </a:xfrm>
            </p:grpSpPr>
            <p:sp>
              <p:nvSpPr>
                <p:cNvPr id="594" name="Line 573">
                  <a:extLst>
                    <a:ext uri="{FF2B5EF4-FFF2-40B4-BE49-F238E27FC236}">
                      <a16:creationId xmlns:a16="http://schemas.microsoft.com/office/drawing/2014/main" id="{984230E5-2D27-45F7-93FB-09705B369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2" y="1695"/>
                  <a:ext cx="7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grpSp>
              <p:nvGrpSpPr>
                <p:cNvPr id="595" name="Group 574">
                  <a:extLst>
                    <a:ext uri="{FF2B5EF4-FFF2-40B4-BE49-F238E27FC236}">
                      <a16:creationId xmlns:a16="http://schemas.microsoft.com/office/drawing/2014/main" id="{41A8311F-5CB7-4AB5-9806-68143A363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65" y="1674"/>
                  <a:ext cx="124" cy="380"/>
                  <a:chOff x="2965" y="1674"/>
                  <a:chExt cx="124" cy="380"/>
                </a:xfrm>
              </p:grpSpPr>
              <p:sp>
                <p:nvSpPr>
                  <p:cNvPr id="596" name="Freeform 575">
                    <a:extLst>
                      <a:ext uri="{FF2B5EF4-FFF2-40B4-BE49-F238E27FC236}">
                        <a16:creationId xmlns:a16="http://schemas.microsoft.com/office/drawing/2014/main" id="{93B20557-5527-43AD-9211-43DC6A21EE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85" y="1683"/>
                    <a:ext cx="88" cy="371"/>
                  </a:xfrm>
                  <a:custGeom>
                    <a:avLst/>
                    <a:gdLst>
                      <a:gd name="T0" fmla="*/ 0 w 88"/>
                      <a:gd name="T1" fmla="*/ 353 h 371"/>
                      <a:gd name="T2" fmla="*/ 0 w 88"/>
                      <a:gd name="T3" fmla="*/ 17 h 371"/>
                      <a:gd name="T4" fmla="*/ 14 w 88"/>
                      <a:gd name="T5" fmla="*/ 6 h 371"/>
                      <a:gd name="T6" fmla="*/ 23 w 88"/>
                      <a:gd name="T7" fmla="*/ 3 h 371"/>
                      <a:gd name="T8" fmla="*/ 47 w 88"/>
                      <a:gd name="T9" fmla="*/ 0 h 371"/>
                      <a:gd name="T10" fmla="*/ 67 w 88"/>
                      <a:gd name="T11" fmla="*/ 0 h 371"/>
                      <a:gd name="T12" fmla="*/ 81 w 88"/>
                      <a:gd name="T13" fmla="*/ 9 h 371"/>
                      <a:gd name="T14" fmla="*/ 87 w 88"/>
                      <a:gd name="T15" fmla="*/ 14 h 371"/>
                      <a:gd name="T16" fmla="*/ 87 w 88"/>
                      <a:gd name="T17" fmla="*/ 356 h 371"/>
                      <a:gd name="T18" fmla="*/ 70 w 88"/>
                      <a:gd name="T19" fmla="*/ 367 h 371"/>
                      <a:gd name="T20" fmla="*/ 40 w 88"/>
                      <a:gd name="T21" fmla="*/ 370 h 371"/>
                      <a:gd name="T22" fmla="*/ 20 w 88"/>
                      <a:gd name="T23" fmla="*/ 370 h 371"/>
                      <a:gd name="T24" fmla="*/ 3 w 88"/>
                      <a:gd name="T25" fmla="*/ 356 h 371"/>
                      <a:gd name="T26" fmla="*/ 3 w 88"/>
                      <a:gd name="T27" fmla="*/ 362 h 371"/>
                      <a:gd name="T28" fmla="*/ 6 w 88"/>
                      <a:gd name="T29" fmla="*/ 359 h 371"/>
                      <a:gd name="T30" fmla="*/ 0 w 88"/>
                      <a:gd name="T31" fmla="*/ 353 h 37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88"/>
                      <a:gd name="T49" fmla="*/ 0 h 371"/>
                      <a:gd name="T50" fmla="*/ 88 w 88"/>
                      <a:gd name="T51" fmla="*/ 371 h 37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88" h="371">
                        <a:moveTo>
                          <a:pt x="0" y="353"/>
                        </a:moveTo>
                        <a:lnTo>
                          <a:pt x="0" y="17"/>
                        </a:lnTo>
                        <a:lnTo>
                          <a:pt x="14" y="6"/>
                        </a:lnTo>
                        <a:lnTo>
                          <a:pt x="23" y="3"/>
                        </a:lnTo>
                        <a:lnTo>
                          <a:pt x="47" y="0"/>
                        </a:lnTo>
                        <a:lnTo>
                          <a:pt x="67" y="0"/>
                        </a:lnTo>
                        <a:lnTo>
                          <a:pt x="81" y="9"/>
                        </a:lnTo>
                        <a:lnTo>
                          <a:pt x="87" y="14"/>
                        </a:lnTo>
                        <a:lnTo>
                          <a:pt x="87" y="356"/>
                        </a:lnTo>
                        <a:lnTo>
                          <a:pt x="70" y="367"/>
                        </a:lnTo>
                        <a:lnTo>
                          <a:pt x="40" y="370"/>
                        </a:lnTo>
                        <a:lnTo>
                          <a:pt x="20" y="370"/>
                        </a:lnTo>
                        <a:lnTo>
                          <a:pt x="3" y="356"/>
                        </a:lnTo>
                        <a:lnTo>
                          <a:pt x="3" y="362"/>
                        </a:lnTo>
                        <a:lnTo>
                          <a:pt x="6" y="359"/>
                        </a:lnTo>
                        <a:lnTo>
                          <a:pt x="0" y="353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956"/>
                  </a:p>
                </p:txBody>
              </p:sp>
              <p:sp>
                <p:nvSpPr>
                  <p:cNvPr id="597" name="Line 576">
                    <a:extLst>
                      <a:ext uri="{FF2B5EF4-FFF2-40B4-BE49-F238E27FC236}">
                        <a16:creationId xmlns:a16="http://schemas.microsoft.com/office/drawing/2014/main" id="{B2CF2A1C-82A9-4590-B031-74DE6854CB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6" y="1968"/>
                    <a:ext cx="68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956"/>
                  </a:p>
                </p:txBody>
              </p:sp>
              <p:sp>
                <p:nvSpPr>
                  <p:cNvPr id="598" name="Freeform 577">
                    <a:extLst>
                      <a:ext uri="{FF2B5EF4-FFF2-40B4-BE49-F238E27FC236}">
                        <a16:creationId xmlns:a16="http://schemas.microsoft.com/office/drawing/2014/main" id="{1539D988-B096-4882-BF71-6E9CFBF1A4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85" y="1674"/>
                    <a:ext cx="88" cy="72"/>
                  </a:xfrm>
                  <a:custGeom>
                    <a:avLst/>
                    <a:gdLst>
                      <a:gd name="T0" fmla="*/ 0 w 88"/>
                      <a:gd name="T1" fmla="*/ 71 h 72"/>
                      <a:gd name="T2" fmla="*/ 0 w 88"/>
                      <a:gd name="T3" fmla="*/ 20 h 72"/>
                      <a:gd name="T4" fmla="*/ 9 w 88"/>
                      <a:gd name="T5" fmla="*/ 12 h 72"/>
                      <a:gd name="T6" fmla="*/ 18 w 88"/>
                      <a:gd name="T7" fmla="*/ 6 h 72"/>
                      <a:gd name="T8" fmla="*/ 30 w 88"/>
                      <a:gd name="T9" fmla="*/ 3 h 72"/>
                      <a:gd name="T10" fmla="*/ 42 w 88"/>
                      <a:gd name="T11" fmla="*/ 0 h 72"/>
                      <a:gd name="T12" fmla="*/ 52 w 88"/>
                      <a:gd name="T13" fmla="*/ 2 h 72"/>
                      <a:gd name="T14" fmla="*/ 62 w 88"/>
                      <a:gd name="T15" fmla="*/ 4 h 72"/>
                      <a:gd name="T16" fmla="*/ 73 w 88"/>
                      <a:gd name="T17" fmla="*/ 9 h 72"/>
                      <a:gd name="T18" fmla="*/ 81 w 88"/>
                      <a:gd name="T19" fmla="*/ 14 h 72"/>
                      <a:gd name="T20" fmla="*/ 87 w 88"/>
                      <a:gd name="T21" fmla="*/ 23 h 72"/>
                      <a:gd name="T22" fmla="*/ 87 w 88"/>
                      <a:gd name="T23" fmla="*/ 71 h 72"/>
                      <a:gd name="T24" fmla="*/ 0 w 88"/>
                      <a:gd name="T25" fmla="*/ 71 h 7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8"/>
                      <a:gd name="T40" fmla="*/ 0 h 72"/>
                      <a:gd name="T41" fmla="*/ 88 w 88"/>
                      <a:gd name="T42" fmla="*/ 72 h 7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8" h="72">
                        <a:moveTo>
                          <a:pt x="0" y="71"/>
                        </a:moveTo>
                        <a:lnTo>
                          <a:pt x="0" y="20"/>
                        </a:lnTo>
                        <a:lnTo>
                          <a:pt x="9" y="12"/>
                        </a:lnTo>
                        <a:lnTo>
                          <a:pt x="18" y="6"/>
                        </a:lnTo>
                        <a:lnTo>
                          <a:pt x="30" y="3"/>
                        </a:lnTo>
                        <a:lnTo>
                          <a:pt x="42" y="0"/>
                        </a:lnTo>
                        <a:lnTo>
                          <a:pt x="52" y="2"/>
                        </a:lnTo>
                        <a:lnTo>
                          <a:pt x="62" y="4"/>
                        </a:lnTo>
                        <a:lnTo>
                          <a:pt x="73" y="9"/>
                        </a:lnTo>
                        <a:lnTo>
                          <a:pt x="81" y="14"/>
                        </a:lnTo>
                        <a:lnTo>
                          <a:pt x="87" y="23"/>
                        </a:lnTo>
                        <a:lnTo>
                          <a:pt x="87" y="71"/>
                        </a:lnTo>
                        <a:lnTo>
                          <a:pt x="0" y="71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956"/>
                  </a:p>
                </p:txBody>
              </p:sp>
              <p:sp>
                <p:nvSpPr>
                  <p:cNvPr id="599" name="Freeform 578">
                    <a:extLst>
                      <a:ext uri="{FF2B5EF4-FFF2-40B4-BE49-F238E27FC236}">
                        <a16:creationId xmlns:a16="http://schemas.microsoft.com/office/drawing/2014/main" id="{D18C57AF-9464-489D-9426-5B2D8F292F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5" y="1771"/>
                    <a:ext cx="17" cy="245"/>
                  </a:xfrm>
                  <a:custGeom>
                    <a:avLst/>
                    <a:gdLst>
                      <a:gd name="T0" fmla="*/ 16 w 17"/>
                      <a:gd name="T1" fmla="*/ 0 h 245"/>
                      <a:gd name="T2" fmla="*/ 0 w 17"/>
                      <a:gd name="T3" fmla="*/ 0 h 245"/>
                      <a:gd name="T4" fmla="*/ 0 w 17"/>
                      <a:gd name="T5" fmla="*/ 244 h 245"/>
                      <a:gd name="T6" fmla="*/ 0 60000 65536"/>
                      <a:gd name="T7" fmla="*/ 0 60000 65536"/>
                      <a:gd name="T8" fmla="*/ 0 60000 65536"/>
                      <a:gd name="T9" fmla="*/ 0 w 17"/>
                      <a:gd name="T10" fmla="*/ 0 h 245"/>
                      <a:gd name="T11" fmla="*/ 17 w 17"/>
                      <a:gd name="T12" fmla="*/ 245 h 24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" h="245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0" y="244"/>
                        </a:lnTo>
                      </a:path>
                    </a:pathLst>
                  </a:custGeom>
                  <a:solidFill>
                    <a:srgbClr val="808080"/>
                  </a:solidFill>
                  <a:ln w="50800" cap="rnd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956"/>
                  </a:p>
                </p:txBody>
              </p:sp>
              <p:sp>
                <p:nvSpPr>
                  <p:cNvPr id="600" name="Freeform 579">
                    <a:extLst>
                      <a:ext uri="{FF2B5EF4-FFF2-40B4-BE49-F238E27FC236}">
                        <a16:creationId xmlns:a16="http://schemas.microsoft.com/office/drawing/2014/main" id="{D417803A-78AB-4411-828F-D6CF62557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72" y="1882"/>
                    <a:ext cx="17" cy="134"/>
                  </a:xfrm>
                  <a:custGeom>
                    <a:avLst/>
                    <a:gdLst>
                      <a:gd name="T0" fmla="*/ 0 w 17"/>
                      <a:gd name="T1" fmla="*/ 0 h 134"/>
                      <a:gd name="T2" fmla="*/ 16 w 17"/>
                      <a:gd name="T3" fmla="*/ 0 h 134"/>
                      <a:gd name="T4" fmla="*/ 16 w 17"/>
                      <a:gd name="T5" fmla="*/ 133 h 134"/>
                      <a:gd name="T6" fmla="*/ 0 60000 65536"/>
                      <a:gd name="T7" fmla="*/ 0 60000 65536"/>
                      <a:gd name="T8" fmla="*/ 0 60000 65536"/>
                      <a:gd name="T9" fmla="*/ 0 w 17"/>
                      <a:gd name="T10" fmla="*/ 0 h 134"/>
                      <a:gd name="T11" fmla="*/ 17 w 17"/>
                      <a:gd name="T12" fmla="*/ 134 h 1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7" h="134">
                        <a:moveTo>
                          <a:pt x="0" y="0"/>
                        </a:moveTo>
                        <a:lnTo>
                          <a:pt x="16" y="0"/>
                        </a:lnTo>
                        <a:lnTo>
                          <a:pt x="16" y="133"/>
                        </a:lnTo>
                      </a:path>
                    </a:pathLst>
                  </a:custGeom>
                  <a:solidFill>
                    <a:srgbClr val="808080"/>
                  </a:solidFill>
                  <a:ln w="25400" cap="rnd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956"/>
                  </a:p>
                </p:txBody>
              </p:sp>
              <p:sp>
                <p:nvSpPr>
                  <p:cNvPr id="601" name="Freeform 580">
                    <a:extLst>
                      <a:ext uri="{FF2B5EF4-FFF2-40B4-BE49-F238E27FC236}">
                        <a16:creationId xmlns:a16="http://schemas.microsoft.com/office/drawing/2014/main" id="{A6916775-4912-4E8B-B927-34BEFA2475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68" y="1768"/>
                    <a:ext cx="17" cy="251"/>
                  </a:xfrm>
                  <a:custGeom>
                    <a:avLst/>
                    <a:gdLst>
                      <a:gd name="T0" fmla="*/ 16 w 17"/>
                      <a:gd name="T1" fmla="*/ 0 h 251"/>
                      <a:gd name="T2" fmla="*/ 4 w 17"/>
                      <a:gd name="T3" fmla="*/ 0 h 251"/>
                      <a:gd name="T4" fmla="*/ 0 w 17"/>
                      <a:gd name="T5" fmla="*/ 6 h 251"/>
                      <a:gd name="T6" fmla="*/ 0 w 17"/>
                      <a:gd name="T7" fmla="*/ 11 h 251"/>
                      <a:gd name="T8" fmla="*/ 0 w 17"/>
                      <a:gd name="T9" fmla="*/ 250 h 2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"/>
                      <a:gd name="T16" fmla="*/ 0 h 251"/>
                      <a:gd name="T17" fmla="*/ 17 w 17"/>
                      <a:gd name="T18" fmla="*/ 251 h 2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" h="251">
                        <a:moveTo>
                          <a:pt x="16" y="0"/>
                        </a:moveTo>
                        <a:lnTo>
                          <a:pt x="4" y="0"/>
                        </a:ln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25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956"/>
                  </a:p>
                </p:txBody>
              </p:sp>
            </p:grpSp>
          </p:grpSp>
          <p:grpSp>
            <p:nvGrpSpPr>
              <p:cNvPr id="576" name="Group 581">
                <a:extLst>
                  <a:ext uri="{FF2B5EF4-FFF2-40B4-BE49-F238E27FC236}">
                    <a16:creationId xmlns:a16="http://schemas.microsoft.com/office/drawing/2014/main" id="{91EC6ACE-2023-41CF-A949-653746187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0" y="3177"/>
                <a:ext cx="90" cy="349"/>
                <a:chOff x="4713" y="1677"/>
                <a:chExt cx="92" cy="328"/>
              </a:xfrm>
            </p:grpSpPr>
            <p:sp>
              <p:nvSpPr>
                <p:cNvPr id="590" name="Freeform 582">
                  <a:extLst>
                    <a:ext uri="{FF2B5EF4-FFF2-40B4-BE49-F238E27FC236}">
                      <a16:creationId xmlns:a16="http://schemas.microsoft.com/office/drawing/2014/main" id="{BB5B6C07-362A-4A87-A4A6-96BBFCFFF6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3" y="1684"/>
                  <a:ext cx="92" cy="321"/>
                </a:xfrm>
                <a:custGeom>
                  <a:avLst/>
                  <a:gdLst>
                    <a:gd name="T0" fmla="*/ 0 w 92"/>
                    <a:gd name="T1" fmla="*/ 305 h 321"/>
                    <a:gd name="T2" fmla="*/ 0 w 92"/>
                    <a:gd name="T3" fmla="*/ 14 h 321"/>
                    <a:gd name="T4" fmla="*/ 16 w 92"/>
                    <a:gd name="T5" fmla="*/ 5 h 321"/>
                    <a:gd name="T6" fmla="*/ 25 w 92"/>
                    <a:gd name="T7" fmla="*/ 2 h 321"/>
                    <a:gd name="T8" fmla="*/ 48 w 92"/>
                    <a:gd name="T9" fmla="*/ 0 h 321"/>
                    <a:gd name="T10" fmla="*/ 70 w 92"/>
                    <a:gd name="T11" fmla="*/ 0 h 321"/>
                    <a:gd name="T12" fmla="*/ 85 w 92"/>
                    <a:gd name="T13" fmla="*/ 7 h 321"/>
                    <a:gd name="T14" fmla="*/ 91 w 92"/>
                    <a:gd name="T15" fmla="*/ 12 h 321"/>
                    <a:gd name="T16" fmla="*/ 91 w 92"/>
                    <a:gd name="T17" fmla="*/ 307 h 321"/>
                    <a:gd name="T18" fmla="*/ 73 w 92"/>
                    <a:gd name="T19" fmla="*/ 317 h 321"/>
                    <a:gd name="T20" fmla="*/ 43 w 92"/>
                    <a:gd name="T21" fmla="*/ 320 h 321"/>
                    <a:gd name="T22" fmla="*/ 22 w 92"/>
                    <a:gd name="T23" fmla="*/ 320 h 321"/>
                    <a:gd name="T24" fmla="*/ 3 w 92"/>
                    <a:gd name="T25" fmla="*/ 307 h 321"/>
                    <a:gd name="T26" fmla="*/ 3 w 92"/>
                    <a:gd name="T27" fmla="*/ 313 h 321"/>
                    <a:gd name="T28" fmla="*/ 7 w 92"/>
                    <a:gd name="T29" fmla="*/ 310 h 321"/>
                    <a:gd name="T30" fmla="*/ 0 w 92"/>
                    <a:gd name="T31" fmla="*/ 305 h 3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2"/>
                    <a:gd name="T49" fmla="*/ 0 h 321"/>
                    <a:gd name="T50" fmla="*/ 92 w 92"/>
                    <a:gd name="T51" fmla="*/ 321 h 3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2" h="321">
                      <a:moveTo>
                        <a:pt x="0" y="305"/>
                      </a:moveTo>
                      <a:lnTo>
                        <a:pt x="0" y="14"/>
                      </a:lnTo>
                      <a:lnTo>
                        <a:pt x="16" y="5"/>
                      </a:lnTo>
                      <a:lnTo>
                        <a:pt x="25" y="2"/>
                      </a:lnTo>
                      <a:lnTo>
                        <a:pt x="48" y="0"/>
                      </a:lnTo>
                      <a:lnTo>
                        <a:pt x="70" y="0"/>
                      </a:lnTo>
                      <a:lnTo>
                        <a:pt x="85" y="7"/>
                      </a:lnTo>
                      <a:lnTo>
                        <a:pt x="91" y="12"/>
                      </a:lnTo>
                      <a:lnTo>
                        <a:pt x="91" y="307"/>
                      </a:lnTo>
                      <a:lnTo>
                        <a:pt x="73" y="317"/>
                      </a:lnTo>
                      <a:lnTo>
                        <a:pt x="43" y="320"/>
                      </a:lnTo>
                      <a:lnTo>
                        <a:pt x="22" y="320"/>
                      </a:lnTo>
                      <a:lnTo>
                        <a:pt x="3" y="307"/>
                      </a:lnTo>
                      <a:lnTo>
                        <a:pt x="3" y="313"/>
                      </a:lnTo>
                      <a:lnTo>
                        <a:pt x="7" y="310"/>
                      </a:lnTo>
                      <a:lnTo>
                        <a:pt x="0" y="305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91" name="Line 583">
                  <a:extLst>
                    <a:ext uri="{FF2B5EF4-FFF2-40B4-BE49-F238E27FC236}">
                      <a16:creationId xmlns:a16="http://schemas.microsoft.com/office/drawing/2014/main" id="{FF8FAD8E-A794-445A-9DB3-F7E21A0509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1" y="1930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592" name="Freeform 584">
                  <a:extLst>
                    <a:ext uri="{FF2B5EF4-FFF2-40B4-BE49-F238E27FC236}">
                      <a16:creationId xmlns:a16="http://schemas.microsoft.com/office/drawing/2014/main" id="{57E4958C-3CA6-485E-878A-261CEC218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3" y="1677"/>
                  <a:ext cx="92" cy="63"/>
                </a:xfrm>
                <a:custGeom>
                  <a:avLst/>
                  <a:gdLst>
                    <a:gd name="T0" fmla="*/ 0 w 92"/>
                    <a:gd name="T1" fmla="*/ 62 h 63"/>
                    <a:gd name="T2" fmla="*/ 0 w 92"/>
                    <a:gd name="T3" fmla="*/ 18 h 63"/>
                    <a:gd name="T4" fmla="*/ 9 w 92"/>
                    <a:gd name="T5" fmla="*/ 10 h 63"/>
                    <a:gd name="T6" fmla="*/ 19 w 92"/>
                    <a:gd name="T7" fmla="*/ 5 h 63"/>
                    <a:gd name="T8" fmla="*/ 32 w 92"/>
                    <a:gd name="T9" fmla="*/ 3 h 63"/>
                    <a:gd name="T10" fmla="*/ 44 w 92"/>
                    <a:gd name="T11" fmla="*/ 0 h 63"/>
                    <a:gd name="T12" fmla="*/ 54 w 92"/>
                    <a:gd name="T13" fmla="*/ 2 h 63"/>
                    <a:gd name="T14" fmla="*/ 65 w 92"/>
                    <a:gd name="T15" fmla="*/ 4 h 63"/>
                    <a:gd name="T16" fmla="*/ 76 w 92"/>
                    <a:gd name="T17" fmla="*/ 7 h 63"/>
                    <a:gd name="T18" fmla="*/ 85 w 92"/>
                    <a:gd name="T19" fmla="*/ 13 h 63"/>
                    <a:gd name="T20" fmla="*/ 91 w 92"/>
                    <a:gd name="T21" fmla="*/ 20 h 63"/>
                    <a:gd name="T22" fmla="*/ 91 w 92"/>
                    <a:gd name="T23" fmla="*/ 62 h 63"/>
                    <a:gd name="T24" fmla="*/ 0 w 92"/>
                    <a:gd name="T25" fmla="*/ 62 h 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63"/>
                    <a:gd name="T41" fmla="*/ 92 w 92"/>
                    <a:gd name="T42" fmla="*/ 63 h 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63">
                      <a:moveTo>
                        <a:pt x="0" y="62"/>
                      </a:moveTo>
                      <a:lnTo>
                        <a:pt x="0" y="18"/>
                      </a:lnTo>
                      <a:lnTo>
                        <a:pt x="9" y="10"/>
                      </a:lnTo>
                      <a:lnTo>
                        <a:pt x="19" y="5"/>
                      </a:lnTo>
                      <a:lnTo>
                        <a:pt x="32" y="3"/>
                      </a:lnTo>
                      <a:lnTo>
                        <a:pt x="44" y="0"/>
                      </a:lnTo>
                      <a:lnTo>
                        <a:pt x="54" y="2"/>
                      </a:lnTo>
                      <a:lnTo>
                        <a:pt x="65" y="4"/>
                      </a:lnTo>
                      <a:lnTo>
                        <a:pt x="76" y="7"/>
                      </a:lnTo>
                      <a:lnTo>
                        <a:pt x="85" y="13"/>
                      </a:lnTo>
                      <a:lnTo>
                        <a:pt x="91" y="20"/>
                      </a:lnTo>
                      <a:lnTo>
                        <a:pt x="91" y="62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93" name="Line 585">
                  <a:extLst>
                    <a:ext uri="{FF2B5EF4-FFF2-40B4-BE49-F238E27FC236}">
                      <a16:creationId xmlns:a16="http://schemas.microsoft.com/office/drawing/2014/main" id="{C29AAFD1-0685-40B9-B9FB-BC397B766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1" y="1695"/>
                  <a:ext cx="7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</p:grpSp>
          <p:grpSp>
            <p:nvGrpSpPr>
              <p:cNvPr id="577" name="Group 586">
                <a:extLst>
                  <a:ext uri="{FF2B5EF4-FFF2-40B4-BE49-F238E27FC236}">
                    <a16:creationId xmlns:a16="http://schemas.microsoft.com/office/drawing/2014/main" id="{EAF5B916-E44D-4CDF-9162-39952A4F7F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30" y="3347"/>
                <a:ext cx="91" cy="348"/>
                <a:chOff x="4833" y="1788"/>
                <a:chExt cx="92" cy="328"/>
              </a:xfrm>
            </p:grpSpPr>
            <p:sp>
              <p:nvSpPr>
                <p:cNvPr id="586" name="Freeform 587">
                  <a:extLst>
                    <a:ext uri="{FF2B5EF4-FFF2-40B4-BE49-F238E27FC236}">
                      <a16:creationId xmlns:a16="http://schemas.microsoft.com/office/drawing/2014/main" id="{E80D0F12-1A1C-4430-BF2B-358294902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3" y="1795"/>
                  <a:ext cx="92" cy="321"/>
                </a:xfrm>
                <a:custGeom>
                  <a:avLst/>
                  <a:gdLst>
                    <a:gd name="T0" fmla="*/ 0 w 92"/>
                    <a:gd name="T1" fmla="*/ 305 h 321"/>
                    <a:gd name="T2" fmla="*/ 0 w 92"/>
                    <a:gd name="T3" fmla="*/ 14 h 321"/>
                    <a:gd name="T4" fmla="*/ 16 w 92"/>
                    <a:gd name="T5" fmla="*/ 5 h 321"/>
                    <a:gd name="T6" fmla="*/ 25 w 92"/>
                    <a:gd name="T7" fmla="*/ 2 h 321"/>
                    <a:gd name="T8" fmla="*/ 48 w 92"/>
                    <a:gd name="T9" fmla="*/ 0 h 321"/>
                    <a:gd name="T10" fmla="*/ 70 w 92"/>
                    <a:gd name="T11" fmla="*/ 0 h 321"/>
                    <a:gd name="T12" fmla="*/ 85 w 92"/>
                    <a:gd name="T13" fmla="*/ 7 h 321"/>
                    <a:gd name="T14" fmla="*/ 91 w 92"/>
                    <a:gd name="T15" fmla="*/ 12 h 321"/>
                    <a:gd name="T16" fmla="*/ 91 w 92"/>
                    <a:gd name="T17" fmla="*/ 307 h 321"/>
                    <a:gd name="T18" fmla="*/ 73 w 92"/>
                    <a:gd name="T19" fmla="*/ 317 h 321"/>
                    <a:gd name="T20" fmla="*/ 43 w 92"/>
                    <a:gd name="T21" fmla="*/ 320 h 321"/>
                    <a:gd name="T22" fmla="*/ 22 w 92"/>
                    <a:gd name="T23" fmla="*/ 320 h 321"/>
                    <a:gd name="T24" fmla="*/ 3 w 92"/>
                    <a:gd name="T25" fmla="*/ 307 h 321"/>
                    <a:gd name="T26" fmla="*/ 3 w 92"/>
                    <a:gd name="T27" fmla="*/ 313 h 321"/>
                    <a:gd name="T28" fmla="*/ 7 w 92"/>
                    <a:gd name="T29" fmla="*/ 310 h 321"/>
                    <a:gd name="T30" fmla="*/ 0 w 92"/>
                    <a:gd name="T31" fmla="*/ 305 h 3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2"/>
                    <a:gd name="T49" fmla="*/ 0 h 321"/>
                    <a:gd name="T50" fmla="*/ 92 w 92"/>
                    <a:gd name="T51" fmla="*/ 321 h 3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2" h="321">
                      <a:moveTo>
                        <a:pt x="0" y="305"/>
                      </a:moveTo>
                      <a:lnTo>
                        <a:pt x="0" y="14"/>
                      </a:lnTo>
                      <a:lnTo>
                        <a:pt x="16" y="5"/>
                      </a:lnTo>
                      <a:lnTo>
                        <a:pt x="25" y="2"/>
                      </a:lnTo>
                      <a:lnTo>
                        <a:pt x="48" y="0"/>
                      </a:lnTo>
                      <a:lnTo>
                        <a:pt x="70" y="0"/>
                      </a:lnTo>
                      <a:lnTo>
                        <a:pt x="85" y="7"/>
                      </a:lnTo>
                      <a:lnTo>
                        <a:pt x="91" y="12"/>
                      </a:lnTo>
                      <a:lnTo>
                        <a:pt x="91" y="307"/>
                      </a:lnTo>
                      <a:lnTo>
                        <a:pt x="73" y="317"/>
                      </a:lnTo>
                      <a:lnTo>
                        <a:pt x="43" y="320"/>
                      </a:lnTo>
                      <a:lnTo>
                        <a:pt x="22" y="320"/>
                      </a:lnTo>
                      <a:lnTo>
                        <a:pt x="3" y="307"/>
                      </a:lnTo>
                      <a:lnTo>
                        <a:pt x="3" y="313"/>
                      </a:lnTo>
                      <a:lnTo>
                        <a:pt x="7" y="310"/>
                      </a:lnTo>
                      <a:lnTo>
                        <a:pt x="0" y="305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87" name="Line 588">
                  <a:extLst>
                    <a:ext uri="{FF2B5EF4-FFF2-40B4-BE49-F238E27FC236}">
                      <a16:creationId xmlns:a16="http://schemas.microsoft.com/office/drawing/2014/main" id="{14BA375F-0B73-4AC6-BC17-C3CC7E8026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1" y="2041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588" name="Freeform 589">
                  <a:extLst>
                    <a:ext uri="{FF2B5EF4-FFF2-40B4-BE49-F238E27FC236}">
                      <a16:creationId xmlns:a16="http://schemas.microsoft.com/office/drawing/2014/main" id="{0DF2B2DC-E7B3-43A6-B391-1324A5CD46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3" y="1788"/>
                  <a:ext cx="92" cy="63"/>
                </a:xfrm>
                <a:custGeom>
                  <a:avLst/>
                  <a:gdLst>
                    <a:gd name="T0" fmla="*/ 0 w 92"/>
                    <a:gd name="T1" fmla="*/ 62 h 63"/>
                    <a:gd name="T2" fmla="*/ 0 w 92"/>
                    <a:gd name="T3" fmla="*/ 18 h 63"/>
                    <a:gd name="T4" fmla="*/ 9 w 92"/>
                    <a:gd name="T5" fmla="*/ 10 h 63"/>
                    <a:gd name="T6" fmla="*/ 19 w 92"/>
                    <a:gd name="T7" fmla="*/ 5 h 63"/>
                    <a:gd name="T8" fmla="*/ 32 w 92"/>
                    <a:gd name="T9" fmla="*/ 3 h 63"/>
                    <a:gd name="T10" fmla="*/ 44 w 92"/>
                    <a:gd name="T11" fmla="*/ 0 h 63"/>
                    <a:gd name="T12" fmla="*/ 54 w 92"/>
                    <a:gd name="T13" fmla="*/ 2 h 63"/>
                    <a:gd name="T14" fmla="*/ 65 w 92"/>
                    <a:gd name="T15" fmla="*/ 4 h 63"/>
                    <a:gd name="T16" fmla="*/ 76 w 92"/>
                    <a:gd name="T17" fmla="*/ 7 h 63"/>
                    <a:gd name="T18" fmla="*/ 85 w 92"/>
                    <a:gd name="T19" fmla="*/ 13 h 63"/>
                    <a:gd name="T20" fmla="*/ 91 w 92"/>
                    <a:gd name="T21" fmla="*/ 20 h 63"/>
                    <a:gd name="T22" fmla="*/ 91 w 92"/>
                    <a:gd name="T23" fmla="*/ 62 h 63"/>
                    <a:gd name="T24" fmla="*/ 0 w 92"/>
                    <a:gd name="T25" fmla="*/ 62 h 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63"/>
                    <a:gd name="T41" fmla="*/ 92 w 92"/>
                    <a:gd name="T42" fmla="*/ 63 h 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63">
                      <a:moveTo>
                        <a:pt x="0" y="62"/>
                      </a:moveTo>
                      <a:lnTo>
                        <a:pt x="0" y="18"/>
                      </a:lnTo>
                      <a:lnTo>
                        <a:pt x="9" y="10"/>
                      </a:lnTo>
                      <a:lnTo>
                        <a:pt x="19" y="5"/>
                      </a:lnTo>
                      <a:lnTo>
                        <a:pt x="32" y="3"/>
                      </a:lnTo>
                      <a:lnTo>
                        <a:pt x="44" y="0"/>
                      </a:lnTo>
                      <a:lnTo>
                        <a:pt x="54" y="2"/>
                      </a:lnTo>
                      <a:lnTo>
                        <a:pt x="65" y="4"/>
                      </a:lnTo>
                      <a:lnTo>
                        <a:pt x="76" y="7"/>
                      </a:lnTo>
                      <a:lnTo>
                        <a:pt x="85" y="13"/>
                      </a:lnTo>
                      <a:lnTo>
                        <a:pt x="91" y="20"/>
                      </a:lnTo>
                      <a:lnTo>
                        <a:pt x="91" y="62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89" name="Line 590">
                  <a:extLst>
                    <a:ext uri="{FF2B5EF4-FFF2-40B4-BE49-F238E27FC236}">
                      <a16:creationId xmlns:a16="http://schemas.microsoft.com/office/drawing/2014/main" id="{8EDCA44F-DD69-4FD2-9674-456CDED1A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41" y="1806"/>
                  <a:ext cx="7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</p:grpSp>
          <p:sp>
            <p:nvSpPr>
              <p:cNvPr id="578" name="Line 593">
                <a:extLst>
                  <a:ext uri="{FF2B5EF4-FFF2-40B4-BE49-F238E27FC236}">
                    <a16:creationId xmlns:a16="http://schemas.microsoft.com/office/drawing/2014/main" id="{13A7E9B4-C18C-4BBC-A013-47755B4DE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4" y="3310"/>
                <a:ext cx="0" cy="35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79" name="Line 594">
                <a:extLst>
                  <a:ext uri="{FF2B5EF4-FFF2-40B4-BE49-F238E27FC236}">
                    <a16:creationId xmlns:a16="http://schemas.microsoft.com/office/drawing/2014/main" id="{073CE904-DF76-44D7-BEE9-E85702113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4" y="3310"/>
                <a:ext cx="174" cy="0"/>
              </a:xfrm>
              <a:prstGeom prst="line">
                <a:avLst/>
              </a:prstGeom>
              <a:noFill/>
              <a:ln w="25400">
                <a:solidFill>
                  <a:srgbClr val="8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80" name="Line 595">
                <a:extLst>
                  <a:ext uri="{FF2B5EF4-FFF2-40B4-BE49-F238E27FC236}">
                    <a16:creationId xmlns:a16="http://schemas.microsoft.com/office/drawing/2014/main" id="{48A81098-793E-4B64-A6F3-9C8AE30106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" y="3389"/>
                <a:ext cx="127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81" name="Line 596">
                <a:extLst>
                  <a:ext uri="{FF2B5EF4-FFF2-40B4-BE49-F238E27FC236}">
                    <a16:creationId xmlns:a16="http://schemas.microsoft.com/office/drawing/2014/main" id="{3427BDFF-2859-4BEC-B1E6-96A19BD9FB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" y="3475"/>
                <a:ext cx="127" cy="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82" name="Line 597">
                <a:extLst>
                  <a:ext uri="{FF2B5EF4-FFF2-40B4-BE49-F238E27FC236}">
                    <a16:creationId xmlns:a16="http://schemas.microsoft.com/office/drawing/2014/main" id="{E0A93A3F-7264-488B-A422-BCB27A29E5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3" y="3557"/>
                <a:ext cx="127" cy="0"/>
              </a:xfrm>
              <a:prstGeom prst="line">
                <a:avLst/>
              </a:prstGeom>
              <a:noFill/>
              <a:ln w="25400">
                <a:solidFill>
                  <a:srgbClr val="C0C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83" name="Line 598">
                <a:extLst>
                  <a:ext uri="{FF2B5EF4-FFF2-40B4-BE49-F238E27FC236}">
                    <a16:creationId xmlns:a16="http://schemas.microsoft.com/office/drawing/2014/main" id="{80FCE2B4-F551-4F99-983F-A2F60F791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4" y="3655"/>
                <a:ext cx="12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84" name="Line 595">
                <a:extLst>
                  <a:ext uri="{FF2B5EF4-FFF2-40B4-BE49-F238E27FC236}">
                    <a16:creationId xmlns:a16="http://schemas.microsoft.com/office/drawing/2014/main" id="{207B78F3-D257-4814-9F13-FE7867970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3" y="2204"/>
                <a:ext cx="127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85" name="Line 596">
                <a:extLst>
                  <a:ext uri="{FF2B5EF4-FFF2-40B4-BE49-F238E27FC236}">
                    <a16:creationId xmlns:a16="http://schemas.microsoft.com/office/drawing/2014/main" id="{B3CC458E-15DE-45EE-AE15-D5351D2F1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9" y="2317"/>
                <a:ext cx="127" cy="0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</p:grpSp>
        <p:grpSp>
          <p:nvGrpSpPr>
            <p:cNvPr id="349" name="Group 639">
              <a:extLst>
                <a:ext uri="{FF2B5EF4-FFF2-40B4-BE49-F238E27FC236}">
                  <a16:creationId xmlns:a16="http://schemas.microsoft.com/office/drawing/2014/main" id="{E46D6181-84FF-4CC1-A222-40D9D518F5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70855" y="6048112"/>
              <a:ext cx="7413756" cy="2971754"/>
              <a:chOff x="2789" y="2451"/>
              <a:chExt cx="2844" cy="1140"/>
            </a:xfrm>
          </p:grpSpPr>
          <p:grpSp>
            <p:nvGrpSpPr>
              <p:cNvPr id="544" name="Group 554">
                <a:extLst>
                  <a:ext uri="{FF2B5EF4-FFF2-40B4-BE49-F238E27FC236}">
                    <a16:creationId xmlns:a16="http://schemas.microsoft.com/office/drawing/2014/main" id="{C013650D-7CE8-4E9E-AAAE-46FEE60870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9" y="2451"/>
                <a:ext cx="2604" cy="946"/>
                <a:chOff x="2789" y="2451"/>
                <a:chExt cx="2604" cy="946"/>
              </a:xfrm>
            </p:grpSpPr>
            <p:grpSp>
              <p:nvGrpSpPr>
                <p:cNvPr id="547" name="Group 440">
                  <a:extLst>
                    <a:ext uri="{FF2B5EF4-FFF2-40B4-BE49-F238E27FC236}">
                      <a16:creationId xmlns:a16="http://schemas.microsoft.com/office/drawing/2014/main" id="{890389F3-209F-4D85-8D3F-6AC97C4A7E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31" y="2843"/>
                  <a:ext cx="121" cy="403"/>
                  <a:chOff x="2965" y="1674"/>
                  <a:chExt cx="124" cy="380"/>
                </a:xfrm>
              </p:grpSpPr>
              <p:sp>
                <p:nvSpPr>
                  <p:cNvPr id="565" name="Line 441">
                    <a:extLst>
                      <a:ext uri="{FF2B5EF4-FFF2-40B4-BE49-F238E27FC236}">
                        <a16:creationId xmlns:a16="http://schemas.microsoft.com/office/drawing/2014/main" id="{6A6B4FDB-6005-487A-B80E-4A9935D45E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92" y="1695"/>
                    <a:ext cx="7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956"/>
                  </a:p>
                </p:txBody>
              </p:sp>
              <p:grpSp>
                <p:nvGrpSpPr>
                  <p:cNvPr id="566" name="Group 442">
                    <a:extLst>
                      <a:ext uri="{FF2B5EF4-FFF2-40B4-BE49-F238E27FC236}">
                        <a16:creationId xmlns:a16="http://schemas.microsoft.com/office/drawing/2014/main" id="{50AB44DB-CDE1-461D-AACB-4FE12C8187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65" y="1674"/>
                    <a:ext cx="124" cy="380"/>
                    <a:chOff x="2965" y="1674"/>
                    <a:chExt cx="124" cy="380"/>
                  </a:xfrm>
                </p:grpSpPr>
                <p:sp>
                  <p:nvSpPr>
                    <p:cNvPr id="567" name="Freeform 443">
                      <a:extLst>
                        <a:ext uri="{FF2B5EF4-FFF2-40B4-BE49-F238E27FC236}">
                          <a16:creationId xmlns:a16="http://schemas.microsoft.com/office/drawing/2014/main" id="{BBA8DB6C-480D-43E5-A739-2BB9FC6964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85" y="1683"/>
                      <a:ext cx="88" cy="371"/>
                    </a:xfrm>
                    <a:custGeom>
                      <a:avLst/>
                      <a:gdLst>
                        <a:gd name="T0" fmla="*/ 0 w 88"/>
                        <a:gd name="T1" fmla="*/ 353 h 371"/>
                        <a:gd name="T2" fmla="*/ 0 w 88"/>
                        <a:gd name="T3" fmla="*/ 17 h 371"/>
                        <a:gd name="T4" fmla="*/ 14 w 88"/>
                        <a:gd name="T5" fmla="*/ 6 h 371"/>
                        <a:gd name="T6" fmla="*/ 23 w 88"/>
                        <a:gd name="T7" fmla="*/ 3 h 371"/>
                        <a:gd name="T8" fmla="*/ 47 w 88"/>
                        <a:gd name="T9" fmla="*/ 0 h 371"/>
                        <a:gd name="T10" fmla="*/ 67 w 88"/>
                        <a:gd name="T11" fmla="*/ 0 h 371"/>
                        <a:gd name="T12" fmla="*/ 81 w 88"/>
                        <a:gd name="T13" fmla="*/ 9 h 371"/>
                        <a:gd name="T14" fmla="*/ 87 w 88"/>
                        <a:gd name="T15" fmla="*/ 14 h 371"/>
                        <a:gd name="T16" fmla="*/ 87 w 88"/>
                        <a:gd name="T17" fmla="*/ 356 h 371"/>
                        <a:gd name="T18" fmla="*/ 70 w 88"/>
                        <a:gd name="T19" fmla="*/ 367 h 371"/>
                        <a:gd name="T20" fmla="*/ 40 w 88"/>
                        <a:gd name="T21" fmla="*/ 370 h 371"/>
                        <a:gd name="T22" fmla="*/ 20 w 88"/>
                        <a:gd name="T23" fmla="*/ 370 h 371"/>
                        <a:gd name="T24" fmla="*/ 3 w 88"/>
                        <a:gd name="T25" fmla="*/ 356 h 371"/>
                        <a:gd name="T26" fmla="*/ 3 w 88"/>
                        <a:gd name="T27" fmla="*/ 362 h 371"/>
                        <a:gd name="T28" fmla="*/ 6 w 88"/>
                        <a:gd name="T29" fmla="*/ 359 h 371"/>
                        <a:gd name="T30" fmla="*/ 0 w 88"/>
                        <a:gd name="T31" fmla="*/ 353 h 371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88"/>
                        <a:gd name="T49" fmla="*/ 0 h 371"/>
                        <a:gd name="T50" fmla="*/ 88 w 88"/>
                        <a:gd name="T51" fmla="*/ 371 h 371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88" h="371">
                          <a:moveTo>
                            <a:pt x="0" y="353"/>
                          </a:moveTo>
                          <a:lnTo>
                            <a:pt x="0" y="17"/>
                          </a:lnTo>
                          <a:lnTo>
                            <a:pt x="14" y="6"/>
                          </a:lnTo>
                          <a:lnTo>
                            <a:pt x="23" y="3"/>
                          </a:lnTo>
                          <a:lnTo>
                            <a:pt x="47" y="0"/>
                          </a:lnTo>
                          <a:lnTo>
                            <a:pt x="67" y="0"/>
                          </a:lnTo>
                          <a:lnTo>
                            <a:pt x="81" y="9"/>
                          </a:lnTo>
                          <a:lnTo>
                            <a:pt x="87" y="14"/>
                          </a:lnTo>
                          <a:lnTo>
                            <a:pt x="87" y="356"/>
                          </a:lnTo>
                          <a:lnTo>
                            <a:pt x="70" y="367"/>
                          </a:lnTo>
                          <a:lnTo>
                            <a:pt x="40" y="370"/>
                          </a:lnTo>
                          <a:lnTo>
                            <a:pt x="20" y="370"/>
                          </a:lnTo>
                          <a:lnTo>
                            <a:pt x="3" y="356"/>
                          </a:lnTo>
                          <a:lnTo>
                            <a:pt x="3" y="362"/>
                          </a:lnTo>
                          <a:lnTo>
                            <a:pt x="6" y="359"/>
                          </a:lnTo>
                          <a:lnTo>
                            <a:pt x="0" y="353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2956"/>
                    </a:p>
                  </p:txBody>
                </p:sp>
                <p:sp>
                  <p:nvSpPr>
                    <p:cNvPr id="568" name="Line 444">
                      <a:extLst>
                        <a:ext uri="{FF2B5EF4-FFF2-40B4-BE49-F238E27FC236}">
                          <a16:creationId xmlns:a16="http://schemas.microsoft.com/office/drawing/2014/main" id="{8BCD3C51-5A89-4824-952D-5A2AD558F3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6" y="1968"/>
                      <a:ext cx="68" cy="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956"/>
                    </a:p>
                  </p:txBody>
                </p:sp>
                <p:sp>
                  <p:nvSpPr>
                    <p:cNvPr id="569" name="Freeform 445">
                      <a:extLst>
                        <a:ext uri="{FF2B5EF4-FFF2-40B4-BE49-F238E27FC236}">
                          <a16:creationId xmlns:a16="http://schemas.microsoft.com/office/drawing/2014/main" id="{E788EE85-39CA-4308-86EC-D87B6A0FA1F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85" y="1674"/>
                      <a:ext cx="88" cy="72"/>
                    </a:xfrm>
                    <a:custGeom>
                      <a:avLst/>
                      <a:gdLst>
                        <a:gd name="T0" fmla="*/ 0 w 88"/>
                        <a:gd name="T1" fmla="*/ 71 h 72"/>
                        <a:gd name="T2" fmla="*/ 0 w 88"/>
                        <a:gd name="T3" fmla="*/ 20 h 72"/>
                        <a:gd name="T4" fmla="*/ 9 w 88"/>
                        <a:gd name="T5" fmla="*/ 12 h 72"/>
                        <a:gd name="T6" fmla="*/ 18 w 88"/>
                        <a:gd name="T7" fmla="*/ 6 h 72"/>
                        <a:gd name="T8" fmla="*/ 30 w 88"/>
                        <a:gd name="T9" fmla="*/ 3 h 72"/>
                        <a:gd name="T10" fmla="*/ 42 w 88"/>
                        <a:gd name="T11" fmla="*/ 0 h 72"/>
                        <a:gd name="T12" fmla="*/ 52 w 88"/>
                        <a:gd name="T13" fmla="*/ 2 h 72"/>
                        <a:gd name="T14" fmla="*/ 62 w 88"/>
                        <a:gd name="T15" fmla="*/ 4 h 72"/>
                        <a:gd name="T16" fmla="*/ 73 w 88"/>
                        <a:gd name="T17" fmla="*/ 9 h 72"/>
                        <a:gd name="T18" fmla="*/ 81 w 88"/>
                        <a:gd name="T19" fmla="*/ 14 h 72"/>
                        <a:gd name="T20" fmla="*/ 87 w 88"/>
                        <a:gd name="T21" fmla="*/ 23 h 72"/>
                        <a:gd name="T22" fmla="*/ 87 w 88"/>
                        <a:gd name="T23" fmla="*/ 71 h 72"/>
                        <a:gd name="T24" fmla="*/ 0 w 88"/>
                        <a:gd name="T25" fmla="*/ 71 h 7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88"/>
                        <a:gd name="T40" fmla="*/ 0 h 72"/>
                        <a:gd name="T41" fmla="*/ 88 w 88"/>
                        <a:gd name="T42" fmla="*/ 72 h 7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88" h="72">
                          <a:moveTo>
                            <a:pt x="0" y="71"/>
                          </a:moveTo>
                          <a:lnTo>
                            <a:pt x="0" y="20"/>
                          </a:lnTo>
                          <a:lnTo>
                            <a:pt x="9" y="12"/>
                          </a:lnTo>
                          <a:lnTo>
                            <a:pt x="18" y="6"/>
                          </a:lnTo>
                          <a:lnTo>
                            <a:pt x="30" y="3"/>
                          </a:lnTo>
                          <a:lnTo>
                            <a:pt x="42" y="0"/>
                          </a:lnTo>
                          <a:lnTo>
                            <a:pt x="52" y="2"/>
                          </a:lnTo>
                          <a:lnTo>
                            <a:pt x="62" y="4"/>
                          </a:lnTo>
                          <a:lnTo>
                            <a:pt x="73" y="9"/>
                          </a:lnTo>
                          <a:lnTo>
                            <a:pt x="81" y="14"/>
                          </a:lnTo>
                          <a:lnTo>
                            <a:pt x="87" y="23"/>
                          </a:lnTo>
                          <a:lnTo>
                            <a:pt x="87" y="71"/>
                          </a:lnTo>
                          <a:lnTo>
                            <a:pt x="0" y="71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2956"/>
                    </a:p>
                  </p:txBody>
                </p:sp>
                <p:sp>
                  <p:nvSpPr>
                    <p:cNvPr id="570" name="Freeform 446">
                      <a:extLst>
                        <a:ext uri="{FF2B5EF4-FFF2-40B4-BE49-F238E27FC236}">
                          <a16:creationId xmlns:a16="http://schemas.microsoft.com/office/drawing/2014/main" id="{3FAD0103-F16E-4291-9855-D8E864B384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5" y="1771"/>
                      <a:ext cx="17" cy="245"/>
                    </a:xfrm>
                    <a:custGeom>
                      <a:avLst/>
                      <a:gdLst>
                        <a:gd name="T0" fmla="*/ 16 w 17"/>
                        <a:gd name="T1" fmla="*/ 0 h 245"/>
                        <a:gd name="T2" fmla="*/ 0 w 17"/>
                        <a:gd name="T3" fmla="*/ 0 h 245"/>
                        <a:gd name="T4" fmla="*/ 0 w 17"/>
                        <a:gd name="T5" fmla="*/ 244 h 245"/>
                        <a:gd name="T6" fmla="*/ 0 60000 65536"/>
                        <a:gd name="T7" fmla="*/ 0 60000 65536"/>
                        <a:gd name="T8" fmla="*/ 0 60000 65536"/>
                        <a:gd name="T9" fmla="*/ 0 w 17"/>
                        <a:gd name="T10" fmla="*/ 0 h 245"/>
                        <a:gd name="T11" fmla="*/ 17 w 17"/>
                        <a:gd name="T12" fmla="*/ 245 h 24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" h="245">
                          <a:moveTo>
                            <a:pt x="16" y="0"/>
                          </a:moveTo>
                          <a:lnTo>
                            <a:pt x="0" y="0"/>
                          </a:lnTo>
                          <a:lnTo>
                            <a:pt x="0" y="244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0000FF"/>
                        </a:gs>
                        <a:gs pos="50000">
                          <a:srgbClr val="7575FF"/>
                        </a:gs>
                        <a:gs pos="100000">
                          <a:srgbClr val="0000FF"/>
                        </a:gs>
                      </a:gsLst>
                      <a:lin ang="0" scaled="1"/>
                    </a:gradFill>
                    <a:ln w="50800" cap="rnd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2956"/>
                    </a:p>
                  </p:txBody>
                </p:sp>
                <p:sp>
                  <p:nvSpPr>
                    <p:cNvPr id="571" name="Freeform 447">
                      <a:extLst>
                        <a:ext uri="{FF2B5EF4-FFF2-40B4-BE49-F238E27FC236}">
                          <a16:creationId xmlns:a16="http://schemas.microsoft.com/office/drawing/2014/main" id="{0FB6FDF8-9783-463A-9651-BB5114910A6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72" y="1882"/>
                      <a:ext cx="17" cy="134"/>
                    </a:xfrm>
                    <a:custGeom>
                      <a:avLst/>
                      <a:gdLst>
                        <a:gd name="T0" fmla="*/ 0 w 17"/>
                        <a:gd name="T1" fmla="*/ 0 h 134"/>
                        <a:gd name="T2" fmla="*/ 16 w 17"/>
                        <a:gd name="T3" fmla="*/ 0 h 134"/>
                        <a:gd name="T4" fmla="*/ 16 w 17"/>
                        <a:gd name="T5" fmla="*/ 133 h 134"/>
                        <a:gd name="T6" fmla="*/ 0 60000 65536"/>
                        <a:gd name="T7" fmla="*/ 0 60000 65536"/>
                        <a:gd name="T8" fmla="*/ 0 60000 65536"/>
                        <a:gd name="T9" fmla="*/ 0 w 17"/>
                        <a:gd name="T10" fmla="*/ 0 h 134"/>
                        <a:gd name="T11" fmla="*/ 17 w 17"/>
                        <a:gd name="T12" fmla="*/ 134 h 13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7" h="134">
                          <a:moveTo>
                            <a:pt x="0" y="0"/>
                          </a:moveTo>
                          <a:lnTo>
                            <a:pt x="16" y="0"/>
                          </a:lnTo>
                          <a:lnTo>
                            <a:pt x="16" y="133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25400" cap="rnd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2956"/>
                    </a:p>
                  </p:txBody>
                </p:sp>
                <p:sp>
                  <p:nvSpPr>
                    <p:cNvPr id="572" name="Freeform 448">
                      <a:extLst>
                        <a:ext uri="{FF2B5EF4-FFF2-40B4-BE49-F238E27FC236}">
                          <a16:creationId xmlns:a16="http://schemas.microsoft.com/office/drawing/2014/main" id="{CF8E4245-CD8B-45D7-A4B4-4EE16D148D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68" y="1768"/>
                      <a:ext cx="17" cy="251"/>
                    </a:xfrm>
                    <a:custGeom>
                      <a:avLst/>
                      <a:gdLst>
                        <a:gd name="T0" fmla="*/ 16 w 17"/>
                        <a:gd name="T1" fmla="*/ 0 h 251"/>
                        <a:gd name="T2" fmla="*/ 4 w 17"/>
                        <a:gd name="T3" fmla="*/ 0 h 251"/>
                        <a:gd name="T4" fmla="*/ 0 w 17"/>
                        <a:gd name="T5" fmla="*/ 6 h 251"/>
                        <a:gd name="T6" fmla="*/ 0 w 17"/>
                        <a:gd name="T7" fmla="*/ 11 h 251"/>
                        <a:gd name="T8" fmla="*/ 0 w 17"/>
                        <a:gd name="T9" fmla="*/ 250 h 2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251"/>
                        <a:gd name="T17" fmla="*/ 17 w 17"/>
                        <a:gd name="T18" fmla="*/ 251 h 2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251">
                          <a:moveTo>
                            <a:pt x="16" y="0"/>
                          </a:moveTo>
                          <a:lnTo>
                            <a:pt x="4" y="0"/>
                          </a:lnTo>
                          <a:lnTo>
                            <a:pt x="0" y="6"/>
                          </a:lnTo>
                          <a:lnTo>
                            <a:pt x="0" y="11"/>
                          </a:lnTo>
                          <a:lnTo>
                            <a:pt x="0" y="250"/>
                          </a:lnTo>
                        </a:path>
                      </a:pathLst>
                    </a:custGeom>
                    <a:solidFill>
                      <a:srgbClr val="808080"/>
                    </a:solidFill>
                    <a:ln w="12700" cap="rnd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2956"/>
                    </a:p>
                  </p:txBody>
                </p:sp>
              </p:grpSp>
            </p:grpSp>
            <p:sp>
              <p:nvSpPr>
                <p:cNvPr id="548" name="Rectangle 452">
                  <a:extLst>
                    <a:ext uri="{FF2B5EF4-FFF2-40B4-BE49-F238E27FC236}">
                      <a16:creationId xmlns:a16="http://schemas.microsoft.com/office/drawing/2014/main" id="{E929BC64-E393-4AB9-B4D0-889C4D15B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9" y="3013"/>
                  <a:ext cx="340" cy="1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8588" tIns="72990" rIns="148588" bIns="72990">
                  <a:spAutoFit/>
                </a:bodyPr>
                <a:lstStyle>
                  <a:lvl1pPr algn="l" eaLnBrk="0" hangingPunct="0">
                    <a:defRPr sz="2000">
                      <a:solidFill>
                        <a:srgbClr val="003366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 eaLnBrk="0" hangingPunct="0">
                    <a:defRPr sz="2000">
                      <a:solidFill>
                        <a:srgbClr val="003366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 eaLnBrk="0" hangingPunct="0">
                    <a:defRPr sz="2000">
                      <a:solidFill>
                        <a:srgbClr val="003366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 eaLnBrk="0" hangingPunct="0">
                    <a:defRPr sz="2000">
                      <a:solidFill>
                        <a:srgbClr val="003366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 eaLnBrk="0" hangingPunct="0">
                    <a:defRPr sz="2000">
                      <a:solidFill>
                        <a:srgbClr val="003366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3366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3366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3366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rgbClr val="003366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642" b="1" dirty="0">
                      <a:solidFill>
                        <a:schemeClr val="bg1">
                          <a:lumMod val="50000"/>
                        </a:schemeClr>
                      </a:solidFill>
                      <a:ea typeface="ＭＳ Ｐゴシック" panose="020B0600070205080204" pitchFamily="34" charset="-128"/>
                      <a:cs typeface="Arial" panose="020B0604020202020204" pitchFamily="34" charset="0"/>
                    </a:rPr>
                    <a:t>RFCC</a:t>
                  </a:r>
                </a:p>
              </p:txBody>
            </p:sp>
            <p:grpSp>
              <p:nvGrpSpPr>
                <p:cNvPr id="549" name="Group 461">
                  <a:extLst>
                    <a:ext uri="{FF2B5EF4-FFF2-40B4-BE49-F238E27FC236}">
                      <a16:creationId xmlns:a16="http://schemas.microsoft.com/office/drawing/2014/main" id="{67EB8A15-1C45-46E0-B759-86B49E8D36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43" y="3062"/>
                  <a:ext cx="163" cy="194"/>
                  <a:chOff x="1195" y="1773"/>
                  <a:chExt cx="166" cy="182"/>
                </a:xfrm>
              </p:grpSpPr>
              <p:sp>
                <p:nvSpPr>
                  <p:cNvPr id="560" name="Freeform 462">
                    <a:extLst>
                      <a:ext uri="{FF2B5EF4-FFF2-40B4-BE49-F238E27FC236}">
                        <a16:creationId xmlns:a16="http://schemas.microsoft.com/office/drawing/2014/main" id="{EA5E8E43-63FA-4E84-A937-4FA4F5CFA4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5" y="1864"/>
                    <a:ext cx="39" cy="91"/>
                  </a:xfrm>
                  <a:custGeom>
                    <a:avLst/>
                    <a:gdLst>
                      <a:gd name="T0" fmla="*/ 0 w 39"/>
                      <a:gd name="T1" fmla="*/ 0 h 91"/>
                      <a:gd name="T2" fmla="*/ 1 w 39"/>
                      <a:gd name="T3" fmla="*/ 69 h 91"/>
                      <a:gd name="T4" fmla="*/ 38 w 39"/>
                      <a:gd name="T5" fmla="*/ 90 h 91"/>
                      <a:gd name="T6" fmla="*/ 38 w 39"/>
                      <a:gd name="T7" fmla="*/ 27 h 91"/>
                      <a:gd name="T8" fmla="*/ 0 w 39"/>
                      <a:gd name="T9" fmla="*/ 0 h 9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91"/>
                      <a:gd name="T17" fmla="*/ 39 w 39"/>
                      <a:gd name="T18" fmla="*/ 91 h 9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91">
                        <a:moveTo>
                          <a:pt x="0" y="0"/>
                        </a:moveTo>
                        <a:lnTo>
                          <a:pt x="1" y="69"/>
                        </a:lnTo>
                        <a:lnTo>
                          <a:pt x="38" y="90"/>
                        </a:lnTo>
                        <a:lnTo>
                          <a:pt x="38" y="27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956"/>
                  </a:p>
                </p:txBody>
              </p:sp>
              <p:sp>
                <p:nvSpPr>
                  <p:cNvPr id="561" name="Freeform 463">
                    <a:extLst>
                      <a:ext uri="{FF2B5EF4-FFF2-40B4-BE49-F238E27FC236}">
                        <a16:creationId xmlns:a16="http://schemas.microsoft.com/office/drawing/2014/main" id="{F2D2B195-22AC-47AF-A22F-2C50F7B596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5" y="1777"/>
                    <a:ext cx="80" cy="114"/>
                  </a:xfrm>
                  <a:custGeom>
                    <a:avLst/>
                    <a:gdLst>
                      <a:gd name="T0" fmla="*/ 0 w 80"/>
                      <a:gd name="T1" fmla="*/ 86 h 114"/>
                      <a:gd name="T2" fmla="*/ 38 w 80"/>
                      <a:gd name="T3" fmla="*/ 113 h 114"/>
                      <a:gd name="T4" fmla="*/ 79 w 80"/>
                      <a:gd name="T5" fmla="*/ 51 h 114"/>
                      <a:gd name="T6" fmla="*/ 79 w 80"/>
                      <a:gd name="T7" fmla="*/ 3 h 114"/>
                      <a:gd name="T8" fmla="*/ 71 w 80"/>
                      <a:gd name="T9" fmla="*/ 2 h 114"/>
                      <a:gd name="T10" fmla="*/ 66 w 80"/>
                      <a:gd name="T11" fmla="*/ 0 h 114"/>
                      <a:gd name="T12" fmla="*/ 63 w 80"/>
                      <a:gd name="T13" fmla="*/ 1 h 114"/>
                      <a:gd name="T14" fmla="*/ 63 w 80"/>
                      <a:gd name="T15" fmla="*/ 49 h 114"/>
                      <a:gd name="T16" fmla="*/ 0 w 80"/>
                      <a:gd name="T17" fmla="*/ 86 h 1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0"/>
                      <a:gd name="T28" fmla="*/ 0 h 114"/>
                      <a:gd name="T29" fmla="*/ 80 w 80"/>
                      <a:gd name="T30" fmla="*/ 114 h 11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0" h="114">
                        <a:moveTo>
                          <a:pt x="0" y="86"/>
                        </a:moveTo>
                        <a:lnTo>
                          <a:pt x="38" y="113"/>
                        </a:lnTo>
                        <a:lnTo>
                          <a:pt x="79" y="51"/>
                        </a:lnTo>
                        <a:lnTo>
                          <a:pt x="79" y="3"/>
                        </a:lnTo>
                        <a:lnTo>
                          <a:pt x="71" y="2"/>
                        </a:lnTo>
                        <a:lnTo>
                          <a:pt x="66" y="0"/>
                        </a:lnTo>
                        <a:lnTo>
                          <a:pt x="63" y="1"/>
                        </a:lnTo>
                        <a:lnTo>
                          <a:pt x="63" y="49"/>
                        </a:lnTo>
                        <a:lnTo>
                          <a:pt x="0" y="86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956"/>
                  </a:p>
                </p:txBody>
              </p:sp>
              <p:sp>
                <p:nvSpPr>
                  <p:cNvPr id="562" name="Freeform 464">
                    <a:extLst>
                      <a:ext uri="{FF2B5EF4-FFF2-40B4-BE49-F238E27FC236}">
                        <a16:creationId xmlns:a16="http://schemas.microsoft.com/office/drawing/2014/main" id="{8C3B39D8-F121-41ED-82A6-7665C81E0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3" y="1778"/>
                    <a:ext cx="127" cy="112"/>
                  </a:xfrm>
                  <a:custGeom>
                    <a:avLst/>
                    <a:gdLst>
                      <a:gd name="T0" fmla="*/ 0 w 127"/>
                      <a:gd name="T1" fmla="*/ 111 h 112"/>
                      <a:gd name="T2" fmla="*/ 126 w 127"/>
                      <a:gd name="T3" fmla="*/ 110 h 112"/>
                      <a:gd name="T4" fmla="*/ 58 w 127"/>
                      <a:gd name="T5" fmla="*/ 47 h 112"/>
                      <a:gd name="T6" fmla="*/ 59 w 127"/>
                      <a:gd name="T7" fmla="*/ 0 h 112"/>
                      <a:gd name="T8" fmla="*/ 54 w 127"/>
                      <a:gd name="T9" fmla="*/ 2 h 112"/>
                      <a:gd name="T10" fmla="*/ 50 w 127"/>
                      <a:gd name="T11" fmla="*/ 2 h 112"/>
                      <a:gd name="T12" fmla="*/ 47 w 127"/>
                      <a:gd name="T13" fmla="*/ 2 h 112"/>
                      <a:gd name="T14" fmla="*/ 45 w 127"/>
                      <a:gd name="T15" fmla="*/ 2 h 112"/>
                      <a:gd name="T16" fmla="*/ 42 w 127"/>
                      <a:gd name="T17" fmla="*/ 2 h 112"/>
                      <a:gd name="T18" fmla="*/ 41 w 127"/>
                      <a:gd name="T19" fmla="*/ 2 h 112"/>
                      <a:gd name="T20" fmla="*/ 41 w 127"/>
                      <a:gd name="T21" fmla="*/ 50 h 112"/>
                      <a:gd name="T22" fmla="*/ 0 w 127"/>
                      <a:gd name="T23" fmla="*/ 111 h 1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7"/>
                      <a:gd name="T37" fmla="*/ 0 h 112"/>
                      <a:gd name="T38" fmla="*/ 127 w 127"/>
                      <a:gd name="T39" fmla="*/ 112 h 11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7" h="112">
                        <a:moveTo>
                          <a:pt x="0" y="111"/>
                        </a:moveTo>
                        <a:lnTo>
                          <a:pt x="126" y="110"/>
                        </a:lnTo>
                        <a:lnTo>
                          <a:pt x="58" y="47"/>
                        </a:lnTo>
                        <a:lnTo>
                          <a:pt x="59" y="0"/>
                        </a:lnTo>
                        <a:lnTo>
                          <a:pt x="54" y="2"/>
                        </a:lnTo>
                        <a:lnTo>
                          <a:pt x="50" y="2"/>
                        </a:lnTo>
                        <a:lnTo>
                          <a:pt x="47" y="2"/>
                        </a:lnTo>
                        <a:lnTo>
                          <a:pt x="45" y="2"/>
                        </a:lnTo>
                        <a:lnTo>
                          <a:pt x="42" y="2"/>
                        </a:lnTo>
                        <a:lnTo>
                          <a:pt x="41" y="2"/>
                        </a:lnTo>
                        <a:lnTo>
                          <a:pt x="41" y="50"/>
                        </a:lnTo>
                        <a:lnTo>
                          <a:pt x="0" y="111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956"/>
                  </a:p>
                </p:txBody>
              </p:sp>
              <p:sp>
                <p:nvSpPr>
                  <p:cNvPr id="563" name="Freeform 465">
                    <a:extLst>
                      <a:ext uri="{FF2B5EF4-FFF2-40B4-BE49-F238E27FC236}">
                        <a16:creationId xmlns:a16="http://schemas.microsoft.com/office/drawing/2014/main" id="{8510538D-8C17-48ED-8CC8-EE60440781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3" y="1889"/>
                    <a:ext cx="128" cy="66"/>
                  </a:xfrm>
                  <a:custGeom>
                    <a:avLst/>
                    <a:gdLst>
                      <a:gd name="T0" fmla="*/ 127 w 128"/>
                      <a:gd name="T1" fmla="*/ 0 h 66"/>
                      <a:gd name="T2" fmla="*/ 127 w 128"/>
                      <a:gd name="T3" fmla="*/ 65 h 66"/>
                      <a:gd name="T4" fmla="*/ 0 w 128"/>
                      <a:gd name="T5" fmla="*/ 64 h 66"/>
                      <a:gd name="T6" fmla="*/ 0 w 128"/>
                      <a:gd name="T7" fmla="*/ 1 h 66"/>
                      <a:gd name="T8" fmla="*/ 127 w 128"/>
                      <a:gd name="T9" fmla="*/ 0 h 6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8"/>
                      <a:gd name="T16" fmla="*/ 0 h 66"/>
                      <a:gd name="T17" fmla="*/ 128 w 128"/>
                      <a:gd name="T18" fmla="*/ 66 h 6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8" h="66">
                        <a:moveTo>
                          <a:pt x="127" y="0"/>
                        </a:moveTo>
                        <a:lnTo>
                          <a:pt x="127" y="65"/>
                        </a:lnTo>
                        <a:lnTo>
                          <a:pt x="0" y="64"/>
                        </a:lnTo>
                        <a:lnTo>
                          <a:pt x="0" y="1"/>
                        </a:lnTo>
                        <a:lnTo>
                          <a:pt x="127" y="0"/>
                        </a:lnTo>
                      </a:path>
                    </a:pathLst>
                  </a:custGeom>
                  <a:solidFill>
                    <a:srgbClr val="808080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956"/>
                  </a:p>
                </p:txBody>
              </p:sp>
              <p:sp>
                <p:nvSpPr>
                  <p:cNvPr id="564" name="Freeform 466">
                    <a:extLst>
                      <a:ext uri="{FF2B5EF4-FFF2-40B4-BE49-F238E27FC236}">
                        <a16:creationId xmlns:a16="http://schemas.microsoft.com/office/drawing/2014/main" id="{CFAC5359-6672-44A7-8B94-9CA82F58C7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57" y="1773"/>
                    <a:ext cx="36" cy="17"/>
                  </a:xfrm>
                  <a:custGeom>
                    <a:avLst/>
                    <a:gdLst>
                      <a:gd name="T0" fmla="*/ 35 w 36"/>
                      <a:gd name="T1" fmla="*/ 8 h 17"/>
                      <a:gd name="T2" fmla="*/ 18 w 36"/>
                      <a:gd name="T3" fmla="*/ 0 h 17"/>
                      <a:gd name="T4" fmla="*/ 0 w 36"/>
                      <a:gd name="T5" fmla="*/ 8 h 17"/>
                      <a:gd name="T6" fmla="*/ 18 w 36"/>
                      <a:gd name="T7" fmla="*/ 16 h 17"/>
                      <a:gd name="T8" fmla="*/ 35 w 36"/>
                      <a:gd name="T9" fmla="*/ 8 h 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17"/>
                      <a:gd name="T17" fmla="*/ 36 w 36"/>
                      <a:gd name="T18" fmla="*/ 17 h 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17">
                        <a:moveTo>
                          <a:pt x="35" y="8"/>
                        </a:moveTo>
                        <a:lnTo>
                          <a:pt x="18" y="0"/>
                        </a:lnTo>
                        <a:lnTo>
                          <a:pt x="0" y="8"/>
                        </a:lnTo>
                        <a:lnTo>
                          <a:pt x="18" y="16"/>
                        </a:lnTo>
                        <a:lnTo>
                          <a:pt x="35" y="8"/>
                        </a:lnTo>
                      </a:path>
                    </a:pathLst>
                  </a:custGeom>
                  <a:solidFill>
                    <a:srgbClr val="969696"/>
                  </a:solidFill>
                  <a:ln w="127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2956"/>
                  </a:p>
                </p:txBody>
              </p:sp>
            </p:grpSp>
            <p:sp>
              <p:nvSpPr>
                <p:cNvPr id="550" name="Line 504">
                  <a:extLst>
                    <a:ext uri="{FF2B5EF4-FFF2-40B4-BE49-F238E27FC236}">
                      <a16:creationId xmlns:a16="http://schemas.microsoft.com/office/drawing/2014/main" id="{D3F526BE-FEFC-40E6-8C8B-7B17EE05C5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9" y="2910"/>
                  <a:ext cx="129" cy="0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51" name="Line 512">
                  <a:extLst>
                    <a:ext uri="{FF2B5EF4-FFF2-40B4-BE49-F238E27FC236}">
                      <a16:creationId xmlns:a16="http://schemas.microsoft.com/office/drawing/2014/main" id="{815C48F7-3628-4FE8-B7C9-1F71B10317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8" y="2990"/>
                  <a:ext cx="129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52" name="Line 517">
                  <a:extLst>
                    <a:ext uri="{FF2B5EF4-FFF2-40B4-BE49-F238E27FC236}">
                      <a16:creationId xmlns:a16="http://schemas.microsoft.com/office/drawing/2014/main" id="{05D1F70B-A872-43B5-A812-3BB87C39F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3" y="2822"/>
                  <a:ext cx="0" cy="21"/>
                </a:xfrm>
                <a:prstGeom prst="lin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53" name="Line 518">
                  <a:extLst>
                    <a:ext uri="{FF2B5EF4-FFF2-40B4-BE49-F238E27FC236}">
                      <a16:creationId xmlns:a16="http://schemas.microsoft.com/office/drawing/2014/main" id="{6D60A06F-51E7-4288-ADB0-10C6AAEBCF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84" y="2820"/>
                  <a:ext cx="183" cy="0"/>
                </a:xfrm>
                <a:prstGeom prst="lin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54" name="Line 521">
                  <a:extLst>
                    <a:ext uri="{FF2B5EF4-FFF2-40B4-BE49-F238E27FC236}">
                      <a16:creationId xmlns:a16="http://schemas.microsoft.com/office/drawing/2014/main" id="{B8D7BEEB-77F8-40A1-A946-B5CF86C058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8" y="3109"/>
                  <a:ext cx="129" cy="0"/>
                </a:xfrm>
                <a:prstGeom prst="line">
                  <a:avLst/>
                </a:prstGeom>
                <a:noFill/>
                <a:ln w="25400">
                  <a:solidFill>
                    <a:srgbClr val="808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55" name="Line 504">
                  <a:extLst>
                    <a:ext uri="{FF2B5EF4-FFF2-40B4-BE49-F238E27FC236}">
                      <a16:creationId xmlns:a16="http://schemas.microsoft.com/office/drawing/2014/main" id="{D088D223-45AA-4099-A947-A0B5AD6A9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38" y="3397"/>
                  <a:ext cx="129" cy="0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56" name="Line 504">
                  <a:extLst>
                    <a:ext uri="{FF2B5EF4-FFF2-40B4-BE49-F238E27FC236}">
                      <a16:creationId xmlns:a16="http://schemas.microsoft.com/office/drawing/2014/main" id="{F3DDDC84-B102-457E-AE7B-1CFA954D1B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76" y="3392"/>
                  <a:ext cx="129" cy="0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57" name="Line 518">
                  <a:extLst>
                    <a:ext uri="{FF2B5EF4-FFF2-40B4-BE49-F238E27FC236}">
                      <a16:creationId xmlns:a16="http://schemas.microsoft.com/office/drawing/2014/main" id="{D4F9E097-9CC9-4BEC-8E21-F873A0FD89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679" y="2938"/>
                  <a:ext cx="183" cy="0"/>
                </a:xfrm>
                <a:prstGeom prst="lin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58" name="Line 518">
                  <a:extLst>
                    <a:ext uri="{FF2B5EF4-FFF2-40B4-BE49-F238E27FC236}">
                      <a16:creationId xmlns:a16="http://schemas.microsoft.com/office/drawing/2014/main" id="{6770C861-AD02-42BC-94F6-BD76B5676B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44" y="2840"/>
                  <a:ext cx="183" cy="0"/>
                </a:xfrm>
                <a:prstGeom prst="lin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59" name="Line 504">
                  <a:extLst>
                    <a:ext uri="{FF2B5EF4-FFF2-40B4-BE49-F238E27FC236}">
                      <a16:creationId xmlns:a16="http://schemas.microsoft.com/office/drawing/2014/main" id="{5CAE23A7-A78C-4C53-8CFE-B5BFDE4363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64" y="2451"/>
                  <a:ext cx="129" cy="0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  <p:sp>
            <p:nvSpPr>
              <p:cNvPr id="545" name="Rectangle 638">
                <a:extLst>
                  <a:ext uri="{FF2B5EF4-FFF2-40B4-BE49-F238E27FC236}">
                    <a16:creationId xmlns:a16="http://schemas.microsoft.com/office/drawing/2014/main" id="{F5F7418F-9E64-4A2E-BF46-85F5FBB6C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9" y="3104"/>
                <a:ext cx="115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48588" tIns="72990" rIns="148588" bIns="72990">
                <a:spAutoFit/>
              </a:bodyPr>
              <a:lstStyle>
                <a:lvl1pPr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642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46" name="Rectangle 638">
                <a:extLst>
                  <a:ext uri="{FF2B5EF4-FFF2-40B4-BE49-F238E27FC236}">
                    <a16:creationId xmlns:a16="http://schemas.microsoft.com/office/drawing/2014/main" id="{DCA81ED4-1F85-4A0E-8103-8B63555F6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3438"/>
                <a:ext cx="700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8588" tIns="72990" rIns="148588" bIns="72990">
                <a:spAutoFit/>
              </a:bodyPr>
              <a:lstStyle>
                <a:lvl1pPr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642" b="1" dirty="0">
                    <a:solidFill>
                      <a:srgbClr val="000000"/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MOGAS</a:t>
                </a:r>
              </a:p>
            </p:txBody>
          </p:sp>
        </p:grpSp>
        <p:grpSp>
          <p:nvGrpSpPr>
            <p:cNvPr id="350" name="Group 658">
              <a:extLst>
                <a:ext uri="{FF2B5EF4-FFF2-40B4-BE49-F238E27FC236}">
                  <a16:creationId xmlns:a16="http://schemas.microsoft.com/office/drawing/2014/main" id="{28AAD1E3-E1F3-415B-BD40-0825BCE75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03767" y="8244433"/>
              <a:ext cx="1272118" cy="1243446"/>
              <a:chOff x="4337" y="3227"/>
              <a:chExt cx="488" cy="477"/>
            </a:xfrm>
          </p:grpSpPr>
          <p:grpSp>
            <p:nvGrpSpPr>
              <p:cNvPr id="534" name="Group 646">
                <a:extLst>
                  <a:ext uri="{FF2B5EF4-FFF2-40B4-BE49-F238E27FC236}">
                    <a16:creationId xmlns:a16="http://schemas.microsoft.com/office/drawing/2014/main" id="{06C92B7B-566B-482B-ABB7-D43E50B0A9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4" y="3227"/>
                <a:ext cx="90" cy="349"/>
                <a:chOff x="4713" y="1677"/>
                <a:chExt cx="92" cy="328"/>
              </a:xfrm>
            </p:grpSpPr>
            <p:sp>
              <p:nvSpPr>
                <p:cNvPr id="540" name="Freeform 647">
                  <a:extLst>
                    <a:ext uri="{FF2B5EF4-FFF2-40B4-BE49-F238E27FC236}">
                      <a16:creationId xmlns:a16="http://schemas.microsoft.com/office/drawing/2014/main" id="{49154E17-4FFB-4677-A583-61B2210AD1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3" y="1684"/>
                  <a:ext cx="92" cy="321"/>
                </a:xfrm>
                <a:custGeom>
                  <a:avLst/>
                  <a:gdLst>
                    <a:gd name="T0" fmla="*/ 0 w 92"/>
                    <a:gd name="T1" fmla="*/ 305 h 321"/>
                    <a:gd name="T2" fmla="*/ 0 w 92"/>
                    <a:gd name="T3" fmla="*/ 14 h 321"/>
                    <a:gd name="T4" fmla="*/ 16 w 92"/>
                    <a:gd name="T5" fmla="*/ 5 h 321"/>
                    <a:gd name="T6" fmla="*/ 25 w 92"/>
                    <a:gd name="T7" fmla="*/ 2 h 321"/>
                    <a:gd name="T8" fmla="*/ 48 w 92"/>
                    <a:gd name="T9" fmla="*/ 0 h 321"/>
                    <a:gd name="T10" fmla="*/ 70 w 92"/>
                    <a:gd name="T11" fmla="*/ 0 h 321"/>
                    <a:gd name="T12" fmla="*/ 85 w 92"/>
                    <a:gd name="T13" fmla="*/ 7 h 321"/>
                    <a:gd name="T14" fmla="*/ 91 w 92"/>
                    <a:gd name="T15" fmla="*/ 12 h 321"/>
                    <a:gd name="T16" fmla="*/ 91 w 92"/>
                    <a:gd name="T17" fmla="*/ 307 h 321"/>
                    <a:gd name="T18" fmla="*/ 73 w 92"/>
                    <a:gd name="T19" fmla="*/ 317 h 321"/>
                    <a:gd name="T20" fmla="*/ 43 w 92"/>
                    <a:gd name="T21" fmla="*/ 320 h 321"/>
                    <a:gd name="T22" fmla="*/ 22 w 92"/>
                    <a:gd name="T23" fmla="*/ 320 h 321"/>
                    <a:gd name="T24" fmla="*/ 3 w 92"/>
                    <a:gd name="T25" fmla="*/ 307 h 321"/>
                    <a:gd name="T26" fmla="*/ 3 w 92"/>
                    <a:gd name="T27" fmla="*/ 313 h 321"/>
                    <a:gd name="T28" fmla="*/ 7 w 92"/>
                    <a:gd name="T29" fmla="*/ 310 h 321"/>
                    <a:gd name="T30" fmla="*/ 0 w 92"/>
                    <a:gd name="T31" fmla="*/ 305 h 3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2"/>
                    <a:gd name="T49" fmla="*/ 0 h 321"/>
                    <a:gd name="T50" fmla="*/ 92 w 92"/>
                    <a:gd name="T51" fmla="*/ 321 h 3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2" h="321">
                      <a:moveTo>
                        <a:pt x="0" y="305"/>
                      </a:moveTo>
                      <a:lnTo>
                        <a:pt x="0" y="14"/>
                      </a:lnTo>
                      <a:lnTo>
                        <a:pt x="16" y="5"/>
                      </a:lnTo>
                      <a:lnTo>
                        <a:pt x="25" y="2"/>
                      </a:lnTo>
                      <a:lnTo>
                        <a:pt x="48" y="0"/>
                      </a:lnTo>
                      <a:lnTo>
                        <a:pt x="70" y="0"/>
                      </a:lnTo>
                      <a:lnTo>
                        <a:pt x="85" y="7"/>
                      </a:lnTo>
                      <a:lnTo>
                        <a:pt x="91" y="12"/>
                      </a:lnTo>
                      <a:lnTo>
                        <a:pt x="91" y="307"/>
                      </a:lnTo>
                      <a:lnTo>
                        <a:pt x="73" y="317"/>
                      </a:lnTo>
                      <a:lnTo>
                        <a:pt x="43" y="320"/>
                      </a:lnTo>
                      <a:lnTo>
                        <a:pt x="22" y="320"/>
                      </a:lnTo>
                      <a:lnTo>
                        <a:pt x="3" y="307"/>
                      </a:lnTo>
                      <a:lnTo>
                        <a:pt x="3" y="313"/>
                      </a:lnTo>
                      <a:lnTo>
                        <a:pt x="7" y="310"/>
                      </a:lnTo>
                      <a:lnTo>
                        <a:pt x="0" y="305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41" name="Line 648">
                  <a:extLst>
                    <a:ext uri="{FF2B5EF4-FFF2-40B4-BE49-F238E27FC236}">
                      <a16:creationId xmlns:a16="http://schemas.microsoft.com/office/drawing/2014/main" id="{EAF4577E-7AD5-425D-8022-584DEAEA6D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1" y="1930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542" name="Freeform 649">
                  <a:extLst>
                    <a:ext uri="{FF2B5EF4-FFF2-40B4-BE49-F238E27FC236}">
                      <a16:creationId xmlns:a16="http://schemas.microsoft.com/office/drawing/2014/main" id="{4F492B4F-15EC-4562-BCFD-433B8D629B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3" y="1677"/>
                  <a:ext cx="92" cy="63"/>
                </a:xfrm>
                <a:custGeom>
                  <a:avLst/>
                  <a:gdLst>
                    <a:gd name="T0" fmla="*/ 0 w 92"/>
                    <a:gd name="T1" fmla="*/ 62 h 63"/>
                    <a:gd name="T2" fmla="*/ 0 w 92"/>
                    <a:gd name="T3" fmla="*/ 18 h 63"/>
                    <a:gd name="T4" fmla="*/ 9 w 92"/>
                    <a:gd name="T5" fmla="*/ 10 h 63"/>
                    <a:gd name="T6" fmla="*/ 19 w 92"/>
                    <a:gd name="T7" fmla="*/ 5 h 63"/>
                    <a:gd name="T8" fmla="*/ 32 w 92"/>
                    <a:gd name="T9" fmla="*/ 3 h 63"/>
                    <a:gd name="T10" fmla="*/ 44 w 92"/>
                    <a:gd name="T11" fmla="*/ 0 h 63"/>
                    <a:gd name="T12" fmla="*/ 54 w 92"/>
                    <a:gd name="T13" fmla="*/ 2 h 63"/>
                    <a:gd name="T14" fmla="*/ 65 w 92"/>
                    <a:gd name="T15" fmla="*/ 4 h 63"/>
                    <a:gd name="T16" fmla="*/ 76 w 92"/>
                    <a:gd name="T17" fmla="*/ 7 h 63"/>
                    <a:gd name="T18" fmla="*/ 85 w 92"/>
                    <a:gd name="T19" fmla="*/ 13 h 63"/>
                    <a:gd name="T20" fmla="*/ 91 w 92"/>
                    <a:gd name="T21" fmla="*/ 20 h 63"/>
                    <a:gd name="T22" fmla="*/ 91 w 92"/>
                    <a:gd name="T23" fmla="*/ 62 h 63"/>
                    <a:gd name="T24" fmla="*/ 0 w 92"/>
                    <a:gd name="T25" fmla="*/ 62 h 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63"/>
                    <a:gd name="T41" fmla="*/ 92 w 92"/>
                    <a:gd name="T42" fmla="*/ 63 h 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63">
                      <a:moveTo>
                        <a:pt x="0" y="62"/>
                      </a:moveTo>
                      <a:lnTo>
                        <a:pt x="0" y="18"/>
                      </a:lnTo>
                      <a:lnTo>
                        <a:pt x="9" y="10"/>
                      </a:lnTo>
                      <a:lnTo>
                        <a:pt x="19" y="5"/>
                      </a:lnTo>
                      <a:lnTo>
                        <a:pt x="32" y="3"/>
                      </a:lnTo>
                      <a:lnTo>
                        <a:pt x="44" y="0"/>
                      </a:lnTo>
                      <a:lnTo>
                        <a:pt x="54" y="2"/>
                      </a:lnTo>
                      <a:lnTo>
                        <a:pt x="65" y="4"/>
                      </a:lnTo>
                      <a:lnTo>
                        <a:pt x="76" y="7"/>
                      </a:lnTo>
                      <a:lnTo>
                        <a:pt x="85" y="13"/>
                      </a:lnTo>
                      <a:lnTo>
                        <a:pt x="91" y="20"/>
                      </a:lnTo>
                      <a:lnTo>
                        <a:pt x="91" y="62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43" name="Line 650">
                  <a:extLst>
                    <a:ext uri="{FF2B5EF4-FFF2-40B4-BE49-F238E27FC236}">
                      <a16:creationId xmlns:a16="http://schemas.microsoft.com/office/drawing/2014/main" id="{E98A710E-7208-4810-9C4C-F5F04FFCDA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1" y="1695"/>
                  <a:ext cx="7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</p:grpSp>
          <p:sp>
            <p:nvSpPr>
              <p:cNvPr id="535" name="Rectangle 651">
                <a:extLst>
                  <a:ext uri="{FF2B5EF4-FFF2-40B4-BE49-F238E27FC236}">
                    <a16:creationId xmlns:a16="http://schemas.microsoft.com/office/drawing/2014/main" id="{F1355853-6FAE-4543-BCBF-3395613AF6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4" y="3551"/>
                <a:ext cx="32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48588" tIns="72990" rIns="148588" bIns="72990">
                <a:spAutoFit/>
              </a:bodyPr>
              <a:lstStyle>
                <a:lvl1pPr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642" b="1" dirty="0">
                    <a:solidFill>
                      <a:schemeClr val="bg1">
                        <a:lumMod val="50000"/>
                      </a:schemeClr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ISOM</a:t>
                </a:r>
              </a:p>
            </p:txBody>
          </p:sp>
          <p:sp>
            <p:nvSpPr>
              <p:cNvPr id="536" name="Line 653">
                <a:extLst>
                  <a:ext uri="{FF2B5EF4-FFF2-40B4-BE49-F238E27FC236}">
                    <a16:creationId xmlns:a16="http://schemas.microsoft.com/office/drawing/2014/main" id="{06E98312-0F01-4E4D-9EBB-F3ABDC3517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1" y="3339"/>
                <a:ext cx="12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38" name="Line 656">
                <a:extLst>
                  <a:ext uri="{FF2B5EF4-FFF2-40B4-BE49-F238E27FC236}">
                    <a16:creationId xmlns:a16="http://schemas.microsoft.com/office/drawing/2014/main" id="{9EA107DE-C9EA-4784-A6C8-35B946852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7" y="3297"/>
                <a:ext cx="129" cy="0"/>
              </a:xfrm>
              <a:prstGeom prst="line">
                <a:avLst/>
              </a:prstGeom>
              <a:noFill/>
              <a:ln w="25400">
                <a:solidFill>
                  <a:srgbClr val="CC99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</p:grpSp>
        <p:sp>
          <p:nvSpPr>
            <p:cNvPr id="351" name="Freeform 136">
              <a:extLst>
                <a:ext uri="{FF2B5EF4-FFF2-40B4-BE49-F238E27FC236}">
                  <a16:creationId xmlns:a16="http://schemas.microsoft.com/office/drawing/2014/main" id="{B3285A3F-D553-42C5-B223-C9E5262C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322" y="8334161"/>
              <a:ext cx="234417" cy="885735"/>
            </a:xfrm>
            <a:custGeom>
              <a:avLst/>
              <a:gdLst>
                <a:gd name="T0" fmla="*/ 0 w 92"/>
                <a:gd name="T1" fmla="*/ 305 h 321"/>
                <a:gd name="T2" fmla="*/ 0 w 92"/>
                <a:gd name="T3" fmla="*/ 14 h 321"/>
                <a:gd name="T4" fmla="*/ 16 w 92"/>
                <a:gd name="T5" fmla="*/ 5 h 321"/>
                <a:gd name="T6" fmla="*/ 25 w 92"/>
                <a:gd name="T7" fmla="*/ 2 h 321"/>
                <a:gd name="T8" fmla="*/ 48 w 92"/>
                <a:gd name="T9" fmla="*/ 0 h 321"/>
                <a:gd name="T10" fmla="*/ 70 w 92"/>
                <a:gd name="T11" fmla="*/ 0 h 321"/>
                <a:gd name="T12" fmla="*/ 85 w 92"/>
                <a:gd name="T13" fmla="*/ 7 h 321"/>
                <a:gd name="T14" fmla="*/ 91 w 92"/>
                <a:gd name="T15" fmla="*/ 12 h 321"/>
                <a:gd name="T16" fmla="*/ 91 w 92"/>
                <a:gd name="T17" fmla="*/ 307 h 321"/>
                <a:gd name="T18" fmla="*/ 73 w 92"/>
                <a:gd name="T19" fmla="*/ 317 h 321"/>
                <a:gd name="T20" fmla="*/ 43 w 92"/>
                <a:gd name="T21" fmla="*/ 320 h 321"/>
                <a:gd name="T22" fmla="*/ 22 w 92"/>
                <a:gd name="T23" fmla="*/ 320 h 321"/>
                <a:gd name="T24" fmla="*/ 3 w 92"/>
                <a:gd name="T25" fmla="*/ 307 h 321"/>
                <a:gd name="T26" fmla="*/ 3 w 92"/>
                <a:gd name="T27" fmla="*/ 313 h 321"/>
                <a:gd name="T28" fmla="*/ 7 w 92"/>
                <a:gd name="T29" fmla="*/ 310 h 321"/>
                <a:gd name="T30" fmla="*/ 0 w 92"/>
                <a:gd name="T31" fmla="*/ 305 h 3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2"/>
                <a:gd name="T49" fmla="*/ 0 h 321"/>
                <a:gd name="T50" fmla="*/ 92 w 92"/>
                <a:gd name="T51" fmla="*/ 321 h 3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2" h="321">
                  <a:moveTo>
                    <a:pt x="0" y="305"/>
                  </a:moveTo>
                  <a:lnTo>
                    <a:pt x="0" y="14"/>
                  </a:lnTo>
                  <a:lnTo>
                    <a:pt x="16" y="5"/>
                  </a:lnTo>
                  <a:lnTo>
                    <a:pt x="25" y="2"/>
                  </a:lnTo>
                  <a:lnTo>
                    <a:pt x="48" y="0"/>
                  </a:lnTo>
                  <a:lnTo>
                    <a:pt x="70" y="0"/>
                  </a:lnTo>
                  <a:lnTo>
                    <a:pt x="85" y="7"/>
                  </a:lnTo>
                  <a:lnTo>
                    <a:pt x="91" y="12"/>
                  </a:lnTo>
                  <a:lnTo>
                    <a:pt x="91" y="307"/>
                  </a:lnTo>
                  <a:lnTo>
                    <a:pt x="73" y="317"/>
                  </a:lnTo>
                  <a:lnTo>
                    <a:pt x="43" y="320"/>
                  </a:lnTo>
                  <a:lnTo>
                    <a:pt x="22" y="320"/>
                  </a:lnTo>
                  <a:lnTo>
                    <a:pt x="3" y="307"/>
                  </a:lnTo>
                  <a:lnTo>
                    <a:pt x="3" y="313"/>
                  </a:lnTo>
                  <a:lnTo>
                    <a:pt x="7" y="310"/>
                  </a:lnTo>
                  <a:lnTo>
                    <a:pt x="0" y="305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52" name="Line 137">
              <a:extLst>
                <a:ext uri="{FF2B5EF4-FFF2-40B4-BE49-F238E27FC236}">
                  <a16:creationId xmlns:a16="http://schemas.microsoft.com/office/drawing/2014/main" id="{AEBAFBD0-3870-416F-AEB7-4031E95B6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8254" y="9010188"/>
              <a:ext cx="20129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956"/>
            </a:p>
          </p:txBody>
        </p:sp>
        <p:sp>
          <p:nvSpPr>
            <p:cNvPr id="353" name="Freeform 138">
              <a:extLst>
                <a:ext uri="{FF2B5EF4-FFF2-40B4-BE49-F238E27FC236}">
                  <a16:creationId xmlns:a16="http://schemas.microsoft.com/office/drawing/2014/main" id="{06898657-DCC8-4221-A635-22947333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7869" y="8312086"/>
              <a:ext cx="234417" cy="173835"/>
            </a:xfrm>
            <a:custGeom>
              <a:avLst/>
              <a:gdLst>
                <a:gd name="T0" fmla="*/ 0 w 92"/>
                <a:gd name="T1" fmla="*/ 62 h 63"/>
                <a:gd name="T2" fmla="*/ 0 w 92"/>
                <a:gd name="T3" fmla="*/ 18 h 63"/>
                <a:gd name="T4" fmla="*/ 9 w 92"/>
                <a:gd name="T5" fmla="*/ 10 h 63"/>
                <a:gd name="T6" fmla="*/ 19 w 92"/>
                <a:gd name="T7" fmla="*/ 5 h 63"/>
                <a:gd name="T8" fmla="*/ 32 w 92"/>
                <a:gd name="T9" fmla="*/ 3 h 63"/>
                <a:gd name="T10" fmla="*/ 44 w 92"/>
                <a:gd name="T11" fmla="*/ 0 h 63"/>
                <a:gd name="T12" fmla="*/ 54 w 92"/>
                <a:gd name="T13" fmla="*/ 2 h 63"/>
                <a:gd name="T14" fmla="*/ 65 w 92"/>
                <a:gd name="T15" fmla="*/ 4 h 63"/>
                <a:gd name="T16" fmla="*/ 76 w 92"/>
                <a:gd name="T17" fmla="*/ 7 h 63"/>
                <a:gd name="T18" fmla="*/ 85 w 92"/>
                <a:gd name="T19" fmla="*/ 13 h 63"/>
                <a:gd name="T20" fmla="*/ 91 w 92"/>
                <a:gd name="T21" fmla="*/ 20 h 63"/>
                <a:gd name="T22" fmla="*/ 91 w 92"/>
                <a:gd name="T23" fmla="*/ 62 h 63"/>
                <a:gd name="T24" fmla="*/ 0 w 92"/>
                <a:gd name="T25" fmla="*/ 62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2"/>
                <a:gd name="T40" fmla="*/ 0 h 63"/>
                <a:gd name="T41" fmla="*/ 92 w 92"/>
                <a:gd name="T42" fmla="*/ 63 h 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2" h="63">
                  <a:moveTo>
                    <a:pt x="0" y="62"/>
                  </a:moveTo>
                  <a:lnTo>
                    <a:pt x="0" y="18"/>
                  </a:lnTo>
                  <a:lnTo>
                    <a:pt x="9" y="10"/>
                  </a:lnTo>
                  <a:lnTo>
                    <a:pt x="19" y="5"/>
                  </a:lnTo>
                  <a:lnTo>
                    <a:pt x="32" y="3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5" y="4"/>
                  </a:lnTo>
                  <a:lnTo>
                    <a:pt x="76" y="7"/>
                  </a:lnTo>
                  <a:lnTo>
                    <a:pt x="85" y="13"/>
                  </a:lnTo>
                  <a:lnTo>
                    <a:pt x="91" y="20"/>
                  </a:lnTo>
                  <a:lnTo>
                    <a:pt x="91" y="62"/>
                  </a:lnTo>
                  <a:lnTo>
                    <a:pt x="0" y="62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54" name="Line 139">
              <a:extLst>
                <a:ext uri="{FF2B5EF4-FFF2-40B4-BE49-F238E27FC236}">
                  <a16:creationId xmlns:a16="http://schemas.microsoft.com/office/drawing/2014/main" id="{285FC57F-79D6-415D-9FE1-397A1919B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8255" y="8361753"/>
              <a:ext cx="1911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956"/>
            </a:p>
          </p:txBody>
        </p:sp>
        <p:grpSp>
          <p:nvGrpSpPr>
            <p:cNvPr id="355" name="Group 455">
              <a:extLst>
                <a:ext uri="{FF2B5EF4-FFF2-40B4-BE49-F238E27FC236}">
                  <a16:creationId xmlns:a16="http://schemas.microsoft.com/office/drawing/2014/main" id="{F7B1DDD8-E8FF-41A2-9A06-EEE3CFDC6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57203" y="8633368"/>
              <a:ext cx="425170" cy="505719"/>
              <a:chOff x="1195" y="1773"/>
              <a:chExt cx="166" cy="182"/>
            </a:xfrm>
          </p:grpSpPr>
          <p:sp>
            <p:nvSpPr>
              <p:cNvPr id="529" name="Freeform 456">
                <a:extLst>
                  <a:ext uri="{FF2B5EF4-FFF2-40B4-BE49-F238E27FC236}">
                    <a16:creationId xmlns:a16="http://schemas.microsoft.com/office/drawing/2014/main" id="{81DCD9B1-D0B7-41B7-9FE9-6B52E8665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864"/>
                <a:ext cx="39" cy="91"/>
              </a:xfrm>
              <a:custGeom>
                <a:avLst/>
                <a:gdLst>
                  <a:gd name="T0" fmla="*/ 0 w 39"/>
                  <a:gd name="T1" fmla="*/ 0 h 91"/>
                  <a:gd name="T2" fmla="*/ 1 w 39"/>
                  <a:gd name="T3" fmla="*/ 69 h 91"/>
                  <a:gd name="T4" fmla="*/ 38 w 39"/>
                  <a:gd name="T5" fmla="*/ 90 h 91"/>
                  <a:gd name="T6" fmla="*/ 38 w 39"/>
                  <a:gd name="T7" fmla="*/ 27 h 91"/>
                  <a:gd name="T8" fmla="*/ 0 w 3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91"/>
                  <a:gd name="T17" fmla="*/ 39 w 3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91">
                    <a:moveTo>
                      <a:pt x="0" y="0"/>
                    </a:moveTo>
                    <a:lnTo>
                      <a:pt x="1" y="69"/>
                    </a:lnTo>
                    <a:lnTo>
                      <a:pt x="38" y="90"/>
                    </a:lnTo>
                    <a:lnTo>
                      <a:pt x="38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30" name="Freeform 457">
                <a:extLst>
                  <a:ext uri="{FF2B5EF4-FFF2-40B4-BE49-F238E27FC236}">
                    <a16:creationId xmlns:a16="http://schemas.microsoft.com/office/drawing/2014/main" id="{10240142-D4E1-4A4F-A7E7-B6A454CA9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777"/>
                <a:ext cx="80" cy="114"/>
              </a:xfrm>
              <a:custGeom>
                <a:avLst/>
                <a:gdLst>
                  <a:gd name="T0" fmla="*/ 0 w 80"/>
                  <a:gd name="T1" fmla="*/ 86 h 114"/>
                  <a:gd name="T2" fmla="*/ 38 w 80"/>
                  <a:gd name="T3" fmla="*/ 113 h 114"/>
                  <a:gd name="T4" fmla="*/ 79 w 80"/>
                  <a:gd name="T5" fmla="*/ 51 h 114"/>
                  <a:gd name="T6" fmla="*/ 79 w 80"/>
                  <a:gd name="T7" fmla="*/ 3 h 114"/>
                  <a:gd name="T8" fmla="*/ 71 w 80"/>
                  <a:gd name="T9" fmla="*/ 2 h 114"/>
                  <a:gd name="T10" fmla="*/ 66 w 80"/>
                  <a:gd name="T11" fmla="*/ 0 h 114"/>
                  <a:gd name="T12" fmla="*/ 63 w 80"/>
                  <a:gd name="T13" fmla="*/ 1 h 114"/>
                  <a:gd name="T14" fmla="*/ 63 w 80"/>
                  <a:gd name="T15" fmla="*/ 49 h 114"/>
                  <a:gd name="T16" fmla="*/ 0 w 80"/>
                  <a:gd name="T17" fmla="*/ 86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114"/>
                  <a:gd name="T29" fmla="*/ 80 w 80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114">
                    <a:moveTo>
                      <a:pt x="0" y="86"/>
                    </a:moveTo>
                    <a:lnTo>
                      <a:pt x="38" y="113"/>
                    </a:lnTo>
                    <a:lnTo>
                      <a:pt x="79" y="51"/>
                    </a:lnTo>
                    <a:lnTo>
                      <a:pt x="79" y="3"/>
                    </a:lnTo>
                    <a:lnTo>
                      <a:pt x="71" y="2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3" y="49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31" name="Freeform 458">
                <a:extLst>
                  <a:ext uri="{FF2B5EF4-FFF2-40B4-BE49-F238E27FC236}">
                    <a16:creationId xmlns:a16="http://schemas.microsoft.com/office/drawing/2014/main" id="{1F5AF3ED-8142-4A85-ADEA-3B8BF4C962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1778"/>
                <a:ext cx="127" cy="112"/>
              </a:xfrm>
              <a:custGeom>
                <a:avLst/>
                <a:gdLst>
                  <a:gd name="T0" fmla="*/ 0 w 127"/>
                  <a:gd name="T1" fmla="*/ 111 h 112"/>
                  <a:gd name="T2" fmla="*/ 126 w 127"/>
                  <a:gd name="T3" fmla="*/ 110 h 112"/>
                  <a:gd name="T4" fmla="*/ 58 w 127"/>
                  <a:gd name="T5" fmla="*/ 47 h 112"/>
                  <a:gd name="T6" fmla="*/ 59 w 127"/>
                  <a:gd name="T7" fmla="*/ 0 h 112"/>
                  <a:gd name="T8" fmla="*/ 54 w 127"/>
                  <a:gd name="T9" fmla="*/ 2 h 112"/>
                  <a:gd name="T10" fmla="*/ 50 w 127"/>
                  <a:gd name="T11" fmla="*/ 2 h 112"/>
                  <a:gd name="T12" fmla="*/ 47 w 127"/>
                  <a:gd name="T13" fmla="*/ 2 h 112"/>
                  <a:gd name="T14" fmla="*/ 45 w 127"/>
                  <a:gd name="T15" fmla="*/ 2 h 112"/>
                  <a:gd name="T16" fmla="*/ 42 w 127"/>
                  <a:gd name="T17" fmla="*/ 2 h 112"/>
                  <a:gd name="T18" fmla="*/ 41 w 127"/>
                  <a:gd name="T19" fmla="*/ 2 h 112"/>
                  <a:gd name="T20" fmla="*/ 41 w 127"/>
                  <a:gd name="T21" fmla="*/ 50 h 112"/>
                  <a:gd name="T22" fmla="*/ 0 w 127"/>
                  <a:gd name="T23" fmla="*/ 111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7"/>
                  <a:gd name="T37" fmla="*/ 0 h 112"/>
                  <a:gd name="T38" fmla="*/ 127 w 127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7" h="112">
                    <a:moveTo>
                      <a:pt x="0" y="111"/>
                    </a:moveTo>
                    <a:lnTo>
                      <a:pt x="126" y="110"/>
                    </a:lnTo>
                    <a:lnTo>
                      <a:pt x="58" y="47"/>
                    </a:lnTo>
                    <a:lnTo>
                      <a:pt x="59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1" y="50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32" name="Freeform 459">
                <a:extLst>
                  <a:ext uri="{FF2B5EF4-FFF2-40B4-BE49-F238E27FC236}">
                    <a16:creationId xmlns:a16="http://schemas.microsoft.com/office/drawing/2014/main" id="{8EFE7A78-8500-40CB-A17B-EC8E3233A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1889"/>
                <a:ext cx="128" cy="66"/>
              </a:xfrm>
              <a:custGeom>
                <a:avLst/>
                <a:gdLst>
                  <a:gd name="T0" fmla="*/ 127 w 128"/>
                  <a:gd name="T1" fmla="*/ 0 h 66"/>
                  <a:gd name="T2" fmla="*/ 127 w 128"/>
                  <a:gd name="T3" fmla="*/ 65 h 66"/>
                  <a:gd name="T4" fmla="*/ 0 w 128"/>
                  <a:gd name="T5" fmla="*/ 64 h 66"/>
                  <a:gd name="T6" fmla="*/ 0 w 128"/>
                  <a:gd name="T7" fmla="*/ 1 h 66"/>
                  <a:gd name="T8" fmla="*/ 127 w 12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66"/>
                  <a:gd name="T17" fmla="*/ 128 w 12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66">
                    <a:moveTo>
                      <a:pt x="127" y="0"/>
                    </a:moveTo>
                    <a:lnTo>
                      <a:pt x="127" y="65"/>
                    </a:lnTo>
                    <a:lnTo>
                      <a:pt x="0" y="64"/>
                    </a:lnTo>
                    <a:lnTo>
                      <a:pt x="0" y="1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33" name="Freeform 460">
                <a:extLst>
                  <a:ext uri="{FF2B5EF4-FFF2-40B4-BE49-F238E27FC236}">
                    <a16:creationId xmlns:a16="http://schemas.microsoft.com/office/drawing/2014/main" id="{149BD2EC-2E8F-409C-92DD-3DD55B2C6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1773"/>
                <a:ext cx="36" cy="17"/>
              </a:xfrm>
              <a:custGeom>
                <a:avLst/>
                <a:gdLst>
                  <a:gd name="T0" fmla="*/ 35 w 36"/>
                  <a:gd name="T1" fmla="*/ 8 h 17"/>
                  <a:gd name="T2" fmla="*/ 18 w 36"/>
                  <a:gd name="T3" fmla="*/ 0 h 17"/>
                  <a:gd name="T4" fmla="*/ 0 w 36"/>
                  <a:gd name="T5" fmla="*/ 8 h 17"/>
                  <a:gd name="T6" fmla="*/ 18 w 36"/>
                  <a:gd name="T7" fmla="*/ 16 h 17"/>
                  <a:gd name="T8" fmla="*/ 35 w 36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7"/>
                  <a:gd name="T17" fmla="*/ 36 w 3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7">
                    <a:moveTo>
                      <a:pt x="35" y="8"/>
                    </a:moveTo>
                    <a:lnTo>
                      <a:pt x="18" y="0"/>
                    </a:lnTo>
                    <a:lnTo>
                      <a:pt x="0" y="8"/>
                    </a:lnTo>
                    <a:lnTo>
                      <a:pt x="18" y="16"/>
                    </a:lnTo>
                    <a:lnTo>
                      <a:pt x="35" y="8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grpSp>
          <p:nvGrpSpPr>
            <p:cNvPr id="514" name="Group 646">
              <a:extLst>
                <a:ext uri="{FF2B5EF4-FFF2-40B4-BE49-F238E27FC236}">
                  <a16:creationId xmlns:a16="http://schemas.microsoft.com/office/drawing/2014/main" id="{E07E9222-0E7D-48D9-BA1E-98C2784140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65243" y="7483228"/>
              <a:ext cx="234612" cy="909774"/>
              <a:chOff x="4713" y="1677"/>
              <a:chExt cx="92" cy="328"/>
            </a:xfrm>
          </p:grpSpPr>
          <p:sp>
            <p:nvSpPr>
              <p:cNvPr id="525" name="Freeform 647">
                <a:extLst>
                  <a:ext uri="{FF2B5EF4-FFF2-40B4-BE49-F238E27FC236}">
                    <a16:creationId xmlns:a16="http://schemas.microsoft.com/office/drawing/2014/main" id="{8218FB9F-A63F-4E64-BF98-1895A51B5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1684"/>
                <a:ext cx="92" cy="321"/>
              </a:xfrm>
              <a:custGeom>
                <a:avLst/>
                <a:gdLst>
                  <a:gd name="T0" fmla="*/ 0 w 92"/>
                  <a:gd name="T1" fmla="*/ 305 h 321"/>
                  <a:gd name="T2" fmla="*/ 0 w 92"/>
                  <a:gd name="T3" fmla="*/ 14 h 321"/>
                  <a:gd name="T4" fmla="*/ 16 w 92"/>
                  <a:gd name="T5" fmla="*/ 5 h 321"/>
                  <a:gd name="T6" fmla="*/ 25 w 92"/>
                  <a:gd name="T7" fmla="*/ 2 h 321"/>
                  <a:gd name="T8" fmla="*/ 48 w 92"/>
                  <a:gd name="T9" fmla="*/ 0 h 321"/>
                  <a:gd name="T10" fmla="*/ 70 w 92"/>
                  <a:gd name="T11" fmla="*/ 0 h 321"/>
                  <a:gd name="T12" fmla="*/ 85 w 92"/>
                  <a:gd name="T13" fmla="*/ 7 h 321"/>
                  <a:gd name="T14" fmla="*/ 91 w 92"/>
                  <a:gd name="T15" fmla="*/ 12 h 321"/>
                  <a:gd name="T16" fmla="*/ 91 w 92"/>
                  <a:gd name="T17" fmla="*/ 307 h 321"/>
                  <a:gd name="T18" fmla="*/ 73 w 92"/>
                  <a:gd name="T19" fmla="*/ 317 h 321"/>
                  <a:gd name="T20" fmla="*/ 43 w 92"/>
                  <a:gd name="T21" fmla="*/ 320 h 321"/>
                  <a:gd name="T22" fmla="*/ 22 w 92"/>
                  <a:gd name="T23" fmla="*/ 320 h 321"/>
                  <a:gd name="T24" fmla="*/ 3 w 92"/>
                  <a:gd name="T25" fmla="*/ 307 h 321"/>
                  <a:gd name="T26" fmla="*/ 3 w 92"/>
                  <a:gd name="T27" fmla="*/ 313 h 321"/>
                  <a:gd name="T28" fmla="*/ 7 w 92"/>
                  <a:gd name="T29" fmla="*/ 310 h 321"/>
                  <a:gd name="T30" fmla="*/ 0 w 92"/>
                  <a:gd name="T31" fmla="*/ 305 h 3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2"/>
                  <a:gd name="T49" fmla="*/ 0 h 321"/>
                  <a:gd name="T50" fmla="*/ 92 w 92"/>
                  <a:gd name="T51" fmla="*/ 321 h 3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2" h="321">
                    <a:moveTo>
                      <a:pt x="0" y="305"/>
                    </a:moveTo>
                    <a:lnTo>
                      <a:pt x="0" y="14"/>
                    </a:lnTo>
                    <a:lnTo>
                      <a:pt x="16" y="5"/>
                    </a:lnTo>
                    <a:lnTo>
                      <a:pt x="25" y="2"/>
                    </a:lnTo>
                    <a:lnTo>
                      <a:pt x="48" y="0"/>
                    </a:lnTo>
                    <a:lnTo>
                      <a:pt x="70" y="0"/>
                    </a:lnTo>
                    <a:lnTo>
                      <a:pt x="85" y="7"/>
                    </a:lnTo>
                    <a:lnTo>
                      <a:pt x="91" y="12"/>
                    </a:lnTo>
                    <a:lnTo>
                      <a:pt x="91" y="307"/>
                    </a:lnTo>
                    <a:lnTo>
                      <a:pt x="73" y="317"/>
                    </a:lnTo>
                    <a:lnTo>
                      <a:pt x="43" y="320"/>
                    </a:lnTo>
                    <a:lnTo>
                      <a:pt x="22" y="320"/>
                    </a:lnTo>
                    <a:lnTo>
                      <a:pt x="3" y="307"/>
                    </a:lnTo>
                    <a:lnTo>
                      <a:pt x="3" y="313"/>
                    </a:lnTo>
                    <a:lnTo>
                      <a:pt x="7" y="310"/>
                    </a:lnTo>
                    <a:lnTo>
                      <a:pt x="0" y="305"/>
                    </a:lnTo>
                  </a:path>
                </a:pathLst>
              </a:custGeom>
              <a:solidFill>
                <a:schemeClr val="accent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26" name="Line 648">
                <a:extLst>
                  <a:ext uri="{FF2B5EF4-FFF2-40B4-BE49-F238E27FC236}">
                    <a16:creationId xmlns:a16="http://schemas.microsoft.com/office/drawing/2014/main" id="{59DD21A7-7678-4FBE-B555-FF97C068BC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1" y="1930"/>
                <a:ext cx="7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527" name="Freeform 649">
                <a:extLst>
                  <a:ext uri="{FF2B5EF4-FFF2-40B4-BE49-F238E27FC236}">
                    <a16:creationId xmlns:a16="http://schemas.microsoft.com/office/drawing/2014/main" id="{F4A6912E-ED16-4B82-B891-8CD89D0C2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3" y="1677"/>
                <a:ext cx="92" cy="63"/>
              </a:xfrm>
              <a:custGeom>
                <a:avLst/>
                <a:gdLst>
                  <a:gd name="T0" fmla="*/ 0 w 92"/>
                  <a:gd name="T1" fmla="*/ 62 h 63"/>
                  <a:gd name="T2" fmla="*/ 0 w 92"/>
                  <a:gd name="T3" fmla="*/ 18 h 63"/>
                  <a:gd name="T4" fmla="*/ 9 w 92"/>
                  <a:gd name="T5" fmla="*/ 10 h 63"/>
                  <a:gd name="T6" fmla="*/ 19 w 92"/>
                  <a:gd name="T7" fmla="*/ 5 h 63"/>
                  <a:gd name="T8" fmla="*/ 32 w 92"/>
                  <a:gd name="T9" fmla="*/ 3 h 63"/>
                  <a:gd name="T10" fmla="*/ 44 w 92"/>
                  <a:gd name="T11" fmla="*/ 0 h 63"/>
                  <a:gd name="T12" fmla="*/ 54 w 92"/>
                  <a:gd name="T13" fmla="*/ 2 h 63"/>
                  <a:gd name="T14" fmla="*/ 65 w 92"/>
                  <a:gd name="T15" fmla="*/ 4 h 63"/>
                  <a:gd name="T16" fmla="*/ 76 w 92"/>
                  <a:gd name="T17" fmla="*/ 7 h 63"/>
                  <a:gd name="T18" fmla="*/ 85 w 92"/>
                  <a:gd name="T19" fmla="*/ 13 h 63"/>
                  <a:gd name="T20" fmla="*/ 91 w 92"/>
                  <a:gd name="T21" fmla="*/ 20 h 63"/>
                  <a:gd name="T22" fmla="*/ 91 w 92"/>
                  <a:gd name="T23" fmla="*/ 62 h 63"/>
                  <a:gd name="T24" fmla="*/ 0 w 92"/>
                  <a:gd name="T25" fmla="*/ 62 h 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2"/>
                  <a:gd name="T40" fmla="*/ 0 h 63"/>
                  <a:gd name="T41" fmla="*/ 92 w 92"/>
                  <a:gd name="T42" fmla="*/ 63 h 6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2" h="63">
                    <a:moveTo>
                      <a:pt x="0" y="62"/>
                    </a:moveTo>
                    <a:lnTo>
                      <a:pt x="0" y="18"/>
                    </a:lnTo>
                    <a:lnTo>
                      <a:pt x="9" y="10"/>
                    </a:lnTo>
                    <a:lnTo>
                      <a:pt x="19" y="5"/>
                    </a:lnTo>
                    <a:lnTo>
                      <a:pt x="32" y="3"/>
                    </a:lnTo>
                    <a:lnTo>
                      <a:pt x="44" y="0"/>
                    </a:lnTo>
                    <a:lnTo>
                      <a:pt x="54" y="2"/>
                    </a:lnTo>
                    <a:lnTo>
                      <a:pt x="65" y="4"/>
                    </a:lnTo>
                    <a:lnTo>
                      <a:pt x="76" y="7"/>
                    </a:lnTo>
                    <a:lnTo>
                      <a:pt x="85" y="13"/>
                    </a:lnTo>
                    <a:lnTo>
                      <a:pt x="91" y="20"/>
                    </a:lnTo>
                    <a:lnTo>
                      <a:pt x="91" y="62"/>
                    </a:lnTo>
                    <a:lnTo>
                      <a:pt x="0" y="62"/>
                    </a:lnTo>
                  </a:path>
                </a:pathLst>
              </a:custGeom>
              <a:solidFill>
                <a:schemeClr val="accent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28" name="Line 650">
                <a:extLst>
                  <a:ext uri="{FF2B5EF4-FFF2-40B4-BE49-F238E27FC236}">
                    <a16:creationId xmlns:a16="http://schemas.microsoft.com/office/drawing/2014/main" id="{8CFE3B40-B633-4D6B-B6D9-54E9E7DED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1" y="1695"/>
                <a:ext cx="7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</p:grpSp>
        <p:sp>
          <p:nvSpPr>
            <p:cNvPr id="515" name="Rectangle 651">
              <a:extLst>
                <a:ext uri="{FF2B5EF4-FFF2-40B4-BE49-F238E27FC236}">
                  <a16:creationId xmlns:a16="http://schemas.microsoft.com/office/drawing/2014/main" id="{5A5B7CE4-455F-4D35-80CA-561746F94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5332" y="8327833"/>
              <a:ext cx="582207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PP</a:t>
              </a:r>
            </a:p>
          </p:txBody>
        </p:sp>
        <p:sp>
          <p:nvSpPr>
            <p:cNvPr id="516" name="Line 653">
              <a:extLst>
                <a:ext uri="{FF2B5EF4-FFF2-40B4-BE49-F238E27FC236}">
                  <a16:creationId xmlns:a16="http://schemas.microsoft.com/office/drawing/2014/main" id="{F016F078-DDE2-454E-84E7-32F802CDB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92034" y="7775191"/>
              <a:ext cx="33627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518" name="Line 656">
              <a:extLst>
                <a:ext uri="{FF2B5EF4-FFF2-40B4-BE49-F238E27FC236}">
                  <a16:creationId xmlns:a16="http://schemas.microsoft.com/office/drawing/2014/main" id="{94C8E95D-5F6B-4CB8-B787-55A4C0FD0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08110" y="7665704"/>
              <a:ext cx="33627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519" name="Rectangle 657">
              <a:extLst>
                <a:ext uri="{FF2B5EF4-FFF2-40B4-BE49-F238E27FC236}">
                  <a16:creationId xmlns:a16="http://schemas.microsoft.com/office/drawing/2014/main" id="{BE965E24-6DEC-4DB1-9642-9372ED932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4643" y="7480622"/>
              <a:ext cx="300143" cy="31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642" b="1" baseline="-250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20" name="Rectangle 655">
              <a:extLst>
                <a:ext uri="{FF2B5EF4-FFF2-40B4-BE49-F238E27FC236}">
                  <a16:creationId xmlns:a16="http://schemas.microsoft.com/office/drawing/2014/main" id="{ACBD34A5-3AE9-4105-B873-5795226B7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0094" y="9020474"/>
              <a:ext cx="896395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MTBE</a:t>
              </a:r>
            </a:p>
          </p:txBody>
        </p:sp>
        <p:sp>
          <p:nvSpPr>
            <p:cNvPr id="522" name="Rectangle 655">
              <a:extLst>
                <a:ext uri="{FF2B5EF4-FFF2-40B4-BE49-F238E27FC236}">
                  <a16:creationId xmlns:a16="http://schemas.microsoft.com/office/drawing/2014/main" id="{B20ED79F-7CBB-48F1-B53E-68F2B5E2F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59573" y="5532354"/>
              <a:ext cx="1308366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BENZENE</a:t>
              </a:r>
            </a:p>
          </p:txBody>
        </p:sp>
        <p:sp>
          <p:nvSpPr>
            <p:cNvPr id="523" name="Rectangle 655">
              <a:extLst>
                <a:ext uri="{FF2B5EF4-FFF2-40B4-BE49-F238E27FC236}">
                  <a16:creationId xmlns:a16="http://schemas.microsoft.com/office/drawing/2014/main" id="{4FB43C86-1AEA-4446-AD88-D2C43E174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9166" y="5883816"/>
              <a:ext cx="1356457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P-XYLENE</a:t>
              </a:r>
            </a:p>
          </p:txBody>
        </p:sp>
        <p:sp>
          <p:nvSpPr>
            <p:cNvPr id="357" name="Line 656">
              <a:extLst>
                <a:ext uri="{FF2B5EF4-FFF2-40B4-BE49-F238E27FC236}">
                  <a16:creationId xmlns:a16="http://schemas.microsoft.com/office/drawing/2014/main" id="{9E0DBFE1-FBB0-48C5-A977-1C13830CFD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92144" y="7816432"/>
              <a:ext cx="336278" cy="0"/>
            </a:xfrm>
            <a:prstGeom prst="line">
              <a:avLst/>
            </a:prstGeom>
            <a:noFill/>
            <a:ln w="254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358" name="Group 334">
              <a:extLst>
                <a:ext uri="{FF2B5EF4-FFF2-40B4-BE49-F238E27FC236}">
                  <a16:creationId xmlns:a16="http://schemas.microsoft.com/office/drawing/2014/main" id="{2BB78D96-3984-4E9B-A94F-078A2C669F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13785" y="5542396"/>
              <a:ext cx="336278" cy="1047933"/>
              <a:chOff x="2929" y="1530"/>
              <a:chExt cx="131" cy="380"/>
            </a:xfrm>
          </p:grpSpPr>
          <p:sp>
            <p:nvSpPr>
              <p:cNvPr id="508" name="Freeform 335">
                <a:extLst>
                  <a:ext uri="{FF2B5EF4-FFF2-40B4-BE49-F238E27FC236}">
                    <a16:creationId xmlns:a16="http://schemas.microsoft.com/office/drawing/2014/main" id="{3108CDD5-05E4-4163-9A24-A3EF8C705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1539"/>
                <a:ext cx="88" cy="371"/>
              </a:xfrm>
              <a:custGeom>
                <a:avLst/>
                <a:gdLst>
                  <a:gd name="T0" fmla="*/ 0 w 88"/>
                  <a:gd name="T1" fmla="*/ 353 h 371"/>
                  <a:gd name="T2" fmla="*/ 0 w 88"/>
                  <a:gd name="T3" fmla="*/ 17 h 371"/>
                  <a:gd name="T4" fmla="*/ 14 w 88"/>
                  <a:gd name="T5" fmla="*/ 6 h 371"/>
                  <a:gd name="T6" fmla="*/ 23 w 88"/>
                  <a:gd name="T7" fmla="*/ 3 h 371"/>
                  <a:gd name="T8" fmla="*/ 47 w 88"/>
                  <a:gd name="T9" fmla="*/ 0 h 371"/>
                  <a:gd name="T10" fmla="*/ 67 w 88"/>
                  <a:gd name="T11" fmla="*/ 0 h 371"/>
                  <a:gd name="T12" fmla="*/ 81 w 88"/>
                  <a:gd name="T13" fmla="*/ 9 h 371"/>
                  <a:gd name="T14" fmla="*/ 87 w 88"/>
                  <a:gd name="T15" fmla="*/ 14 h 371"/>
                  <a:gd name="T16" fmla="*/ 87 w 88"/>
                  <a:gd name="T17" fmla="*/ 356 h 371"/>
                  <a:gd name="T18" fmla="*/ 70 w 88"/>
                  <a:gd name="T19" fmla="*/ 367 h 371"/>
                  <a:gd name="T20" fmla="*/ 40 w 88"/>
                  <a:gd name="T21" fmla="*/ 370 h 371"/>
                  <a:gd name="T22" fmla="*/ 20 w 88"/>
                  <a:gd name="T23" fmla="*/ 370 h 371"/>
                  <a:gd name="T24" fmla="*/ 3 w 88"/>
                  <a:gd name="T25" fmla="*/ 356 h 371"/>
                  <a:gd name="T26" fmla="*/ 3 w 88"/>
                  <a:gd name="T27" fmla="*/ 362 h 371"/>
                  <a:gd name="T28" fmla="*/ 6 w 88"/>
                  <a:gd name="T29" fmla="*/ 359 h 371"/>
                  <a:gd name="T30" fmla="*/ 0 w 88"/>
                  <a:gd name="T31" fmla="*/ 353 h 3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"/>
                  <a:gd name="T49" fmla="*/ 0 h 371"/>
                  <a:gd name="T50" fmla="*/ 88 w 88"/>
                  <a:gd name="T51" fmla="*/ 371 h 3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" h="371">
                    <a:moveTo>
                      <a:pt x="0" y="353"/>
                    </a:moveTo>
                    <a:lnTo>
                      <a:pt x="0" y="17"/>
                    </a:lnTo>
                    <a:lnTo>
                      <a:pt x="14" y="6"/>
                    </a:lnTo>
                    <a:lnTo>
                      <a:pt x="23" y="3"/>
                    </a:lnTo>
                    <a:lnTo>
                      <a:pt x="47" y="0"/>
                    </a:lnTo>
                    <a:lnTo>
                      <a:pt x="67" y="0"/>
                    </a:lnTo>
                    <a:lnTo>
                      <a:pt x="81" y="9"/>
                    </a:lnTo>
                    <a:lnTo>
                      <a:pt x="87" y="14"/>
                    </a:lnTo>
                    <a:lnTo>
                      <a:pt x="87" y="356"/>
                    </a:lnTo>
                    <a:lnTo>
                      <a:pt x="70" y="367"/>
                    </a:lnTo>
                    <a:lnTo>
                      <a:pt x="40" y="370"/>
                    </a:lnTo>
                    <a:lnTo>
                      <a:pt x="20" y="370"/>
                    </a:lnTo>
                    <a:lnTo>
                      <a:pt x="3" y="356"/>
                    </a:lnTo>
                    <a:lnTo>
                      <a:pt x="3" y="362"/>
                    </a:lnTo>
                    <a:lnTo>
                      <a:pt x="6" y="359"/>
                    </a:lnTo>
                    <a:lnTo>
                      <a:pt x="0" y="353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7575FF"/>
                  </a:gs>
                  <a:gs pos="100000">
                    <a:srgbClr val="0000FF"/>
                  </a:gs>
                </a:gsLst>
                <a:lin ang="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09" name="Line 336">
                <a:extLst>
                  <a:ext uri="{FF2B5EF4-FFF2-40B4-BE49-F238E27FC236}">
                    <a16:creationId xmlns:a16="http://schemas.microsoft.com/office/drawing/2014/main" id="{5093A297-F6D9-4AEB-88D0-E48E45BBA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3" y="1824"/>
                <a:ext cx="6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510" name="Freeform 337">
                <a:extLst>
                  <a:ext uri="{FF2B5EF4-FFF2-40B4-BE49-F238E27FC236}">
                    <a16:creationId xmlns:a16="http://schemas.microsoft.com/office/drawing/2014/main" id="{E970CC0D-A8E3-47BC-AD80-A6D33D2A5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1530"/>
                <a:ext cx="88" cy="72"/>
              </a:xfrm>
              <a:custGeom>
                <a:avLst/>
                <a:gdLst>
                  <a:gd name="T0" fmla="*/ 0 w 88"/>
                  <a:gd name="T1" fmla="*/ 71 h 72"/>
                  <a:gd name="T2" fmla="*/ 0 w 88"/>
                  <a:gd name="T3" fmla="*/ 20 h 72"/>
                  <a:gd name="T4" fmla="*/ 9 w 88"/>
                  <a:gd name="T5" fmla="*/ 12 h 72"/>
                  <a:gd name="T6" fmla="*/ 18 w 88"/>
                  <a:gd name="T7" fmla="*/ 6 h 72"/>
                  <a:gd name="T8" fmla="*/ 30 w 88"/>
                  <a:gd name="T9" fmla="*/ 3 h 72"/>
                  <a:gd name="T10" fmla="*/ 42 w 88"/>
                  <a:gd name="T11" fmla="*/ 0 h 72"/>
                  <a:gd name="T12" fmla="*/ 52 w 88"/>
                  <a:gd name="T13" fmla="*/ 2 h 72"/>
                  <a:gd name="T14" fmla="*/ 62 w 88"/>
                  <a:gd name="T15" fmla="*/ 4 h 72"/>
                  <a:gd name="T16" fmla="*/ 73 w 88"/>
                  <a:gd name="T17" fmla="*/ 9 h 72"/>
                  <a:gd name="T18" fmla="*/ 81 w 88"/>
                  <a:gd name="T19" fmla="*/ 14 h 72"/>
                  <a:gd name="T20" fmla="*/ 87 w 88"/>
                  <a:gd name="T21" fmla="*/ 23 h 72"/>
                  <a:gd name="T22" fmla="*/ 87 w 88"/>
                  <a:gd name="T23" fmla="*/ 71 h 72"/>
                  <a:gd name="T24" fmla="*/ 0 w 88"/>
                  <a:gd name="T25" fmla="*/ 7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72"/>
                  <a:gd name="T41" fmla="*/ 88 w 88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72">
                    <a:moveTo>
                      <a:pt x="0" y="71"/>
                    </a:moveTo>
                    <a:lnTo>
                      <a:pt x="0" y="20"/>
                    </a:lnTo>
                    <a:lnTo>
                      <a:pt x="9" y="12"/>
                    </a:lnTo>
                    <a:lnTo>
                      <a:pt x="18" y="6"/>
                    </a:lnTo>
                    <a:lnTo>
                      <a:pt x="30" y="3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2" y="4"/>
                    </a:lnTo>
                    <a:lnTo>
                      <a:pt x="73" y="9"/>
                    </a:lnTo>
                    <a:lnTo>
                      <a:pt x="81" y="14"/>
                    </a:lnTo>
                    <a:lnTo>
                      <a:pt x="87" y="23"/>
                    </a:lnTo>
                    <a:lnTo>
                      <a:pt x="87" y="71"/>
                    </a:lnTo>
                    <a:lnTo>
                      <a:pt x="0" y="71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7575FF"/>
                  </a:gs>
                  <a:gs pos="100000">
                    <a:srgbClr val="0000FF"/>
                  </a:gs>
                </a:gsLst>
                <a:lin ang="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11" name="Freeform 338">
                <a:extLst>
                  <a:ext uri="{FF2B5EF4-FFF2-40B4-BE49-F238E27FC236}">
                    <a16:creationId xmlns:a16="http://schemas.microsoft.com/office/drawing/2014/main" id="{B60AEDC3-F64C-401F-9866-88CF65EA3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9" y="1627"/>
                <a:ext cx="17" cy="245"/>
              </a:xfrm>
              <a:custGeom>
                <a:avLst/>
                <a:gdLst>
                  <a:gd name="T0" fmla="*/ 16 w 17"/>
                  <a:gd name="T1" fmla="*/ 0 h 245"/>
                  <a:gd name="T2" fmla="*/ 0 w 17"/>
                  <a:gd name="T3" fmla="*/ 0 h 245"/>
                  <a:gd name="T4" fmla="*/ 0 w 17"/>
                  <a:gd name="T5" fmla="*/ 244 h 245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45"/>
                  <a:gd name="T11" fmla="*/ 17 w 17"/>
                  <a:gd name="T12" fmla="*/ 245 h 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45">
                    <a:moveTo>
                      <a:pt x="16" y="0"/>
                    </a:moveTo>
                    <a:lnTo>
                      <a:pt x="0" y="0"/>
                    </a:lnTo>
                    <a:lnTo>
                      <a:pt x="0" y="244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7575FF"/>
                  </a:gs>
                  <a:gs pos="100000">
                    <a:srgbClr val="0000FF"/>
                  </a:gs>
                </a:gsLst>
                <a:lin ang="0" scaled="1"/>
              </a:gradFill>
              <a:ln w="508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12" name="Freeform 339">
                <a:extLst>
                  <a:ext uri="{FF2B5EF4-FFF2-40B4-BE49-F238E27FC236}">
                    <a16:creationId xmlns:a16="http://schemas.microsoft.com/office/drawing/2014/main" id="{3B5E7BCE-B99F-4101-96D1-55AD5B6CA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1738"/>
                <a:ext cx="17" cy="134"/>
              </a:xfrm>
              <a:custGeom>
                <a:avLst/>
                <a:gdLst>
                  <a:gd name="T0" fmla="*/ 0 w 17"/>
                  <a:gd name="T1" fmla="*/ 0 h 134"/>
                  <a:gd name="T2" fmla="*/ 16 w 17"/>
                  <a:gd name="T3" fmla="*/ 0 h 134"/>
                  <a:gd name="T4" fmla="*/ 16 w 17"/>
                  <a:gd name="T5" fmla="*/ 133 h 13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4"/>
                  <a:gd name="T11" fmla="*/ 17 w 17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4">
                    <a:moveTo>
                      <a:pt x="0" y="0"/>
                    </a:moveTo>
                    <a:lnTo>
                      <a:pt x="16" y="0"/>
                    </a:lnTo>
                    <a:lnTo>
                      <a:pt x="16" y="133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7575FF"/>
                  </a:gs>
                  <a:gs pos="100000">
                    <a:srgbClr val="0000FF"/>
                  </a:gs>
                </a:gsLst>
                <a:lin ang="0" scaled="1"/>
              </a:gradFill>
              <a:ln w="254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513" name="Freeform 340">
                <a:extLst>
                  <a:ext uri="{FF2B5EF4-FFF2-40B4-BE49-F238E27FC236}">
                    <a16:creationId xmlns:a16="http://schemas.microsoft.com/office/drawing/2014/main" id="{9A35047E-967C-41D0-B74B-470A42EF1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9" y="1624"/>
                <a:ext cx="17" cy="251"/>
              </a:xfrm>
              <a:custGeom>
                <a:avLst/>
                <a:gdLst>
                  <a:gd name="T0" fmla="*/ 16 w 17"/>
                  <a:gd name="T1" fmla="*/ 0 h 251"/>
                  <a:gd name="T2" fmla="*/ 4 w 17"/>
                  <a:gd name="T3" fmla="*/ 0 h 251"/>
                  <a:gd name="T4" fmla="*/ 0 w 17"/>
                  <a:gd name="T5" fmla="*/ 6 h 251"/>
                  <a:gd name="T6" fmla="*/ 0 w 17"/>
                  <a:gd name="T7" fmla="*/ 11 h 251"/>
                  <a:gd name="T8" fmla="*/ 0 w 17"/>
                  <a:gd name="T9" fmla="*/ 25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1"/>
                  <a:gd name="T17" fmla="*/ 17 w 17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1">
                    <a:moveTo>
                      <a:pt x="16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5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7575FF"/>
                  </a:gs>
                  <a:gs pos="100000">
                    <a:srgbClr val="0000FF"/>
                  </a:gs>
                </a:gsLst>
                <a:lin ang="0" scaled="1"/>
              </a:gra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grpSp>
          <p:nvGrpSpPr>
            <p:cNvPr id="359" name="Group 341">
              <a:extLst>
                <a:ext uri="{FF2B5EF4-FFF2-40B4-BE49-F238E27FC236}">
                  <a16:creationId xmlns:a16="http://schemas.microsoft.com/office/drawing/2014/main" id="{768EC7E4-CA26-4BF0-A2F6-72F96BCB2C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22189" y="4525742"/>
              <a:ext cx="315424" cy="1050541"/>
              <a:chOff x="2965" y="1674"/>
              <a:chExt cx="124" cy="380"/>
            </a:xfrm>
          </p:grpSpPr>
          <p:sp>
            <p:nvSpPr>
              <p:cNvPr id="500" name="Line 342">
                <a:extLst>
                  <a:ext uri="{FF2B5EF4-FFF2-40B4-BE49-F238E27FC236}">
                    <a16:creationId xmlns:a16="http://schemas.microsoft.com/office/drawing/2014/main" id="{F8B383C3-6DF4-4F81-A634-7DE2262B9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2" y="1695"/>
                <a:ext cx="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grpSp>
            <p:nvGrpSpPr>
              <p:cNvPr id="501" name="Group 343">
                <a:extLst>
                  <a:ext uri="{FF2B5EF4-FFF2-40B4-BE49-F238E27FC236}">
                    <a16:creationId xmlns:a16="http://schemas.microsoft.com/office/drawing/2014/main" id="{DA5A7D39-C099-48D6-A396-71AAAE2DE3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5" y="1674"/>
                <a:ext cx="124" cy="380"/>
                <a:chOff x="2965" y="1674"/>
                <a:chExt cx="124" cy="380"/>
              </a:xfrm>
            </p:grpSpPr>
            <p:sp>
              <p:nvSpPr>
                <p:cNvPr id="502" name="Freeform 344">
                  <a:extLst>
                    <a:ext uri="{FF2B5EF4-FFF2-40B4-BE49-F238E27FC236}">
                      <a16:creationId xmlns:a16="http://schemas.microsoft.com/office/drawing/2014/main" id="{0BC61917-2DBC-4148-A199-9513FDB6C9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83"/>
                  <a:ext cx="88" cy="371"/>
                </a:xfrm>
                <a:custGeom>
                  <a:avLst/>
                  <a:gdLst>
                    <a:gd name="T0" fmla="*/ 0 w 88"/>
                    <a:gd name="T1" fmla="*/ 353 h 371"/>
                    <a:gd name="T2" fmla="*/ 0 w 88"/>
                    <a:gd name="T3" fmla="*/ 17 h 371"/>
                    <a:gd name="T4" fmla="*/ 14 w 88"/>
                    <a:gd name="T5" fmla="*/ 6 h 371"/>
                    <a:gd name="T6" fmla="*/ 23 w 88"/>
                    <a:gd name="T7" fmla="*/ 3 h 371"/>
                    <a:gd name="T8" fmla="*/ 47 w 88"/>
                    <a:gd name="T9" fmla="*/ 0 h 371"/>
                    <a:gd name="T10" fmla="*/ 67 w 88"/>
                    <a:gd name="T11" fmla="*/ 0 h 371"/>
                    <a:gd name="T12" fmla="*/ 81 w 88"/>
                    <a:gd name="T13" fmla="*/ 9 h 371"/>
                    <a:gd name="T14" fmla="*/ 87 w 88"/>
                    <a:gd name="T15" fmla="*/ 14 h 371"/>
                    <a:gd name="T16" fmla="*/ 87 w 88"/>
                    <a:gd name="T17" fmla="*/ 356 h 371"/>
                    <a:gd name="T18" fmla="*/ 70 w 88"/>
                    <a:gd name="T19" fmla="*/ 367 h 371"/>
                    <a:gd name="T20" fmla="*/ 40 w 88"/>
                    <a:gd name="T21" fmla="*/ 370 h 371"/>
                    <a:gd name="T22" fmla="*/ 20 w 88"/>
                    <a:gd name="T23" fmla="*/ 370 h 371"/>
                    <a:gd name="T24" fmla="*/ 3 w 88"/>
                    <a:gd name="T25" fmla="*/ 356 h 371"/>
                    <a:gd name="T26" fmla="*/ 3 w 88"/>
                    <a:gd name="T27" fmla="*/ 362 h 371"/>
                    <a:gd name="T28" fmla="*/ 6 w 88"/>
                    <a:gd name="T29" fmla="*/ 359 h 371"/>
                    <a:gd name="T30" fmla="*/ 0 w 88"/>
                    <a:gd name="T31" fmla="*/ 353 h 3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8"/>
                    <a:gd name="T49" fmla="*/ 0 h 371"/>
                    <a:gd name="T50" fmla="*/ 88 w 88"/>
                    <a:gd name="T51" fmla="*/ 371 h 37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8" h="371">
                      <a:moveTo>
                        <a:pt x="0" y="353"/>
                      </a:moveTo>
                      <a:lnTo>
                        <a:pt x="0" y="17"/>
                      </a:lnTo>
                      <a:lnTo>
                        <a:pt x="14" y="6"/>
                      </a:lnTo>
                      <a:lnTo>
                        <a:pt x="23" y="3"/>
                      </a:lnTo>
                      <a:lnTo>
                        <a:pt x="47" y="0"/>
                      </a:lnTo>
                      <a:lnTo>
                        <a:pt x="67" y="0"/>
                      </a:lnTo>
                      <a:lnTo>
                        <a:pt x="81" y="9"/>
                      </a:lnTo>
                      <a:lnTo>
                        <a:pt x="87" y="14"/>
                      </a:lnTo>
                      <a:lnTo>
                        <a:pt x="87" y="356"/>
                      </a:lnTo>
                      <a:lnTo>
                        <a:pt x="70" y="367"/>
                      </a:lnTo>
                      <a:lnTo>
                        <a:pt x="40" y="370"/>
                      </a:lnTo>
                      <a:lnTo>
                        <a:pt x="20" y="370"/>
                      </a:lnTo>
                      <a:lnTo>
                        <a:pt x="3" y="356"/>
                      </a:lnTo>
                      <a:lnTo>
                        <a:pt x="3" y="362"/>
                      </a:lnTo>
                      <a:lnTo>
                        <a:pt x="6" y="359"/>
                      </a:lnTo>
                      <a:lnTo>
                        <a:pt x="0" y="35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03" name="Line 345">
                  <a:extLst>
                    <a:ext uri="{FF2B5EF4-FFF2-40B4-BE49-F238E27FC236}">
                      <a16:creationId xmlns:a16="http://schemas.microsoft.com/office/drawing/2014/main" id="{68A4B091-51DC-41F7-A94A-598944BFB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6" y="1968"/>
                  <a:ext cx="6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504" name="Freeform 346">
                  <a:extLst>
                    <a:ext uri="{FF2B5EF4-FFF2-40B4-BE49-F238E27FC236}">
                      <a16:creationId xmlns:a16="http://schemas.microsoft.com/office/drawing/2014/main" id="{D300E36A-0738-413B-80F4-1EF8D31509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74"/>
                  <a:ext cx="88" cy="72"/>
                </a:xfrm>
                <a:custGeom>
                  <a:avLst/>
                  <a:gdLst>
                    <a:gd name="T0" fmla="*/ 0 w 88"/>
                    <a:gd name="T1" fmla="*/ 71 h 72"/>
                    <a:gd name="T2" fmla="*/ 0 w 88"/>
                    <a:gd name="T3" fmla="*/ 20 h 72"/>
                    <a:gd name="T4" fmla="*/ 9 w 88"/>
                    <a:gd name="T5" fmla="*/ 12 h 72"/>
                    <a:gd name="T6" fmla="*/ 18 w 88"/>
                    <a:gd name="T7" fmla="*/ 6 h 72"/>
                    <a:gd name="T8" fmla="*/ 30 w 88"/>
                    <a:gd name="T9" fmla="*/ 3 h 72"/>
                    <a:gd name="T10" fmla="*/ 42 w 88"/>
                    <a:gd name="T11" fmla="*/ 0 h 72"/>
                    <a:gd name="T12" fmla="*/ 52 w 88"/>
                    <a:gd name="T13" fmla="*/ 2 h 72"/>
                    <a:gd name="T14" fmla="*/ 62 w 88"/>
                    <a:gd name="T15" fmla="*/ 4 h 72"/>
                    <a:gd name="T16" fmla="*/ 73 w 88"/>
                    <a:gd name="T17" fmla="*/ 9 h 72"/>
                    <a:gd name="T18" fmla="*/ 81 w 88"/>
                    <a:gd name="T19" fmla="*/ 14 h 72"/>
                    <a:gd name="T20" fmla="*/ 87 w 88"/>
                    <a:gd name="T21" fmla="*/ 23 h 72"/>
                    <a:gd name="T22" fmla="*/ 87 w 88"/>
                    <a:gd name="T23" fmla="*/ 71 h 72"/>
                    <a:gd name="T24" fmla="*/ 0 w 88"/>
                    <a:gd name="T25" fmla="*/ 71 h 7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8"/>
                    <a:gd name="T40" fmla="*/ 0 h 72"/>
                    <a:gd name="T41" fmla="*/ 88 w 88"/>
                    <a:gd name="T42" fmla="*/ 72 h 7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8" h="72">
                      <a:moveTo>
                        <a:pt x="0" y="71"/>
                      </a:move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18" y="6"/>
                      </a:lnTo>
                      <a:lnTo>
                        <a:pt x="30" y="3"/>
                      </a:lnTo>
                      <a:lnTo>
                        <a:pt x="42" y="0"/>
                      </a:lnTo>
                      <a:lnTo>
                        <a:pt x="52" y="2"/>
                      </a:lnTo>
                      <a:lnTo>
                        <a:pt x="62" y="4"/>
                      </a:lnTo>
                      <a:lnTo>
                        <a:pt x="73" y="9"/>
                      </a:lnTo>
                      <a:lnTo>
                        <a:pt x="81" y="14"/>
                      </a:lnTo>
                      <a:lnTo>
                        <a:pt x="87" y="23"/>
                      </a:lnTo>
                      <a:lnTo>
                        <a:pt x="87" y="71"/>
                      </a:lnTo>
                      <a:lnTo>
                        <a:pt x="0" y="71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05" name="Freeform 347">
                  <a:extLst>
                    <a:ext uri="{FF2B5EF4-FFF2-40B4-BE49-F238E27FC236}">
                      <a16:creationId xmlns:a16="http://schemas.microsoft.com/office/drawing/2014/main" id="{B4DAA460-18D6-41D5-8ADE-E0ED4EB4BE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5" y="1771"/>
                  <a:ext cx="17" cy="245"/>
                </a:xfrm>
                <a:custGeom>
                  <a:avLst/>
                  <a:gdLst>
                    <a:gd name="T0" fmla="*/ 16 w 17"/>
                    <a:gd name="T1" fmla="*/ 0 h 245"/>
                    <a:gd name="T2" fmla="*/ 0 w 17"/>
                    <a:gd name="T3" fmla="*/ 0 h 245"/>
                    <a:gd name="T4" fmla="*/ 0 w 17"/>
                    <a:gd name="T5" fmla="*/ 244 h 245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245"/>
                    <a:gd name="T11" fmla="*/ 17 w 17"/>
                    <a:gd name="T12" fmla="*/ 245 h 2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245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44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508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06" name="Freeform 348">
                  <a:extLst>
                    <a:ext uri="{FF2B5EF4-FFF2-40B4-BE49-F238E27FC236}">
                      <a16:creationId xmlns:a16="http://schemas.microsoft.com/office/drawing/2014/main" id="{6E2C21A2-1C21-4DF4-868F-D171B17736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1882"/>
                  <a:ext cx="17" cy="134"/>
                </a:xfrm>
                <a:custGeom>
                  <a:avLst/>
                  <a:gdLst>
                    <a:gd name="T0" fmla="*/ 0 w 17"/>
                    <a:gd name="T1" fmla="*/ 0 h 134"/>
                    <a:gd name="T2" fmla="*/ 16 w 17"/>
                    <a:gd name="T3" fmla="*/ 0 h 134"/>
                    <a:gd name="T4" fmla="*/ 16 w 17"/>
                    <a:gd name="T5" fmla="*/ 133 h 13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34"/>
                    <a:gd name="T11" fmla="*/ 17 w 17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3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3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254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507" name="Freeform 349">
                  <a:extLst>
                    <a:ext uri="{FF2B5EF4-FFF2-40B4-BE49-F238E27FC236}">
                      <a16:creationId xmlns:a16="http://schemas.microsoft.com/office/drawing/2014/main" id="{3E3266E9-35D1-46E8-BAC2-C727D39C9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1768"/>
                  <a:ext cx="17" cy="251"/>
                </a:xfrm>
                <a:custGeom>
                  <a:avLst/>
                  <a:gdLst>
                    <a:gd name="T0" fmla="*/ 16 w 17"/>
                    <a:gd name="T1" fmla="*/ 0 h 251"/>
                    <a:gd name="T2" fmla="*/ 4 w 17"/>
                    <a:gd name="T3" fmla="*/ 0 h 251"/>
                    <a:gd name="T4" fmla="*/ 0 w 17"/>
                    <a:gd name="T5" fmla="*/ 6 h 251"/>
                    <a:gd name="T6" fmla="*/ 0 w 17"/>
                    <a:gd name="T7" fmla="*/ 11 h 251"/>
                    <a:gd name="T8" fmla="*/ 0 w 17"/>
                    <a:gd name="T9" fmla="*/ 250 h 2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1"/>
                    <a:gd name="T17" fmla="*/ 17 w 17"/>
                    <a:gd name="T18" fmla="*/ 251 h 2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1">
                      <a:moveTo>
                        <a:pt x="16" y="0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5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  <p:sp>
          <p:nvSpPr>
            <p:cNvPr id="360" name="Rectangle 605">
              <a:extLst>
                <a:ext uri="{FF2B5EF4-FFF2-40B4-BE49-F238E27FC236}">
                  <a16:creationId xmlns:a16="http://schemas.microsoft.com/office/drawing/2014/main" id="{F2CD7855-34D3-44C2-B5AE-E61A5A27E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783" y="5580920"/>
              <a:ext cx="1368570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HDT</a:t>
              </a:r>
            </a:p>
          </p:txBody>
        </p:sp>
        <p:sp>
          <p:nvSpPr>
            <p:cNvPr id="361" name="Rectangle 606">
              <a:extLst>
                <a:ext uri="{FF2B5EF4-FFF2-40B4-BE49-F238E27FC236}">
                  <a16:creationId xmlns:a16="http://schemas.microsoft.com/office/drawing/2014/main" id="{4D13284F-7253-4483-BAD6-436F68F5B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3893" y="5750939"/>
              <a:ext cx="756934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CCR</a:t>
              </a:r>
            </a:p>
          </p:txBody>
        </p:sp>
        <p:grpSp>
          <p:nvGrpSpPr>
            <p:cNvPr id="362" name="Group 614">
              <a:extLst>
                <a:ext uri="{FF2B5EF4-FFF2-40B4-BE49-F238E27FC236}">
                  <a16:creationId xmlns:a16="http://schemas.microsoft.com/office/drawing/2014/main" id="{4D99D402-8F3B-4C13-9D8C-22BCC5807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5676" y="4656083"/>
              <a:ext cx="357132" cy="1047933"/>
              <a:chOff x="2946" y="1618"/>
              <a:chExt cx="139" cy="380"/>
            </a:xfrm>
          </p:grpSpPr>
          <p:sp>
            <p:nvSpPr>
              <p:cNvPr id="494" name="Freeform 615">
                <a:extLst>
                  <a:ext uri="{FF2B5EF4-FFF2-40B4-BE49-F238E27FC236}">
                    <a16:creationId xmlns:a16="http://schemas.microsoft.com/office/drawing/2014/main" id="{20D619EC-6DCF-4603-949A-896F1B8EB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627"/>
                <a:ext cx="88" cy="371"/>
              </a:xfrm>
              <a:custGeom>
                <a:avLst/>
                <a:gdLst>
                  <a:gd name="T0" fmla="*/ 0 w 88"/>
                  <a:gd name="T1" fmla="*/ 353 h 371"/>
                  <a:gd name="T2" fmla="*/ 0 w 88"/>
                  <a:gd name="T3" fmla="*/ 17 h 371"/>
                  <a:gd name="T4" fmla="*/ 14 w 88"/>
                  <a:gd name="T5" fmla="*/ 6 h 371"/>
                  <a:gd name="T6" fmla="*/ 23 w 88"/>
                  <a:gd name="T7" fmla="*/ 3 h 371"/>
                  <a:gd name="T8" fmla="*/ 47 w 88"/>
                  <a:gd name="T9" fmla="*/ 0 h 371"/>
                  <a:gd name="T10" fmla="*/ 67 w 88"/>
                  <a:gd name="T11" fmla="*/ 0 h 371"/>
                  <a:gd name="T12" fmla="*/ 81 w 88"/>
                  <a:gd name="T13" fmla="*/ 9 h 371"/>
                  <a:gd name="T14" fmla="*/ 87 w 88"/>
                  <a:gd name="T15" fmla="*/ 14 h 371"/>
                  <a:gd name="T16" fmla="*/ 87 w 88"/>
                  <a:gd name="T17" fmla="*/ 356 h 371"/>
                  <a:gd name="T18" fmla="*/ 70 w 88"/>
                  <a:gd name="T19" fmla="*/ 367 h 371"/>
                  <a:gd name="T20" fmla="*/ 40 w 88"/>
                  <a:gd name="T21" fmla="*/ 370 h 371"/>
                  <a:gd name="T22" fmla="*/ 20 w 88"/>
                  <a:gd name="T23" fmla="*/ 370 h 371"/>
                  <a:gd name="T24" fmla="*/ 3 w 88"/>
                  <a:gd name="T25" fmla="*/ 356 h 371"/>
                  <a:gd name="T26" fmla="*/ 3 w 88"/>
                  <a:gd name="T27" fmla="*/ 362 h 371"/>
                  <a:gd name="T28" fmla="*/ 6 w 88"/>
                  <a:gd name="T29" fmla="*/ 359 h 371"/>
                  <a:gd name="T30" fmla="*/ 0 w 88"/>
                  <a:gd name="T31" fmla="*/ 353 h 3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"/>
                  <a:gd name="T49" fmla="*/ 0 h 371"/>
                  <a:gd name="T50" fmla="*/ 88 w 88"/>
                  <a:gd name="T51" fmla="*/ 371 h 3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" h="371">
                    <a:moveTo>
                      <a:pt x="0" y="353"/>
                    </a:moveTo>
                    <a:lnTo>
                      <a:pt x="0" y="17"/>
                    </a:lnTo>
                    <a:lnTo>
                      <a:pt x="14" y="6"/>
                    </a:lnTo>
                    <a:lnTo>
                      <a:pt x="23" y="3"/>
                    </a:lnTo>
                    <a:lnTo>
                      <a:pt x="47" y="0"/>
                    </a:lnTo>
                    <a:lnTo>
                      <a:pt x="67" y="0"/>
                    </a:lnTo>
                    <a:lnTo>
                      <a:pt x="81" y="9"/>
                    </a:lnTo>
                    <a:lnTo>
                      <a:pt x="87" y="14"/>
                    </a:lnTo>
                    <a:lnTo>
                      <a:pt x="87" y="356"/>
                    </a:lnTo>
                    <a:lnTo>
                      <a:pt x="70" y="367"/>
                    </a:lnTo>
                    <a:lnTo>
                      <a:pt x="40" y="370"/>
                    </a:lnTo>
                    <a:lnTo>
                      <a:pt x="20" y="370"/>
                    </a:lnTo>
                    <a:lnTo>
                      <a:pt x="3" y="356"/>
                    </a:lnTo>
                    <a:lnTo>
                      <a:pt x="3" y="362"/>
                    </a:lnTo>
                    <a:lnTo>
                      <a:pt x="6" y="359"/>
                    </a:lnTo>
                    <a:lnTo>
                      <a:pt x="0" y="353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7575FF"/>
                  </a:gs>
                  <a:gs pos="100000">
                    <a:srgbClr val="0000FF"/>
                  </a:gs>
                </a:gsLst>
                <a:lin ang="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95" name="Line 616">
                <a:extLst>
                  <a:ext uri="{FF2B5EF4-FFF2-40B4-BE49-F238E27FC236}">
                    <a16:creationId xmlns:a16="http://schemas.microsoft.com/office/drawing/2014/main" id="{B614F3E2-F881-40BA-ACF2-3DF574B80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7" y="1912"/>
                <a:ext cx="68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sp>
            <p:nvSpPr>
              <p:cNvPr id="496" name="Freeform 617">
                <a:extLst>
                  <a:ext uri="{FF2B5EF4-FFF2-40B4-BE49-F238E27FC236}">
                    <a16:creationId xmlns:a16="http://schemas.microsoft.com/office/drawing/2014/main" id="{723EE907-8FEB-4C81-8C4A-87307FEB1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1618"/>
                <a:ext cx="88" cy="72"/>
              </a:xfrm>
              <a:custGeom>
                <a:avLst/>
                <a:gdLst>
                  <a:gd name="T0" fmla="*/ 0 w 88"/>
                  <a:gd name="T1" fmla="*/ 71 h 72"/>
                  <a:gd name="T2" fmla="*/ 0 w 88"/>
                  <a:gd name="T3" fmla="*/ 20 h 72"/>
                  <a:gd name="T4" fmla="*/ 9 w 88"/>
                  <a:gd name="T5" fmla="*/ 12 h 72"/>
                  <a:gd name="T6" fmla="*/ 18 w 88"/>
                  <a:gd name="T7" fmla="*/ 6 h 72"/>
                  <a:gd name="T8" fmla="*/ 30 w 88"/>
                  <a:gd name="T9" fmla="*/ 3 h 72"/>
                  <a:gd name="T10" fmla="*/ 42 w 88"/>
                  <a:gd name="T11" fmla="*/ 0 h 72"/>
                  <a:gd name="T12" fmla="*/ 52 w 88"/>
                  <a:gd name="T13" fmla="*/ 2 h 72"/>
                  <a:gd name="T14" fmla="*/ 62 w 88"/>
                  <a:gd name="T15" fmla="*/ 4 h 72"/>
                  <a:gd name="T16" fmla="*/ 73 w 88"/>
                  <a:gd name="T17" fmla="*/ 9 h 72"/>
                  <a:gd name="T18" fmla="*/ 81 w 88"/>
                  <a:gd name="T19" fmla="*/ 14 h 72"/>
                  <a:gd name="T20" fmla="*/ 87 w 88"/>
                  <a:gd name="T21" fmla="*/ 23 h 72"/>
                  <a:gd name="T22" fmla="*/ 87 w 88"/>
                  <a:gd name="T23" fmla="*/ 71 h 72"/>
                  <a:gd name="T24" fmla="*/ 0 w 88"/>
                  <a:gd name="T25" fmla="*/ 7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8"/>
                  <a:gd name="T40" fmla="*/ 0 h 72"/>
                  <a:gd name="T41" fmla="*/ 88 w 88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8" h="72">
                    <a:moveTo>
                      <a:pt x="0" y="71"/>
                    </a:moveTo>
                    <a:lnTo>
                      <a:pt x="0" y="20"/>
                    </a:lnTo>
                    <a:lnTo>
                      <a:pt x="9" y="12"/>
                    </a:lnTo>
                    <a:lnTo>
                      <a:pt x="18" y="6"/>
                    </a:lnTo>
                    <a:lnTo>
                      <a:pt x="30" y="3"/>
                    </a:lnTo>
                    <a:lnTo>
                      <a:pt x="42" y="0"/>
                    </a:lnTo>
                    <a:lnTo>
                      <a:pt x="52" y="2"/>
                    </a:lnTo>
                    <a:lnTo>
                      <a:pt x="62" y="4"/>
                    </a:lnTo>
                    <a:lnTo>
                      <a:pt x="73" y="9"/>
                    </a:lnTo>
                    <a:lnTo>
                      <a:pt x="81" y="14"/>
                    </a:lnTo>
                    <a:lnTo>
                      <a:pt x="87" y="23"/>
                    </a:lnTo>
                    <a:lnTo>
                      <a:pt x="87" y="71"/>
                    </a:lnTo>
                    <a:lnTo>
                      <a:pt x="0" y="71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7575FF"/>
                  </a:gs>
                  <a:gs pos="100000">
                    <a:srgbClr val="0000FF"/>
                  </a:gs>
                </a:gsLst>
                <a:lin ang="0" scaled="1"/>
              </a:gra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97" name="Freeform 618">
                <a:extLst>
                  <a:ext uri="{FF2B5EF4-FFF2-40B4-BE49-F238E27FC236}">
                    <a16:creationId xmlns:a16="http://schemas.microsoft.com/office/drawing/2014/main" id="{BA9AC03E-68F1-42B3-A40F-6F19FF342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6" y="1715"/>
                <a:ext cx="17" cy="245"/>
              </a:xfrm>
              <a:custGeom>
                <a:avLst/>
                <a:gdLst>
                  <a:gd name="T0" fmla="*/ 16 w 17"/>
                  <a:gd name="T1" fmla="*/ 0 h 245"/>
                  <a:gd name="T2" fmla="*/ 0 w 17"/>
                  <a:gd name="T3" fmla="*/ 0 h 245"/>
                  <a:gd name="T4" fmla="*/ 0 w 17"/>
                  <a:gd name="T5" fmla="*/ 244 h 245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245"/>
                  <a:gd name="T11" fmla="*/ 17 w 17"/>
                  <a:gd name="T12" fmla="*/ 245 h 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245">
                    <a:moveTo>
                      <a:pt x="16" y="0"/>
                    </a:moveTo>
                    <a:lnTo>
                      <a:pt x="0" y="0"/>
                    </a:lnTo>
                    <a:lnTo>
                      <a:pt x="0" y="244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7575FF"/>
                  </a:gs>
                  <a:gs pos="100000">
                    <a:srgbClr val="0000FF"/>
                  </a:gs>
                </a:gsLst>
                <a:lin ang="0" scaled="1"/>
              </a:gradFill>
              <a:ln w="508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98" name="Freeform 619">
                <a:extLst>
                  <a:ext uri="{FF2B5EF4-FFF2-40B4-BE49-F238E27FC236}">
                    <a16:creationId xmlns:a16="http://schemas.microsoft.com/office/drawing/2014/main" id="{E0F3206F-4C42-4B66-8998-BB46806CE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1826"/>
                <a:ext cx="17" cy="134"/>
              </a:xfrm>
              <a:custGeom>
                <a:avLst/>
                <a:gdLst>
                  <a:gd name="T0" fmla="*/ 0 w 17"/>
                  <a:gd name="T1" fmla="*/ 0 h 134"/>
                  <a:gd name="T2" fmla="*/ 16 w 17"/>
                  <a:gd name="T3" fmla="*/ 0 h 134"/>
                  <a:gd name="T4" fmla="*/ 16 w 17"/>
                  <a:gd name="T5" fmla="*/ 133 h 13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34"/>
                  <a:gd name="T11" fmla="*/ 17 w 17"/>
                  <a:gd name="T12" fmla="*/ 134 h 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34">
                    <a:moveTo>
                      <a:pt x="0" y="0"/>
                    </a:moveTo>
                    <a:lnTo>
                      <a:pt x="16" y="0"/>
                    </a:lnTo>
                    <a:lnTo>
                      <a:pt x="16" y="133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7575FF"/>
                  </a:gs>
                  <a:gs pos="100000">
                    <a:srgbClr val="0000FF"/>
                  </a:gs>
                </a:gsLst>
                <a:lin ang="0" scaled="1"/>
              </a:gradFill>
              <a:ln w="25400" cap="rnd">
                <a:solidFill>
                  <a:srgbClr val="40404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99" name="Freeform 620">
                <a:extLst>
                  <a:ext uri="{FF2B5EF4-FFF2-40B4-BE49-F238E27FC236}">
                    <a16:creationId xmlns:a16="http://schemas.microsoft.com/office/drawing/2014/main" id="{EFA51818-8C46-4D66-81A1-0041882C8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1712"/>
                <a:ext cx="17" cy="251"/>
              </a:xfrm>
              <a:custGeom>
                <a:avLst/>
                <a:gdLst>
                  <a:gd name="T0" fmla="*/ 16 w 17"/>
                  <a:gd name="T1" fmla="*/ 0 h 251"/>
                  <a:gd name="T2" fmla="*/ 4 w 17"/>
                  <a:gd name="T3" fmla="*/ 0 h 251"/>
                  <a:gd name="T4" fmla="*/ 0 w 17"/>
                  <a:gd name="T5" fmla="*/ 6 h 251"/>
                  <a:gd name="T6" fmla="*/ 0 w 17"/>
                  <a:gd name="T7" fmla="*/ 11 h 251"/>
                  <a:gd name="T8" fmla="*/ 0 w 17"/>
                  <a:gd name="T9" fmla="*/ 25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1"/>
                  <a:gd name="T17" fmla="*/ 17 w 17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1">
                    <a:moveTo>
                      <a:pt x="16" y="0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25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50000">
                    <a:srgbClr val="7575FF"/>
                  </a:gs>
                  <a:gs pos="100000">
                    <a:srgbClr val="0000FF"/>
                  </a:gs>
                </a:gsLst>
                <a:lin ang="0" scaled="1"/>
              </a:gra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grpSp>
          <p:nvGrpSpPr>
            <p:cNvPr id="364" name="Group 350">
              <a:extLst>
                <a:ext uri="{FF2B5EF4-FFF2-40B4-BE49-F238E27FC236}">
                  <a16:creationId xmlns:a16="http://schemas.microsoft.com/office/drawing/2014/main" id="{B801244F-8523-4ABD-9F97-FF84983B62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4928" y="5409448"/>
              <a:ext cx="424909" cy="505719"/>
              <a:chOff x="1195" y="1773"/>
              <a:chExt cx="166" cy="182"/>
            </a:xfrm>
          </p:grpSpPr>
          <p:sp>
            <p:nvSpPr>
              <p:cNvPr id="489" name="Freeform 351">
                <a:extLst>
                  <a:ext uri="{FF2B5EF4-FFF2-40B4-BE49-F238E27FC236}">
                    <a16:creationId xmlns:a16="http://schemas.microsoft.com/office/drawing/2014/main" id="{BEA4E339-992E-419D-8A1F-38851AC80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864"/>
                <a:ext cx="39" cy="91"/>
              </a:xfrm>
              <a:custGeom>
                <a:avLst/>
                <a:gdLst>
                  <a:gd name="T0" fmla="*/ 0 w 39"/>
                  <a:gd name="T1" fmla="*/ 0 h 91"/>
                  <a:gd name="T2" fmla="*/ 1 w 39"/>
                  <a:gd name="T3" fmla="*/ 69 h 91"/>
                  <a:gd name="T4" fmla="*/ 38 w 39"/>
                  <a:gd name="T5" fmla="*/ 90 h 91"/>
                  <a:gd name="T6" fmla="*/ 38 w 39"/>
                  <a:gd name="T7" fmla="*/ 27 h 91"/>
                  <a:gd name="T8" fmla="*/ 0 w 3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91"/>
                  <a:gd name="T17" fmla="*/ 39 w 3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91">
                    <a:moveTo>
                      <a:pt x="0" y="0"/>
                    </a:moveTo>
                    <a:lnTo>
                      <a:pt x="1" y="69"/>
                    </a:lnTo>
                    <a:lnTo>
                      <a:pt x="38" y="90"/>
                    </a:lnTo>
                    <a:lnTo>
                      <a:pt x="38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90" name="Freeform 352">
                <a:extLst>
                  <a:ext uri="{FF2B5EF4-FFF2-40B4-BE49-F238E27FC236}">
                    <a16:creationId xmlns:a16="http://schemas.microsoft.com/office/drawing/2014/main" id="{32A8E134-DF7F-4AA7-B08A-BFDA9E646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" y="1777"/>
                <a:ext cx="80" cy="114"/>
              </a:xfrm>
              <a:custGeom>
                <a:avLst/>
                <a:gdLst>
                  <a:gd name="T0" fmla="*/ 0 w 80"/>
                  <a:gd name="T1" fmla="*/ 86 h 114"/>
                  <a:gd name="T2" fmla="*/ 38 w 80"/>
                  <a:gd name="T3" fmla="*/ 113 h 114"/>
                  <a:gd name="T4" fmla="*/ 79 w 80"/>
                  <a:gd name="T5" fmla="*/ 51 h 114"/>
                  <a:gd name="T6" fmla="*/ 79 w 80"/>
                  <a:gd name="T7" fmla="*/ 3 h 114"/>
                  <a:gd name="T8" fmla="*/ 71 w 80"/>
                  <a:gd name="T9" fmla="*/ 2 h 114"/>
                  <a:gd name="T10" fmla="*/ 66 w 80"/>
                  <a:gd name="T11" fmla="*/ 0 h 114"/>
                  <a:gd name="T12" fmla="*/ 63 w 80"/>
                  <a:gd name="T13" fmla="*/ 1 h 114"/>
                  <a:gd name="T14" fmla="*/ 63 w 80"/>
                  <a:gd name="T15" fmla="*/ 49 h 114"/>
                  <a:gd name="T16" fmla="*/ 0 w 80"/>
                  <a:gd name="T17" fmla="*/ 86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114"/>
                  <a:gd name="T29" fmla="*/ 80 w 80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114">
                    <a:moveTo>
                      <a:pt x="0" y="86"/>
                    </a:moveTo>
                    <a:lnTo>
                      <a:pt x="38" y="113"/>
                    </a:lnTo>
                    <a:lnTo>
                      <a:pt x="79" y="51"/>
                    </a:lnTo>
                    <a:lnTo>
                      <a:pt x="79" y="3"/>
                    </a:lnTo>
                    <a:lnTo>
                      <a:pt x="71" y="2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3" y="49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91" name="Freeform 353">
                <a:extLst>
                  <a:ext uri="{FF2B5EF4-FFF2-40B4-BE49-F238E27FC236}">
                    <a16:creationId xmlns:a16="http://schemas.microsoft.com/office/drawing/2014/main" id="{B313EA15-E698-4863-860B-EF560746C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1778"/>
                <a:ext cx="127" cy="112"/>
              </a:xfrm>
              <a:custGeom>
                <a:avLst/>
                <a:gdLst>
                  <a:gd name="T0" fmla="*/ 0 w 127"/>
                  <a:gd name="T1" fmla="*/ 111 h 112"/>
                  <a:gd name="T2" fmla="*/ 126 w 127"/>
                  <a:gd name="T3" fmla="*/ 110 h 112"/>
                  <a:gd name="T4" fmla="*/ 58 w 127"/>
                  <a:gd name="T5" fmla="*/ 47 h 112"/>
                  <a:gd name="T6" fmla="*/ 59 w 127"/>
                  <a:gd name="T7" fmla="*/ 0 h 112"/>
                  <a:gd name="T8" fmla="*/ 54 w 127"/>
                  <a:gd name="T9" fmla="*/ 2 h 112"/>
                  <a:gd name="T10" fmla="*/ 50 w 127"/>
                  <a:gd name="T11" fmla="*/ 2 h 112"/>
                  <a:gd name="T12" fmla="*/ 47 w 127"/>
                  <a:gd name="T13" fmla="*/ 2 h 112"/>
                  <a:gd name="T14" fmla="*/ 45 w 127"/>
                  <a:gd name="T15" fmla="*/ 2 h 112"/>
                  <a:gd name="T16" fmla="*/ 42 w 127"/>
                  <a:gd name="T17" fmla="*/ 2 h 112"/>
                  <a:gd name="T18" fmla="*/ 41 w 127"/>
                  <a:gd name="T19" fmla="*/ 2 h 112"/>
                  <a:gd name="T20" fmla="*/ 41 w 127"/>
                  <a:gd name="T21" fmla="*/ 50 h 112"/>
                  <a:gd name="T22" fmla="*/ 0 w 127"/>
                  <a:gd name="T23" fmla="*/ 111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7"/>
                  <a:gd name="T37" fmla="*/ 0 h 112"/>
                  <a:gd name="T38" fmla="*/ 127 w 127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7" h="112">
                    <a:moveTo>
                      <a:pt x="0" y="111"/>
                    </a:moveTo>
                    <a:lnTo>
                      <a:pt x="126" y="110"/>
                    </a:lnTo>
                    <a:lnTo>
                      <a:pt x="58" y="47"/>
                    </a:lnTo>
                    <a:lnTo>
                      <a:pt x="59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1" y="50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92" name="Freeform 354">
                <a:extLst>
                  <a:ext uri="{FF2B5EF4-FFF2-40B4-BE49-F238E27FC236}">
                    <a16:creationId xmlns:a16="http://schemas.microsoft.com/office/drawing/2014/main" id="{73E9386B-0735-4A74-B916-80737F4BB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3" y="1889"/>
                <a:ext cx="128" cy="66"/>
              </a:xfrm>
              <a:custGeom>
                <a:avLst/>
                <a:gdLst>
                  <a:gd name="T0" fmla="*/ 127 w 128"/>
                  <a:gd name="T1" fmla="*/ 0 h 66"/>
                  <a:gd name="T2" fmla="*/ 127 w 128"/>
                  <a:gd name="T3" fmla="*/ 65 h 66"/>
                  <a:gd name="T4" fmla="*/ 0 w 128"/>
                  <a:gd name="T5" fmla="*/ 64 h 66"/>
                  <a:gd name="T6" fmla="*/ 0 w 128"/>
                  <a:gd name="T7" fmla="*/ 1 h 66"/>
                  <a:gd name="T8" fmla="*/ 127 w 12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66"/>
                  <a:gd name="T17" fmla="*/ 128 w 12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66">
                    <a:moveTo>
                      <a:pt x="127" y="0"/>
                    </a:moveTo>
                    <a:lnTo>
                      <a:pt x="127" y="65"/>
                    </a:lnTo>
                    <a:lnTo>
                      <a:pt x="0" y="64"/>
                    </a:lnTo>
                    <a:lnTo>
                      <a:pt x="0" y="1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93" name="Freeform 355">
                <a:extLst>
                  <a:ext uri="{FF2B5EF4-FFF2-40B4-BE49-F238E27FC236}">
                    <a16:creationId xmlns:a16="http://schemas.microsoft.com/office/drawing/2014/main" id="{2DE7D56B-483E-44A9-A326-DE0A7C7F5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1773"/>
                <a:ext cx="36" cy="17"/>
              </a:xfrm>
              <a:custGeom>
                <a:avLst/>
                <a:gdLst>
                  <a:gd name="T0" fmla="*/ 35 w 36"/>
                  <a:gd name="T1" fmla="*/ 8 h 17"/>
                  <a:gd name="T2" fmla="*/ 18 w 36"/>
                  <a:gd name="T3" fmla="*/ 0 h 17"/>
                  <a:gd name="T4" fmla="*/ 0 w 36"/>
                  <a:gd name="T5" fmla="*/ 8 h 17"/>
                  <a:gd name="T6" fmla="*/ 18 w 36"/>
                  <a:gd name="T7" fmla="*/ 16 h 17"/>
                  <a:gd name="T8" fmla="*/ 35 w 36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7"/>
                  <a:gd name="T17" fmla="*/ 36 w 3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7">
                    <a:moveTo>
                      <a:pt x="35" y="8"/>
                    </a:moveTo>
                    <a:lnTo>
                      <a:pt x="18" y="0"/>
                    </a:lnTo>
                    <a:lnTo>
                      <a:pt x="0" y="8"/>
                    </a:lnTo>
                    <a:lnTo>
                      <a:pt x="18" y="16"/>
                    </a:lnTo>
                    <a:lnTo>
                      <a:pt x="35" y="8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sp>
          <p:nvSpPr>
            <p:cNvPr id="365" name="Line 622">
              <a:extLst>
                <a:ext uri="{FF2B5EF4-FFF2-40B4-BE49-F238E27FC236}">
                  <a16:creationId xmlns:a16="http://schemas.microsoft.com/office/drawing/2014/main" id="{EC9678CA-1D26-45DE-A161-55893016A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03724" y="5315603"/>
              <a:ext cx="776826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66" name="Line 669">
              <a:extLst>
                <a:ext uri="{FF2B5EF4-FFF2-40B4-BE49-F238E27FC236}">
                  <a16:creationId xmlns:a16="http://schemas.microsoft.com/office/drawing/2014/main" id="{FD46CC95-891D-4D11-B0C4-7F9998AF3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02853" y="5047101"/>
              <a:ext cx="351919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67" name="Line 670">
              <a:extLst>
                <a:ext uri="{FF2B5EF4-FFF2-40B4-BE49-F238E27FC236}">
                  <a16:creationId xmlns:a16="http://schemas.microsoft.com/office/drawing/2014/main" id="{A8E23C1D-AD0F-4F46-9767-059AD875F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5032" y="5430302"/>
              <a:ext cx="351919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68" name="Line 671">
              <a:extLst>
                <a:ext uri="{FF2B5EF4-FFF2-40B4-BE49-F238E27FC236}">
                  <a16:creationId xmlns:a16="http://schemas.microsoft.com/office/drawing/2014/main" id="{35321B83-0DB6-4C8F-8AA3-85D555AA21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08354" y="6082002"/>
              <a:ext cx="351919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69" name="Rectangle 621">
              <a:extLst>
                <a:ext uri="{FF2B5EF4-FFF2-40B4-BE49-F238E27FC236}">
                  <a16:creationId xmlns:a16="http://schemas.microsoft.com/office/drawing/2014/main" id="{C729997E-2B92-4C44-AF00-06C2A11FD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4047" y="4749909"/>
              <a:ext cx="1438953" cy="6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LIGHT NAPHTHA</a:t>
              </a:r>
            </a:p>
          </p:txBody>
        </p:sp>
        <p:sp>
          <p:nvSpPr>
            <p:cNvPr id="370" name="Line 670">
              <a:extLst>
                <a:ext uri="{FF2B5EF4-FFF2-40B4-BE49-F238E27FC236}">
                  <a16:creationId xmlns:a16="http://schemas.microsoft.com/office/drawing/2014/main" id="{75EECF38-A6B2-4433-8012-1FE75E249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83663" y="6204522"/>
              <a:ext cx="351919" cy="0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71" name="Rectangle 606">
              <a:extLst>
                <a:ext uri="{FF2B5EF4-FFF2-40B4-BE49-F238E27FC236}">
                  <a16:creationId xmlns:a16="http://schemas.microsoft.com/office/drawing/2014/main" id="{0DB99755-DBA9-4BFB-A5F0-0D2E7D816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4811" y="6131532"/>
              <a:ext cx="1618131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REFORMATE</a:t>
              </a:r>
            </a:p>
          </p:txBody>
        </p:sp>
        <p:grpSp>
          <p:nvGrpSpPr>
            <p:cNvPr id="372" name="Group 632">
              <a:extLst>
                <a:ext uri="{FF2B5EF4-FFF2-40B4-BE49-F238E27FC236}">
                  <a16:creationId xmlns:a16="http://schemas.microsoft.com/office/drawing/2014/main" id="{B92C3705-1D0D-4070-BEB0-C657D8E5B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41361" y="4523429"/>
              <a:ext cx="315424" cy="1050541"/>
              <a:chOff x="2965" y="1674"/>
              <a:chExt cx="124" cy="380"/>
            </a:xfrm>
          </p:grpSpPr>
          <p:sp>
            <p:nvSpPr>
              <p:cNvPr id="481" name="Line 633">
                <a:extLst>
                  <a:ext uri="{FF2B5EF4-FFF2-40B4-BE49-F238E27FC236}">
                    <a16:creationId xmlns:a16="http://schemas.microsoft.com/office/drawing/2014/main" id="{F4A7C8BA-2848-4B01-904E-2212BEFA5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2" y="1695"/>
                <a:ext cx="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grpSp>
            <p:nvGrpSpPr>
              <p:cNvPr id="482" name="Group 634">
                <a:extLst>
                  <a:ext uri="{FF2B5EF4-FFF2-40B4-BE49-F238E27FC236}">
                    <a16:creationId xmlns:a16="http://schemas.microsoft.com/office/drawing/2014/main" id="{DC9526DD-A8B3-441D-BBAC-A58DDDBCB2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5" y="1674"/>
                <a:ext cx="124" cy="380"/>
                <a:chOff x="2965" y="1674"/>
                <a:chExt cx="124" cy="380"/>
              </a:xfrm>
            </p:grpSpPr>
            <p:sp>
              <p:nvSpPr>
                <p:cNvPr id="483" name="Freeform 635">
                  <a:extLst>
                    <a:ext uri="{FF2B5EF4-FFF2-40B4-BE49-F238E27FC236}">
                      <a16:creationId xmlns:a16="http://schemas.microsoft.com/office/drawing/2014/main" id="{A8F35D66-1CB8-499D-82C6-340199AD7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83"/>
                  <a:ext cx="88" cy="371"/>
                </a:xfrm>
                <a:custGeom>
                  <a:avLst/>
                  <a:gdLst>
                    <a:gd name="T0" fmla="*/ 0 w 88"/>
                    <a:gd name="T1" fmla="*/ 353 h 371"/>
                    <a:gd name="T2" fmla="*/ 0 w 88"/>
                    <a:gd name="T3" fmla="*/ 17 h 371"/>
                    <a:gd name="T4" fmla="*/ 14 w 88"/>
                    <a:gd name="T5" fmla="*/ 6 h 371"/>
                    <a:gd name="T6" fmla="*/ 23 w 88"/>
                    <a:gd name="T7" fmla="*/ 3 h 371"/>
                    <a:gd name="T8" fmla="*/ 47 w 88"/>
                    <a:gd name="T9" fmla="*/ 0 h 371"/>
                    <a:gd name="T10" fmla="*/ 67 w 88"/>
                    <a:gd name="T11" fmla="*/ 0 h 371"/>
                    <a:gd name="T12" fmla="*/ 81 w 88"/>
                    <a:gd name="T13" fmla="*/ 9 h 371"/>
                    <a:gd name="T14" fmla="*/ 87 w 88"/>
                    <a:gd name="T15" fmla="*/ 14 h 371"/>
                    <a:gd name="T16" fmla="*/ 87 w 88"/>
                    <a:gd name="T17" fmla="*/ 356 h 371"/>
                    <a:gd name="T18" fmla="*/ 70 w 88"/>
                    <a:gd name="T19" fmla="*/ 367 h 371"/>
                    <a:gd name="T20" fmla="*/ 40 w 88"/>
                    <a:gd name="T21" fmla="*/ 370 h 371"/>
                    <a:gd name="T22" fmla="*/ 20 w 88"/>
                    <a:gd name="T23" fmla="*/ 370 h 371"/>
                    <a:gd name="T24" fmla="*/ 3 w 88"/>
                    <a:gd name="T25" fmla="*/ 356 h 371"/>
                    <a:gd name="T26" fmla="*/ 3 w 88"/>
                    <a:gd name="T27" fmla="*/ 362 h 371"/>
                    <a:gd name="T28" fmla="*/ 6 w 88"/>
                    <a:gd name="T29" fmla="*/ 359 h 371"/>
                    <a:gd name="T30" fmla="*/ 0 w 88"/>
                    <a:gd name="T31" fmla="*/ 353 h 3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8"/>
                    <a:gd name="T49" fmla="*/ 0 h 371"/>
                    <a:gd name="T50" fmla="*/ 88 w 88"/>
                    <a:gd name="T51" fmla="*/ 371 h 37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8" h="371">
                      <a:moveTo>
                        <a:pt x="0" y="353"/>
                      </a:moveTo>
                      <a:lnTo>
                        <a:pt x="0" y="17"/>
                      </a:lnTo>
                      <a:lnTo>
                        <a:pt x="14" y="6"/>
                      </a:lnTo>
                      <a:lnTo>
                        <a:pt x="23" y="3"/>
                      </a:lnTo>
                      <a:lnTo>
                        <a:pt x="47" y="0"/>
                      </a:lnTo>
                      <a:lnTo>
                        <a:pt x="67" y="0"/>
                      </a:lnTo>
                      <a:lnTo>
                        <a:pt x="81" y="9"/>
                      </a:lnTo>
                      <a:lnTo>
                        <a:pt x="87" y="14"/>
                      </a:lnTo>
                      <a:lnTo>
                        <a:pt x="87" y="356"/>
                      </a:lnTo>
                      <a:lnTo>
                        <a:pt x="70" y="367"/>
                      </a:lnTo>
                      <a:lnTo>
                        <a:pt x="40" y="370"/>
                      </a:lnTo>
                      <a:lnTo>
                        <a:pt x="20" y="370"/>
                      </a:lnTo>
                      <a:lnTo>
                        <a:pt x="3" y="356"/>
                      </a:lnTo>
                      <a:lnTo>
                        <a:pt x="3" y="362"/>
                      </a:lnTo>
                      <a:lnTo>
                        <a:pt x="6" y="359"/>
                      </a:lnTo>
                      <a:lnTo>
                        <a:pt x="0" y="35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84" name="Line 636">
                  <a:extLst>
                    <a:ext uri="{FF2B5EF4-FFF2-40B4-BE49-F238E27FC236}">
                      <a16:creationId xmlns:a16="http://schemas.microsoft.com/office/drawing/2014/main" id="{270B8FB6-E2CA-4677-B262-1E48F11615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6" y="1968"/>
                  <a:ext cx="6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485" name="Freeform 637">
                  <a:extLst>
                    <a:ext uri="{FF2B5EF4-FFF2-40B4-BE49-F238E27FC236}">
                      <a16:creationId xmlns:a16="http://schemas.microsoft.com/office/drawing/2014/main" id="{22A716F9-F75F-4513-A7E2-2C46E0995B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74"/>
                  <a:ext cx="88" cy="72"/>
                </a:xfrm>
                <a:custGeom>
                  <a:avLst/>
                  <a:gdLst>
                    <a:gd name="T0" fmla="*/ 0 w 88"/>
                    <a:gd name="T1" fmla="*/ 71 h 72"/>
                    <a:gd name="T2" fmla="*/ 0 w 88"/>
                    <a:gd name="T3" fmla="*/ 20 h 72"/>
                    <a:gd name="T4" fmla="*/ 9 w 88"/>
                    <a:gd name="T5" fmla="*/ 12 h 72"/>
                    <a:gd name="T6" fmla="*/ 18 w 88"/>
                    <a:gd name="T7" fmla="*/ 6 h 72"/>
                    <a:gd name="T8" fmla="*/ 30 w 88"/>
                    <a:gd name="T9" fmla="*/ 3 h 72"/>
                    <a:gd name="T10" fmla="*/ 42 w 88"/>
                    <a:gd name="T11" fmla="*/ 0 h 72"/>
                    <a:gd name="T12" fmla="*/ 52 w 88"/>
                    <a:gd name="T13" fmla="*/ 2 h 72"/>
                    <a:gd name="T14" fmla="*/ 62 w 88"/>
                    <a:gd name="T15" fmla="*/ 4 h 72"/>
                    <a:gd name="T16" fmla="*/ 73 w 88"/>
                    <a:gd name="T17" fmla="*/ 9 h 72"/>
                    <a:gd name="T18" fmla="*/ 81 w 88"/>
                    <a:gd name="T19" fmla="*/ 14 h 72"/>
                    <a:gd name="T20" fmla="*/ 87 w 88"/>
                    <a:gd name="T21" fmla="*/ 23 h 72"/>
                    <a:gd name="T22" fmla="*/ 87 w 88"/>
                    <a:gd name="T23" fmla="*/ 71 h 72"/>
                    <a:gd name="T24" fmla="*/ 0 w 88"/>
                    <a:gd name="T25" fmla="*/ 71 h 7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8"/>
                    <a:gd name="T40" fmla="*/ 0 h 72"/>
                    <a:gd name="T41" fmla="*/ 88 w 88"/>
                    <a:gd name="T42" fmla="*/ 72 h 7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8" h="72">
                      <a:moveTo>
                        <a:pt x="0" y="71"/>
                      </a:move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18" y="6"/>
                      </a:lnTo>
                      <a:lnTo>
                        <a:pt x="30" y="3"/>
                      </a:lnTo>
                      <a:lnTo>
                        <a:pt x="42" y="0"/>
                      </a:lnTo>
                      <a:lnTo>
                        <a:pt x="52" y="2"/>
                      </a:lnTo>
                      <a:lnTo>
                        <a:pt x="62" y="4"/>
                      </a:lnTo>
                      <a:lnTo>
                        <a:pt x="73" y="9"/>
                      </a:lnTo>
                      <a:lnTo>
                        <a:pt x="81" y="14"/>
                      </a:lnTo>
                      <a:lnTo>
                        <a:pt x="87" y="23"/>
                      </a:lnTo>
                      <a:lnTo>
                        <a:pt x="87" y="71"/>
                      </a:lnTo>
                      <a:lnTo>
                        <a:pt x="0" y="71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86" name="Freeform 638">
                  <a:extLst>
                    <a:ext uri="{FF2B5EF4-FFF2-40B4-BE49-F238E27FC236}">
                      <a16:creationId xmlns:a16="http://schemas.microsoft.com/office/drawing/2014/main" id="{8DD1E7C2-7727-4F29-A500-6DBB26866D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5" y="1771"/>
                  <a:ext cx="17" cy="245"/>
                </a:xfrm>
                <a:custGeom>
                  <a:avLst/>
                  <a:gdLst>
                    <a:gd name="T0" fmla="*/ 16 w 17"/>
                    <a:gd name="T1" fmla="*/ 0 h 245"/>
                    <a:gd name="T2" fmla="*/ 0 w 17"/>
                    <a:gd name="T3" fmla="*/ 0 h 245"/>
                    <a:gd name="T4" fmla="*/ 0 w 17"/>
                    <a:gd name="T5" fmla="*/ 244 h 245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245"/>
                    <a:gd name="T11" fmla="*/ 17 w 17"/>
                    <a:gd name="T12" fmla="*/ 245 h 2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245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44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508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87" name="Freeform 639">
                  <a:extLst>
                    <a:ext uri="{FF2B5EF4-FFF2-40B4-BE49-F238E27FC236}">
                      <a16:creationId xmlns:a16="http://schemas.microsoft.com/office/drawing/2014/main" id="{5F9680D7-B205-4BE4-906C-47977E138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1882"/>
                  <a:ext cx="17" cy="134"/>
                </a:xfrm>
                <a:custGeom>
                  <a:avLst/>
                  <a:gdLst>
                    <a:gd name="T0" fmla="*/ 0 w 17"/>
                    <a:gd name="T1" fmla="*/ 0 h 134"/>
                    <a:gd name="T2" fmla="*/ 16 w 17"/>
                    <a:gd name="T3" fmla="*/ 0 h 134"/>
                    <a:gd name="T4" fmla="*/ 16 w 17"/>
                    <a:gd name="T5" fmla="*/ 133 h 13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34"/>
                    <a:gd name="T11" fmla="*/ 17 w 17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3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3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254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88" name="Freeform 640">
                  <a:extLst>
                    <a:ext uri="{FF2B5EF4-FFF2-40B4-BE49-F238E27FC236}">
                      <a16:creationId xmlns:a16="http://schemas.microsoft.com/office/drawing/2014/main" id="{2CFCEB03-F812-46E4-98E6-474E6E301A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1768"/>
                  <a:ext cx="17" cy="251"/>
                </a:xfrm>
                <a:custGeom>
                  <a:avLst/>
                  <a:gdLst>
                    <a:gd name="T0" fmla="*/ 16 w 17"/>
                    <a:gd name="T1" fmla="*/ 0 h 251"/>
                    <a:gd name="T2" fmla="*/ 4 w 17"/>
                    <a:gd name="T3" fmla="*/ 0 h 251"/>
                    <a:gd name="T4" fmla="*/ 0 w 17"/>
                    <a:gd name="T5" fmla="*/ 6 h 251"/>
                    <a:gd name="T6" fmla="*/ 0 w 17"/>
                    <a:gd name="T7" fmla="*/ 11 h 251"/>
                    <a:gd name="T8" fmla="*/ 0 w 17"/>
                    <a:gd name="T9" fmla="*/ 250 h 2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1"/>
                    <a:gd name="T17" fmla="*/ 17 w 17"/>
                    <a:gd name="T18" fmla="*/ 251 h 2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1">
                      <a:moveTo>
                        <a:pt x="16" y="0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5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  <p:sp>
          <p:nvSpPr>
            <p:cNvPr id="373" name="Rectangle 660">
              <a:extLst>
                <a:ext uri="{FF2B5EF4-FFF2-40B4-BE49-F238E27FC236}">
                  <a16:creationId xmlns:a16="http://schemas.microsoft.com/office/drawing/2014/main" id="{49140BB6-B74C-4DB6-AAFE-C69AF1BD0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1864" y="5172522"/>
              <a:ext cx="837084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ISOM</a:t>
              </a:r>
            </a:p>
          </p:txBody>
        </p:sp>
        <p:sp>
          <p:nvSpPr>
            <p:cNvPr id="375" name="Line 680">
              <a:extLst>
                <a:ext uri="{FF2B5EF4-FFF2-40B4-BE49-F238E27FC236}">
                  <a16:creationId xmlns:a16="http://schemas.microsoft.com/office/drawing/2014/main" id="{05EBB5B2-30DE-481D-8484-AB7DB4A5A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2068" y="4945729"/>
              <a:ext cx="444506" cy="0"/>
            </a:xfrm>
            <a:prstGeom prst="line">
              <a:avLst/>
            </a:prstGeom>
            <a:noFill/>
            <a:ln w="25400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76" name="Line 681">
              <a:extLst>
                <a:ext uri="{FF2B5EF4-FFF2-40B4-BE49-F238E27FC236}">
                  <a16:creationId xmlns:a16="http://schemas.microsoft.com/office/drawing/2014/main" id="{197F1928-F72E-4124-8183-2380A8BF6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07255" y="4943122"/>
              <a:ext cx="438824" cy="0"/>
            </a:xfrm>
            <a:prstGeom prst="line">
              <a:avLst/>
            </a:prstGeom>
            <a:noFill/>
            <a:ln w="25400">
              <a:solidFill>
                <a:srgbClr val="33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378" name="Line 149">
              <a:extLst>
                <a:ext uri="{FF2B5EF4-FFF2-40B4-BE49-F238E27FC236}">
                  <a16:creationId xmlns:a16="http://schemas.microsoft.com/office/drawing/2014/main" id="{87482553-E9C3-4ABE-92B0-F2D0D2E952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41406" y="4623961"/>
              <a:ext cx="645494" cy="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379" name="Group 632">
              <a:extLst>
                <a:ext uri="{FF2B5EF4-FFF2-40B4-BE49-F238E27FC236}">
                  <a16:creationId xmlns:a16="http://schemas.microsoft.com/office/drawing/2014/main" id="{F960886C-EC2D-40F9-8BA1-53B3377DBF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71116" y="5061597"/>
              <a:ext cx="315424" cy="1050541"/>
              <a:chOff x="2965" y="1674"/>
              <a:chExt cx="124" cy="380"/>
            </a:xfrm>
          </p:grpSpPr>
          <p:sp>
            <p:nvSpPr>
              <p:cNvPr id="473" name="Line 633">
                <a:extLst>
                  <a:ext uri="{FF2B5EF4-FFF2-40B4-BE49-F238E27FC236}">
                    <a16:creationId xmlns:a16="http://schemas.microsoft.com/office/drawing/2014/main" id="{1D07A4E5-8C25-4F30-861B-038791198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2" y="1695"/>
                <a:ext cx="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grpSp>
            <p:nvGrpSpPr>
              <p:cNvPr id="474" name="Group 634">
                <a:extLst>
                  <a:ext uri="{FF2B5EF4-FFF2-40B4-BE49-F238E27FC236}">
                    <a16:creationId xmlns:a16="http://schemas.microsoft.com/office/drawing/2014/main" id="{4178CA95-AC55-4A8F-937F-41A6CFA799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5" y="1674"/>
                <a:ext cx="124" cy="380"/>
                <a:chOff x="2965" y="1674"/>
                <a:chExt cx="124" cy="380"/>
              </a:xfrm>
            </p:grpSpPr>
            <p:sp>
              <p:nvSpPr>
                <p:cNvPr id="475" name="Freeform 635">
                  <a:extLst>
                    <a:ext uri="{FF2B5EF4-FFF2-40B4-BE49-F238E27FC236}">
                      <a16:creationId xmlns:a16="http://schemas.microsoft.com/office/drawing/2014/main" id="{C6950EFD-E8F4-4170-972D-0B29D3F8C3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83"/>
                  <a:ext cx="88" cy="371"/>
                </a:xfrm>
                <a:custGeom>
                  <a:avLst/>
                  <a:gdLst>
                    <a:gd name="T0" fmla="*/ 0 w 88"/>
                    <a:gd name="T1" fmla="*/ 353 h 371"/>
                    <a:gd name="T2" fmla="*/ 0 w 88"/>
                    <a:gd name="T3" fmla="*/ 17 h 371"/>
                    <a:gd name="T4" fmla="*/ 14 w 88"/>
                    <a:gd name="T5" fmla="*/ 6 h 371"/>
                    <a:gd name="T6" fmla="*/ 23 w 88"/>
                    <a:gd name="T7" fmla="*/ 3 h 371"/>
                    <a:gd name="T8" fmla="*/ 47 w 88"/>
                    <a:gd name="T9" fmla="*/ 0 h 371"/>
                    <a:gd name="T10" fmla="*/ 67 w 88"/>
                    <a:gd name="T11" fmla="*/ 0 h 371"/>
                    <a:gd name="T12" fmla="*/ 81 w 88"/>
                    <a:gd name="T13" fmla="*/ 9 h 371"/>
                    <a:gd name="T14" fmla="*/ 87 w 88"/>
                    <a:gd name="T15" fmla="*/ 14 h 371"/>
                    <a:gd name="T16" fmla="*/ 87 w 88"/>
                    <a:gd name="T17" fmla="*/ 356 h 371"/>
                    <a:gd name="T18" fmla="*/ 70 w 88"/>
                    <a:gd name="T19" fmla="*/ 367 h 371"/>
                    <a:gd name="T20" fmla="*/ 40 w 88"/>
                    <a:gd name="T21" fmla="*/ 370 h 371"/>
                    <a:gd name="T22" fmla="*/ 20 w 88"/>
                    <a:gd name="T23" fmla="*/ 370 h 371"/>
                    <a:gd name="T24" fmla="*/ 3 w 88"/>
                    <a:gd name="T25" fmla="*/ 356 h 371"/>
                    <a:gd name="T26" fmla="*/ 3 w 88"/>
                    <a:gd name="T27" fmla="*/ 362 h 371"/>
                    <a:gd name="T28" fmla="*/ 6 w 88"/>
                    <a:gd name="T29" fmla="*/ 359 h 371"/>
                    <a:gd name="T30" fmla="*/ 0 w 88"/>
                    <a:gd name="T31" fmla="*/ 353 h 3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8"/>
                    <a:gd name="T49" fmla="*/ 0 h 371"/>
                    <a:gd name="T50" fmla="*/ 88 w 88"/>
                    <a:gd name="T51" fmla="*/ 371 h 37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8" h="371">
                      <a:moveTo>
                        <a:pt x="0" y="353"/>
                      </a:moveTo>
                      <a:lnTo>
                        <a:pt x="0" y="17"/>
                      </a:lnTo>
                      <a:lnTo>
                        <a:pt x="14" y="6"/>
                      </a:lnTo>
                      <a:lnTo>
                        <a:pt x="23" y="3"/>
                      </a:lnTo>
                      <a:lnTo>
                        <a:pt x="47" y="0"/>
                      </a:lnTo>
                      <a:lnTo>
                        <a:pt x="67" y="0"/>
                      </a:lnTo>
                      <a:lnTo>
                        <a:pt x="81" y="9"/>
                      </a:lnTo>
                      <a:lnTo>
                        <a:pt x="87" y="14"/>
                      </a:lnTo>
                      <a:lnTo>
                        <a:pt x="87" y="356"/>
                      </a:lnTo>
                      <a:lnTo>
                        <a:pt x="70" y="367"/>
                      </a:lnTo>
                      <a:lnTo>
                        <a:pt x="40" y="370"/>
                      </a:lnTo>
                      <a:lnTo>
                        <a:pt x="20" y="370"/>
                      </a:lnTo>
                      <a:lnTo>
                        <a:pt x="3" y="356"/>
                      </a:lnTo>
                      <a:lnTo>
                        <a:pt x="3" y="362"/>
                      </a:lnTo>
                      <a:lnTo>
                        <a:pt x="6" y="359"/>
                      </a:lnTo>
                      <a:lnTo>
                        <a:pt x="0" y="35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76" name="Line 636">
                  <a:extLst>
                    <a:ext uri="{FF2B5EF4-FFF2-40B4-BE49-F238E27FC236}">
                      <a16:creationId xmlns:a16="http://schemas.microsoft.com/office/drawing/2014/main" id="{8451B17A-EFD9-4694-89AE-35E3ABFB39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6" y="1968"/>
                  <a:ext cx="6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477" name="Freeform 637">
                  <a:extLst>
                    <a:ext uri="{FF2B5EF4-FFF2-40B4-BE49-F238E27FC236}">
                      <a16:creationId xmlns:a16="http://schemas.microsoft.com/office/drawing/2014/main" id="{AF3DB99E-0A3E-4630-82E6-1472186DF5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74"/>
                  <a:ext cx="88" cy="72"/>
                </a:xfrm>
                <a:custGeom>
                  <a:avLst/>
                  <a:gdLst>
                    <a:gd name="T0" fmla="*/ 0 w 88"/>
                    <a:gd name="T1" fmla="*/ 71 h 72"/>
                    <a:gd name="T2" fmla="*/ 0 w 88"/>
                    <a:gd name="T3" fmla="*/ 20 h 72"/>
                    <a:gd name="T4" fmla="*/ 9 w 88"/>
                    <a:gd name="T5" fmla="*/ 12 h 72"/>
                    <a:gd name="T6" fmla="*/ 18 w 88"/>
                    <a:gd name="T7" fmla="*/ 6 h 72"/>
                    <a:gd name="T8" fmla="*/ 30 w 88"/>
                    <a:gd name="T9" fmla="*/ 3 h 72"/>
                    <a:gd name="T10" fmla="*/ 42 w 88"/>
                    <a:gd name="T11" fmla="*/ 0 h 72"/>
                    <a:gd name="T12" fmla="*/ 52 w 88"/>
                    <a:gd name="T13" fmla="*/ 2 h 72"/>
                    <a:gd name="T14" fmla="*/ 62 w 88"/>
                    <a:gd name="T15" fmla="*/ 4 h 72"/>
                    <a:gd name="T16" fmla="*/ 73 w 88"/>
                    <a:gd name="T17" fmla="*/ 9 h 72"/>
                    <a:gd name="T18" fmla="*/ 81 w 88"/>
                    <a:gd name="T19" fmla="*/ 14 h 72"/>
                    <a:gd name="T20" fmla="*/ 87 w 88"/>
                    <a:gd name="T21" fmla="*/ 23 h 72"/>
                    <a:gd name="T22" fmla="*/ 87 w 88"/>
                    <a:gd name="T23" fmla="*/ 71 h 72"/>
                    <a:gd name="T24" fmla="*/ 0 w 88"/>
                    <a:gd name="T25" fmla="*/ 71 h 7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8"/>
                    <a:gd name="T40" fmla="*/ 0 h 72"/>
                    <a:gd name="T41" fmla="*/ 88 w 88"/>
                    <a:gd name="T42" fmla="*/ 72 h 7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8" h="72">
                      <a:moveTo>
                        <a:pt x="0" y="71"/>
                      </a:move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18" y="6"/>
                      </a:lnTo>
                      <a:lnTo>
                        <a:pt x="30" y="3"/>
                      </a:lnTo>
                      <a:lnTo>
                        <a:pt x="42" y="0"/>
                      </a:lnTo>
                      <a:lnTo>
                        <a:pt x="52" y="2"/>
                      </a:lnTo>
                      <a:lnTo>
                        <a:pt x="62" y="4"/>
                      </a:lnTo>
                      <a:lnTo>
                        <a:pt x="73" y="9"/>
                      </a:lnTo>
                      <a:lnTo>
                        <a:pt x="81" y="14"/>
                      </a:lnTo>
                      <a:lnTo>
                        <a:pt x="87" y="23"/>
                      </a:lnTo>
                      <a:lnTo>
                        <a:pt x="87" y="71"/>
                      </a:lnTo>
                      <a:lnTo>
                        <a:pt x="0" y="71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78" name="Freeform 638">
                  <a:extLst>
                    <a:ext uri="{FF2B5EF4-FFF2-40B4-BE49-F238E27FC236}">
                      <a16:creationId xmlns:a16="http://schemas.microsoft.com/office/drawing/2014/main" id="{BD133309-CDB8-4A87-A000-0348199471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5" y="1771"/>
                  <a:ext cx="17" cy="245"/>
                </a:xfrm>
                <a:custGeom>
                  <a:avLst/>
                  <a:gdLst>
                    <a:gd name="T0" fmla="*/ 16 w 17"/>
                    <a:gd name="T1" fmla="*/ 0 h 245"/>
                    <a:gd name="T2" fmla="*/ 0 w 17"/>
                    <a:gd name="T3" fmla="*/ 0 h 245"/>
                    <a:gd name="T4" fmla="*/ 0 w 17"/>
                    <a:gd name="T5" fmla="*/ 244 h 245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245"/>
                    <a:gd name="T11" fmla="*/ 17 w 17"/>
                    <a:gd name="T12" fmla="*/ 245 h 2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245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44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508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79" name="Freeform 639">
                  <a:extLst>
                    <a:ext uri="{FF2B5EF4-FFF2-40B4-BE49-F238E27FC236}">
                      <a16:creationId xmlns:a16="http://schemas.microsoft.com/office/drawing/2014/main" id="{0104747C-9E49-49DC-B9B2-1CDE17B0B6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1882"/>
                  <a:ext cx="17" cy="134"/>
                </a:xfrm>
                <a:custGeom>
                  <a:avLst/>
                  <a:gdLst>
                    <a:gd name="T0" fmla="*/ 0 w 17"/>
                    <a:gd name="T1" fmla="*/ 0 h 134"/>
                    <a:gd name="T2" fmla="*/ 16 w 17"/>
                    <a:gd name="T3" fmla="*/ 0 h 134"/>
                    <a:gd name="T4" fmla="*/ 16 w 17"/>
                    <a:gd name="T5" fmla="*/ 133 h 13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34"/>
                    <a:gd name="T11" fmla="*/ 17 w 17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3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3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254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80" name="Freeform 640">
                  <a:extLst>
                    <a:ext uri="{FF2B5EF4-FFF2-40B4-BE49-F238E27FC236}">
                      <a16:creationId xmlns:a16="http://schemas.microsoft.com/office/drawing/2014/main" id="{C7A8CF64-9897-4A5B-9AC5-5E7CAA61C6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1768"/>
                  <a:ext cx="17" cy="251"/>
                </a:xfrm>
                <a:custGeom>
                  <a:avLst/>
                  <a:gdLst>
                    <a:gd name="T0" fmla="*/ 16 w 17"/>
                    <a:gd name="T1" fmla="*/ 0 h 251"/>
                    <a:gd name="T2" fmla="*/ 4 w 17"/>
                    <a:gd name="T3" fmla="*/ 0 h 251"/>
                    <a:gd name="T4" fmla="*/ 0 w 17"/>
                    <a:gd name="T5" fmla="*/ 6 h 251"/>
                    <a:gd name="T6" fmla="*/ 0 w 17"/>
                    <a:gd name="T7" fmla="*/ 11 h 251"/>
                    <a:gd name="T8" fmla="*/ 0 w 17"/>
                    <a:gd name="T9" fmla="*/ 250 h 2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1"/>
                    <a:gd name="T17" fmla="*/ 17 w 17"/>
                    <a:gd name="T18" fmla="*/ 251 h 2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1">
                      <a:moveTo>
                        <a:pt x="16" y="0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5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  <p:sp>
          <p:nvSpPr>
            <p:cNvPr id="380" name="Rectangle 660">
              <a:extLst>
                <a:ext uri="{FF2B5EF4-FFF2-40B4-BE49-F238E27FC236}">
                  <a16:creationId xmlns:a16="http://schemas.microsoft.com/office/drawing/2014/main" id="{3A1E4141-911C-41B5-BA6A-96487A662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3652" y="5823109"/>
              <a:ext cx="1548444" cy="6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AROM COMPLEX</a:t>
              </a:r>
            </a:p>
          </p:txBody>
        </p:sp>
        <p:sp>
          <p:nvSpPr>
            <p:cNvPr id="381" name="Rectangle 679">
              <a:extLst>
                <a:ext uri="{FF2B5EF4-FFF2-40B4-BE49-F238E27FC236}">
                  <a16:creationId xmlns:a16="http://schemas.microsoft.com/office/drawing/2014/main" id="{247C93BB-1E1C-4463-8B8F-94A5979D3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65823" y="5100699"/>
              <a:ext cx="721667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REF</a:t>
              </a:r>
              <a:endParaRPr lang="en-US" altLang="en-US" sz="1642" b="1" baseline="-250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2" name="Line 680">
              <a:extLst>
                <a:ext uri="{FF2B5EF4-FFF2-40B4-BE49-F238E27FC236}">
                  <a16:creationId xmlns:a16="http://schemas.microsoft.com/office/drawing/2014/main" id="{3AA19158-5506-476B-B67F-D2E6D0DFC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60400" y="5483898"/>
              <a:ext cx="815931" cy="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grpSp>
          <p:nvGrpSpPr>
            <p:cNvPr id="392" name="Group 632">
              <a:extLst>
                <a:ext uri="{FF2B5EF4-FFF2-40B4-BE49-F238E27FC236}">
                  <a16:creationId xmlns:a16="http://schemas.microsoft.com/office/drawing/2014/main" id="{99AC425A-5C7C-4B65-B101-55AF1369C4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87092" y="5348529"/>
              <a:ext cx="315424" cy="1050541"/>
              <a:chOff x="2965" y="1674"/>
              <a:chExt cx="124" cy="380"/>
            </a:xfrm>
          </p:grpSpPr>
          <p:sp>
            <p:nvSpPr>
              <p:cNvPr id="465" name="Line 633">
                <a:extLst>
                  <a:ext uri="{FF2B5EF4-FFF2-40B4-BE49-F238E27FC236}">
                    <a16:creationId xmlns:a16="http://schemas.microsoft.com/office/drawing/2014/main" id="{4B06BC59-FEF9-4354-889A-83420711FE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2" y="1695"/>
                <a:ext cx="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grpSp>
            <p:nvGrpSpPr>
              <p:cNvPr id="466" name="Group 634">
                <a:extLst>
                  <a:ext uri="{FF2B5EF4-FFF2-40B4-BE49-F238E27FC236}">
                    <a16:creationId xmlns:a16="http://schemas.microsoft.com/office/drawing/2014/main" id="{610096B9-B2B3-481E-850E-529B65E25C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5" y="1674"/>
                <a:ext cx="124" cy="380"/>
                <a:chOff x="2965" y="1674"/>
                <a:chExt cx="124" cy="380"/>
              </a:xfrm>
            </p:grpSpPr>
            <p:sp>
              <p:nvSpPr>
                <p:cNvPr id="467" name="Freeform 635">
                  <a:extLst>
                    <a:ext uri="{FF2B5EF4-FFF2-40B4-BE49-F238E27FC236}">
                      <a16:creationId xmlns:a16="http://schemas.microsoft.com/office/drawing/2014/main" id="{2DF1F3C7-D3A3-4E88-9593-2CBE88E90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83"/>
                  <a:ext cx="88" cy="371"/>
                </a:xfrm>
                <a:custGeom>
                  <a:avLst/>
                  <a:gdLst>
                    <a:gd name="T0" fmla="*/ 0 w 88"/>
                    <a:gd name="T1" fmla="*/ 353 h 371"/>
                    <a:gd name="T2" fmla="*/ 0 w 88"/>
                    <a:gd name="T3" fmla="*/ 17 h 371"/>
                    <a:gd name="T4" fmla="*/ 14 w 88"/>
                    <a:gd name="T5" fmla="*/ 6 h 371"/>
                    <a:gd name="T6" fmla="*/ 23 w 88"/>
                    <a:gd name="T7" fmla="*/ 3 h 371"/>
                    <a:gd name="T8" fmla="*/ 47 w 88"/>
                    <a:gd name="T9" fmla="*/ 0 h 371"/>
                    <a:gd name="T10" fmla="*/ 67 w 88"/>
                    <a:gd name="T11" fmla="*/ 0 h 371"/>
                    <a:gd name="T12" fmla="*/ 81 w 88"/>
                    <a:gd name="T13" fmla="*/ 9 h 371"/>
                    <a:gd name="T14" fmla="*/ 87 w 88"/>
                    <a:gd name="T15" fmla="*/ 14 h 371"/>
                    <a:gd name="T16" fmla="*/ 87 w 88"/>
                    <a:gd name="T17" fmla="*/ 356 h 371"/>
                    <a:gd name="T18" fmla="*/ 70 w 88"/>
                    <a:gd name="T19" fmla="*/ 367 h 371"/>
                    <a:gd name="T20" fmla="*/ 40 w 88"/>
                    <a:gd name="T21" fmla="*/ 370 h 371"/>
                    <a:gd name="T22" fmla="*/ 20 w 88"/>
                    <a:gd name="T23" fmla="*/ 370 h 371"/>
                    <a:gd name="T24" fmla="*/ 3 w 88"/>
                    <a:gd name="T25" fmla="*/ 356 h 371"/>
                    <a:gd name="T26" fmla="*/ 3 w 88"/>
                    <a:gd name="T27" fmla="*/ 362 h 371"/>
                    <a:gd name="T28" fmla="*/ 6 w 88"/>
                    <a:gd name="T29" fmla="*/ 359 h 371"/>
                    <a:gd name="T30" fmla="*/ 0 w 88"/>
                    <a:gd name="T31" fmla="*/ 353 h 3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8"/>
                    <a:gd name="T49" fmla="*/ 0 h 371"/>
                    <a:gd name="T50" fmla="*/ 88 w 88"/>
                    <a:gd name="T51" fmla="*/ 371 h 37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8" h="371">
                      <a:moveTo>
                        <a:pt x="0" y="353"/>
                      </a:moveTo>
                      <a:lnTo>
                        <a:pt x="0" y="17"/>
                      </a:lnTo>
                      <a:lnTo>
                        <a:pt x="14" y="6"/>
                      </a:lnTo>
                      <a:lnTo>
                        <a:pt x="23" y="3"/>
                      </a:lnTo>
                      <a:lnTo>
                        <a:pt x="47" y="0"/>
                      </a:lnTo>
                      <a:lnTo>
                        <a:pt x="67" y="0"/>
                      </a:lnTo>
                      <a:lnTo>
                        <a:pt x="81" y="9"/>
                      </a:lnTo>
                      <a:lnTo>
                        <a:pt x="87" y="14"/>
                      </a:lnTo>
                      <a:lnTo>
                        <a:pt x="87" y="356"/>
                      </a:lnTo>
                      <a:lnTo>
                        <a:pt x="70" y="367"/>
                      </a:lnTo>
                      <a:lnTo>
                        <a:pt x="40" y="370"/>
                      </a:lnTo>
                      <a:lnTo>
                        <a:pt x="20" y="370"/>
                      </a:lnTo>
                      <a:lnTo>
                        <a:pt x="3" y="356"/>
                      </a:lnTo>
                      <a:lnTo>
                        <a:pt x="3" y="362"/>
                      </a:lnTo>
                      <a:lnTo>
                        <a:pt x="6" y="359"/>
                      </a:lnTo>
                      <a:lnTo>
                        <a:pt x="0" y="35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68" name="Line 636">
                  <a:extLst>
                    <a:ext uri="{FF2B5EF4-FFF2-40B4-BE49-F238E27FC236}">
                      <a16:creationId xmlns:a16="http://schemas.microsoft.com/office/drawing/2014/main" id="{469C10D5-01B5-4087-9761-AAE1B33B2B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6" y="1968"/>
                  <a:ext cx="6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469" name="Freeform 637">
                  <a:extLst>
                    <a:ext uri="{FF2B5EF4-FFF2-40B4-BE49-F238E27FC236}">
                      <a16:creationId xmlns:a16="http://schemas.microsoft.com/office/drawing/2014/main" id="{F5AD24ED-D312-4A69-81B9-F76CB0A28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74"/>
                  <a:ext cx="88" cy="72"/>
                </a:xfrm>
                <a:custGeom>
                  <a:avLst/>
                  <a:gdLst>
                    <a:gd name="T0" fmla="*/ 0 w 88"/>
                    <a:gd name="T1" fmla="*/ 71 h 72"/>
                    <a:gd name="T2" fmla="*/ 0 w 88"/>
                    <a:gd name="T3" fmla="*/ 20 h 72"/>
                    <a:gd name="T4" fmla="*/ 9 w 88"/>
                    <a:gd name="T5" fmla="*/ 12 h 72"/>
                    <a:gd name="T6" fmla="*/ 18 w 88"/>
                    <a:gd name="T7" fmla="*/ 6 h 72"/>
                    <a:gd name="T8" fmla="*/ 30 w 88"/>
                    <a:gd name="T9" fmla="*/ 3 h 72"/>
                    <a:gd name="T10" fmla="*/ 42 w 88"/>
                    <a:gd name="T11" fmla="*/ 0 h 72"/>
                    <a:gd name="T12" fmla="*/ 52 w 88"/>
                    <a:gd name="T13" fmla="*/ 2 h 72"/>
                    <a:gd name="T14" fmla="*/ 62 w 88"/>
                    <a:gd name="T15" fmla="*/ 4 h 72"/>
                    <a:gd name="T16" fmla="*/ 73 w 88"/>
                    <a:gd name="T17" fmla="*/ 9 h 72"/>
                    <a:gd name="T18" fmla="*/ 81 w 88"/>
                    <a:gd name="T19" fmla="*/ 14 h 72"/>
                    <a:gd name="T20" fmla="*/ 87 w 88"/>
                    <a:gd name="T21" fmla="*/ 23 h 72"/>
                    <a:gd name="T22" fmla="*/ 87 w 88"/>
                    <a:gd name="T23" fmla="*/ 71 h 72"/>
                    <a:gd name="T24" fmla="*/ 0 w 88"/>
                    <a:gd name="T25" fmla="*/ 71 h 7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8"/>
                    <a:gd name="T40" fmla="*/ 0 h 72"/>
                    <a:gd name="T41" fmla="*/ 88 w 88"/>
                    <a:gd name="T42" fmla="*/ 72 h 7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8" h="72">
                      <a:moveTo>
                        <a:pt x="0" y="71"/>
                      </a:move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18" y="6"/>
                      </a:lnTo>
                      <a:lnTo>
                        <a:pt x="30" y="3"/>
                      </a:lnTo>
                      <a:lnTo>
                        <a:pt x="42" y="0"/>
                      </a:lnTo>
                      <a:lnTo>
                        <a:pt x="52" y="2"/>
                      </a:lnTo>
                      <a:lnTo>
                        <a:pt x="62" y="4"/>
                      </a:lnTo>
                      <a:lnTo>
                        <a:pt x="73" y="9"/>
                      </a:lnTo>
                      <a:lnTo>
                        <a:pt x="81" y="14"/>
                      </a:lnTo>
                      <a:lnTo>
                        <a:pt x="87" y="23"/>
                      </a:lnTo>
                      <a:lnTo>
                        <a:pt x="87" y="71"/>
                      </a:lnTo>
                      <a:lnTo>
                        <a:pt x="0" y="71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70" name="Freeform 638">
                  <a:extLst>
                    <a:ext uri="{FF2B5EF4-FFF2-40B4-BE49-F238E27FC236}">
                      <a16:creationId xmlns:a16="http://schemas.microsoft.com/office/drawing/2014/main" id="{A96E0454-360D-4CEC-A30E-FAE5121436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5" y="1771"/>
                  <a:ext cx="17" cy="245"/>
                </a:xfrm>
                <a:custGeom>
                  <a:avLst/>
                  <a:gdLst>
                    <a:gd name="T0" fmla="*/ 16 w 17"/>
                    <a:gd name="T1" fmla="*/ 0 h 245"/>
                    <a:gd name="T2" fmla="*/ 0 w 17"/>
                    <a:gd name="T3" fmla="*/ 0 h 245"/>
                    <a:gd name="T4" fmla="*/ 0 w 17"/>
                    <a:gd name="T5" fmla="*/ 244 h 245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245"/>
                    <a:gd name="T11" fmla="*/ 17 w 17"/>
                    <a:gd name="T12" fmla="*/ 245 h 2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245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44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508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71" name="Freeform 639">
                  <a:extLst>
                    <a:ext uri="{FF2B5EF4-FFF2-40B4-BE49-F238E27FC236}">
                      <a16:creationId xmlns:a16="http://schemas.microsoft.com/office/drawing/2014/main" id="{D3F38F25-DFC8-4F6E-A77B-79EA78544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1882"/>
                  <a:ext cx="17" cy="134"/>
                </a:xfrm>
                <a:custGeom>
                  <a:avLst/>
                  <a:gdLst>
                    <a:gd name="T0" fmla="*/ 0 w 17"/>
                    <a:gd name="T1" fmla="*/ 0 h 134"/>
                    <a:gd name="T2" fmla="*/ 16 w 17"/>
                    <a:gd name="T3" fmla="*/ 0 h 134"/>
                    <a:gd name="T4" fmla="*/ 16 w 17"/>
                    <a:gd name="T5" fmla="*/ 133 h 13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34"/>
                    <a:gd name="T11" fmla="*/ 17 w 17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3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3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254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72" name="Freeform 640">
                  <a:extLst>
                    <a:ext uri="{FF2B5EF4-FFF2-40B4-BE49-F238E27FC236}">
                      <a16:creationId xmlns:a16="http://schemas.microsoft.com/office/drawing/2014/main" id="{9071C041-7989-45B8-9E6D-CA1078F5C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1768"/>
                  <a:ext cx="17" cy="251"/>
                </a:xfrm>
                <a:custGeom>
                  <a:avLst/>
                  <a:gdLst>
                    <a:gd name="T0" fmla="*/ 16 w 17"/>
                    <a:gd name="T1" fmla="*/ 0 h 251"/>
                    <a:gd name="T2" fmla="*/ 4 w 17"/>
                    <a:gd name="T3" fmla="*/ 0 h 251"/>
                    <a:gd name="T4" fmla="*/ 0 w 17"/>
                    <a:gd name="T5" fmla="*/ 6 h 251"/>
                    <a:gd name="T6" fmla="*/ 0 w 17"/>
                    <a:gd name="T7" fmla="*/ 11 h 251"/>
                    <a:gd name="T8" fmla="*/ 0 w 17"/>
                    <a:gd name="T9" fmla="*/ 250 h 2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1"/>
                    <a:gd name="T17" fmla="*/ 17 w 17"/>
                    <a:gd name="T18" fmla="*/ 251 h 2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1">
                      <a:moveTo>
                        <a:pt x="16" y="0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5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  <p:sp>
          <p:nvSpPr>
            <p:cNvPr id="393" name="Rectangle 682">
              <a:extLst>
                <a:ext uri="{FF2B5EF4-FFF2-40B4-BE49-F238E27FC236}">
                  <a16:creationId xmlns:a16="http://schemas.microsoft.com/office/drawing/2014/main" id="{F5EA04B0-F79D-4235-8FB3-CD8297BD9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22642" y="5732055"/>
              <a:ext cx="300143" cy="31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642" b="1" baseline="-25000" dirty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94" name="Group 632">
              <a:extLst>
                <a:ext uri="{FF2B5EF4-FFF2-40B4-BE49-F238E27FC236}">
                  <a16:creationId xmlns:a16="http://schemas.microsoft.com/office/drawing/2014/main" id="{7F4007B5-D94B-4BF2-968E-999D855A9C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37345" y="5598781"/>
              <a:ext cx="315424" cy="1050541"/>
              <a:chOff x="2965" y="1674"/>
              <a:chExt cx="124" cy="380"/>
            </a:xfrm>
          </p:grpSpPr>
          <p:sp>
            <p:nvSpPr>
              <p:cNvPr id="457" name="Line 633">
                <a:extLst>
                  <a:ext uri="{FF2B5EF4-FFF2-40B4-BE49-F238E27FC236}">
                    <a16:creationId xmlns:a16="http://schemas.microsoft.com/office/drawing/2014/main" id="{BE3E95BE-A3F6-41E7-807A-1253D8B6A4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2" y="1695"/>
                <a:ext cx="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grpSp>
            <p:nvGrpSpPr>
              <p:cNvPr id="458" name="Group 634">
                <a:extLst>
                  <a:ext uri="{FF2B5EF4-FFF2-40B4-BE49-F238E27FC236}">
                    <a16:creationId xmlns:a16="http://schemas.microsoft.com/office/drawing/2014/main" id="{0BBAD0C9-F73B-420F-A096-F179741D57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5" y="1674"/>
                <a:ext cx="124" cy="380"/>
                <a:chOff x="2965" y="1674"/>
                <a:chExt cx="124" cy="380"/>
              </a:xfrm>
            </p:grpSpPr>
            <p:sp>
              <p:nvSpPr>
                <p:cNvPr id="459" name="Freeform 635">
                  <a:extLst>
                    <a:ext uri="{FF2B5EF4-FFF2-40B4-BE49-F238E27FC236}">
                      <a16:creationId xmlns:a16="http://schemas.microsoft.com/office/drawing/2014/main" id="{DB979121-BFF0-4311-9E3C-4B8CEEAE84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83"/>
                  <a:ext cx="88" cy="371"/>
                </a:xfrm>
                <a:custGeom>
                  <a:avLst/>
                  <a:gdLst>
                    <a:gd name="T0" fmla="*/ 0 w 88"/>
                    <a:gd name="T1" fmla="*/ 353 h 371"/>
                    <a:gd name="T2" fmla="*/ 0 w 88"/>
                    <a:gd name="T3" fmla="*/ 17 h 371"/>
                    <a:gd name="T4" fmla="*/ 14 w 88"/>
                    <a:gd name="T5" fmla="*/ 6 h 371"/>
                    <a:gd name="T6" fmla="*/ 23 w 88"/>
                    <a:gd name="T7" fmla="*/ 3 h 371"/>
                    <a:gd name="T8" fmla="*/ 47 w 88"/>
                    <a:gd name="T9" fmla="*/ 0 h 371"/>
                    <a:gd name="T10" fmla="*/ 67 w 88"/>
                    <a:gd name="T11" fmla="*/ 0 h 371"/>
                    <a:gd name="T12" fmla="*/ 81 w 88"/>
                    <a:gd name="T13" fmla="*/ 9 h 371"/>
                    <a:gd name="T14" fmla="*/ 87 w 88"/>
                    <a:gd name="T15" fmla="*/ 14 h 371"/>
                    <a:gd name="T16" fmla="*/ 87 w 88"/>
                    <a:gd name="T17" fmla="*/ 356 h 371"/>
                    <a:gd name="T18" fmla="*/ 70 w 88"/>
                    <a:gd name="T19" fmla="*/ 367 h 371"/>
                    <a:gd name="T20" fmla="*/ 40 w 88"/>
                    <a:gd name="T21" fmla="*/ 370 h 371"/>
                    <a:gd name="T22" fmla="*/ 20 w 88"/>
                    <a:gd name="T23" fmla="*/ 370 h 371"/>
                    <a:gd name="T24" fmla="*/ 3 w 88"/>
                    <a:gd name="T25" fmla="*/ 356 h 371"/>
                    <a:gd name="T26" fmla="*/ 3 w 88"/>
                    <a:gd name="T27" fmla="*/ 362 h 371"/>
                    <a:gd name="T28" fmla="*/ 6 w 88"/>
                    <a:gd name="T29" fmla="*/ 359 h 371"/>
                    <a:gd name="T30" fmla="*/ 0 w 88"/>
                    <a:gd name="T31" fmla="*/ 353 h 3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8"/>
                    <a:gd name="T49" fmla="*/ 0 h 371"/>
                    <a:gd name="T50" fmla="*/ 88 w 88"/>
                    <a:gd name="T51" fmla="*/ 371 h 37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8" h="371">
                      <a:moveTo>
                        <a:pt x="0" y="353"/>
                      </a:moveTo>
                      <a:lnTo>
                        <a:pt x="0" y="17"/>
                      </a:lnTo>
                      <a:lnTo>
                        <a:pt x="14" y="6"/>
                      </a:lnTo>
                      <a:lnTo>
                        <a:pt x="23" y="3"/>
                      </a:lnTo>
                      <a:lnTo>
                        <a:pt x="47" y="0"/>
                      </a:lnTo>
                      <a:lnTo>
                        <a:pt x="67" y="0"/>
                      </a:lnTo>
                      <a:lnTo>
                        <a:pt x="81" y="9"/>
                      </a:lnTo>
                      <a:lnTo>
                        <a:pt x="87" y="14"/>
                      </a:lnTo>
                      <a:lnTo>
                        <a:pt x="87" y="356"/>
                      </a:lnTo>
                      <a:lnTo>
                        <a:pt x="70" y="367"/>
                      </a:lnTo>
                      <a:lnTo>
                        <a:pt x="40" y="370"/>
                      </a:lnTo>
                      <a:lnTo>
                        <a:pt x="20" y="370"/>
                      </a:lnTo>
                      <a:lnTo>
                        <a:pt x="3" y="356"/>
                      </a:lnTo>
                      <a:lnTo>
                        <a:pt x="3" y="362"/>
                      </a:lnTo>
                      <a:lnTo>
                        <a:pt x="6" y="359"/>
                      </a:lnTo>
                      <a:lnTo>
                        <a:pt x="0" y="35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60" name="Line 636">
                  <a:extLst>
                    <a:ext uri="{FF2B5EF4-FFF2-40B4-BE49-F238E27FC236}">
                      <a16:creationId xmlns:a16="http://schemas.microsoft.com/office/drawing/2014/main" id="{80AE1F16-B98E-4697-BFC5-D84E163CF4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6" y="1968"/>
                  <a:ext cx="6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461" name="Freeform 637">
                  <a:extLst>
                    <a:ext uri="{FF2B5EF4-FFF2-40B4-BE49-F238E27FC236}">
                      <a16:creationId xmlns:a16="http://schemas.microsoft.com/office/drawing/2014/main" id="{4DB24F02-4466-490B-B434-38C0B74E8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74"/>
                  <a:ext cx="88" cy="72"/>
                </a:xfrm>
                <a:custGeom>
                  <a:avLst/>
                  <a:gdLst>
                    <a:gd name="T0" fmla="*/ 0 w 88"/>
                    <a:gd name="T1" fmla="*/ 71 h 72"/>
                    <a:gd name="T2" fmla="*/ 0 w 88"/>
                    <a:gd name="T3" fmla="*/ 20 h 72"/>
                    <a:gd name="T4" fmla="*/ 9 w 88"/>
                    <a:gd name="T5" fmla="*/ 12 h 72"/>
                    <a:gd name="T6" fmla="*/ 18 w 88"/>
                    <a:gd name="T7" fmla="*/ 6 h 72"/>
                    <a:gd name="T8" fmla="*/ 30 w 88"/>
                    <a:gd name="T9" fmla="*/ 3 h 72"/>
                    <a:gd name="T10" fmla="*/ 42 w 88"/>
                    <a:gd name="T11" fmla="*/ 0 h 72"/>
                    <a:gd name="T12" fmla="*/ 52 w 88"/>
                    <a:gd name="T13" fmla="*/ 2 h 72"/>
                    <a:gd name="T14" fmla="*/ 62 w 88"/>
                    <a:gd name="T15" fmla="*/ 4 h 72"/>
                    <a:gd name="T16" fmla="*/ 73 w 88"/>
                    <a:gd name="T17" fmla="*/ 9 h 72"/>
                    <a:gd name="T18" fmla="*/ 81 w 88"/>
                    <a:gd name="T19" fmla="*/ 14 h 72"/>
                    <a:gd name="T20" fmla="*/ 87 w 88"/>
                    <a:gd name="T21" fmla="*/ 23 h 72"/>
                    <a:gd name="T22" fmla="*/ 87 w 88"/>
                    <a:gd name="T23" fmla="*/ 71 h 72"/>
                    <a:gd name="T24" fmla="*/ 0 w 88"/>
                    <a:gd name="T25" fmla="*/ 71 h 7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8"/>
                    <a:gd name="T40" fmla="*/ 0 h 72"/>
                    <a:gd name="T41" fmla="*/ 88 w 88"/>
                    <a:gd name="T42" fmla="*/ 72 h 7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8" h="72">
                      <a:moveTo>
                        <a:pt x="0" y="71"/>
                      </a:move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18" y="6"/>
                      </a:lnTo>
                      <a:lnTo>
                        <a:pt x="30" y="3"/>
                      </a:lnTo>
                      <a:lnTo>
                        <a:pt x="42" y="0"/>
                      </a:lnTo>
                      <a:lnTo>
                        <a:pt x="52" y="2"/>
                      </a:lnTo>
                      <a:lnTo>
                        <a:pt x="62" y="4"/>
                      </a:lnTo>
                      <a:lnTo>
                        <a:pt x="73" y="9"/>
                      </a:lnTo>
                      <a:lnTo>
                        <a:pt x="81" y="14"/>
                      </a:lnTo>
                      <a:lnTo>
                        <a:pt x="87" y="23"/>
                      </a:lnTo>
                      <a:lnTo>
                        <a:pt x="87" y="71"/>
                      </a:lnTo>
                      <a:lnTo>
                        <a:pt x="0" y="71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62" name="Freeform 638">
                  <a:extLst>
                    <a:ext uri="{FF2B5EF4-FFF2-40B4-BE49-F238E27FC236}">
                      <a16:creationId xmlns:a16="http://schemas.microsoft.com/office/drawing/2014/main" id="{BA0FC4A1-2B0B-4287-A4BD-CA6441719A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5" y="1771"/>
                  <a:ext cx="17" cy="245"/>
                </a:xfrm>
                <a:custGeom>
                  <a:avLst/>
                  <a:gdLst>
                    <a:gd name="T0" fmla="*/ 16 w 17"/>
                    <a:gd name="T1" fmla="*/ 0 h 245"/>
                    <a:gd name="T2" fmla="*/ 0 w 17"/>
                    <a:gd name="T3" fmla="*/ 0 h 245"/>
                    <a:gd name="T4" fmla="*/ 0 w 17"/>
                    <a:gd name="T5" fmla="*/ 244 h 245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245"/>
                    <a:gd name="T11" fmla="*/ 17 w 17"/>
                    <a:gd name="T12" fmla="*/ 245 h 2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245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44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508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63" name="Freeform 639">
                  <a:extLst>
                    <a:ext uri="{FF2B5EF4-FFF2-40B4-BE49-F238E27FC236}">
                      <a16:creationId xmlns:a16="http://schemas.microsoft.com/office/drawing/2014/main" id="{5B9F6FAF-0CDA-444F-A669-793EF038D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1882"/>
                  <a:ext cx="17" cy="134"/>
                </a:xfrm>
                <a:custGeom>
                  <a:avLst/>
                  <a:gdLst>
                    <a:gd name="T0" fmla="*/ 0 w 17"/>
                    <a:gd name="T1" fmla="*/ 0 h 134"/>
                    <a:gd name="T2" fmla="*/ 16 w 17"/>
                    <a:gd name="T3" fmla="*/ 0 h 134"/>
                    <a:gd name="T4" fmla="*/ 16 w 17"/>
                    <a:gd name="T5" fmla="*/ 133 h 13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34"/>
                    <a:gd name="T11" fmla="*/ 17 w 17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3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3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254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64" name="Freeform 640">
                  <a:extLst>
                    <a:ext uri="{FF2B5EF4-FFF2-40B4-BE49-F238E27FC236}">
                      <a16:creationId xmlns:a16="http://schemas.microsoft.com/office/drawing/2014/main" id="{A86BDF1F-6362-4AD8-ACEF-261306ABEE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1768"/>
                  <a:ext cx="17" cy="251"/>
                </a:xfrm>
                <a:custGeom>
                  <a:avLst/>
                  <a:gdLst>
                    <a:gd name="T0" fmla="*/ 16 w 17"/>
                    <a:gd name="T1" fmla="*/ 0 h 251"/>
                    <a:gd name="T2" fmla="*/ 4 w 17"/>
                    <a:gd name="T3" fmla="*/ 0 h 251"/>
                    <a:gd name="T4" fmla="*/ 0 w 17"/>
                    <a:gd name="T5" fmla="*/ 6 h 251"/>
                    <a:gd name="T6" fmla="*/ 0 w 17"/>
                    <a:gd name="T7" fmla="*/ 11 h 251"/>
                    <a:gd name="T8" fmla="*/ 0 w 17"/>
                    <a:gd name="T9" fmla="*/ 250 h 2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1"/>
                    <a:gd name="T17" fmla="*/ 17 w 17"/>
                    <a:gd name="T18" fmla="*/ 251 h 2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1">
                      <a:moveTo>
                        <a:pt x="16" y="0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5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  <p:grpSp>
          <p:nvGrpSpPr>
            <p:cNvPr id="395" name="Group 632">
              <a:extLst>
                <a:ext uri="{FF2B5EF4-FFF2-40B4-BE49-F238E27FC236}">
                  <a16:creationId xmlns:a16="http://schemas.microsoft.com/office/drawing/2014/main" id="{E2386644-010F-4FBF-A864-5CA38D61EC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32364" y="5525893"/>
              <a:ext cx="315424" cy="1050541"/>
              <a:chOff x="2965" y="1674"/>
              <a:chExt cx="124" cy="380"/>
            </a:xfrm>
          </p:grpSpPr>
          <p:sp>
            <p:nvSpPr>
              <p:cNvPr id="449" name="Line 633">
                <a:extLst>
                  <a:ext uri="{FF2B5EF4-FFF2-40B4-BE49-F238E27FC236}">
                    <a16:creationId xmlns:a16="http://schemas.microsoft.com/office/drawing/2014/main" id="{13F3850A-088D-4BBA-A1FF-C0B5CD5C0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2" y="1695"/>
                <a:ext cx="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956"/>
              </a:p>
            </p:txBody>
          </p:sp>
          <p:grpSp>
            <p:nvGrpSpPr>
              <p:cNvPr id="450" name="Group 634">
                <a:extLst>
                  <a:ext uri="{FF2B5EF4-FFF2-40B4-BE49-F238E27FC236}">
                    <a16:creationId xmlns:a16="http://schemas.microsoft.com/office/drawing/2014/main" id="{CC8F128B-6D02-47A6-9960-92DC47ABFD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65" y="1674"/>
                <a:ext cx="124" cy="380"/>
                <a:chOff x="2965" y="1674"/>
                <a:chExt cx="124" cy="380"/>
              </a:xfrm>
            </p:grpSpPr>
            <p:sp>
              <p:nvSpPr>
                <p:cNvPr id="451" name="Freeform 635">
                  <a:extLst>
                    <a:ext uri="{FF2B5EF4-FFF2-40B4-BE49-F238E27FC236}">
                      <a16:creationId xmlns:a16="http://schemas.microsoft.com/office/drawing/2014/main" id="{2B2586C3-D488-4F75-989B-3CBC117D9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83"/>
                  <a:ext cx="88" cy="371"/>
                </a:xfrm>
                <a:custGeom>
                  <a:avLst/>
                  <a:gdLst>
                    <a:gd name="T0" fmla="*/ 0 w 88"/>
                    <a:gd name="T1" fmla="*/ 353 h 371"/>
                    <a:gd name="T2" fmla="*/ 0 w 88"/>
                    <a:gd name="T3" fmla="*/ 17 h 371"/>
                    <a:gd name="T4" fmla="*/ 14 w 88"/>
                    <a:gd name="T5" fmla="*/ 6 h 371"/>
                    <a:gd name="T6" fmla="*/ 23 w 88"/>
                    <a:gd name="T7" fmla="*/ 3 h 371"/>
                    <a:gd name="T8" fmla="*/ 47 w 88"/>
                    <a:gd name="T9" fmla="*/ 0 h 371"/>
                    <a:gd name="T10" fmla="*/ 67 w 88"/>
                    <a:gd name="T11" fmla="*/ 0 h 371"/>
                    <a:gd name="T12" fmla="*/ 81 w 88"/>
                    <a:gd name="T13" fmla="*/ 9 h 371"/>
                    <a:gd name="T14" fmla="*/ 87 w 88"/>
                    <a:gd name="T15" fmla="*/ 14 h 371"/>
                    <a:gd name="T16" fmla="*/ 87 w 88"/>
                    <a:gd name="T17" fmla="*/ 356 h 371"/>
                    <a:gd name="T18" fmla="*/ 70 w 88"/>
                    <a:gd name="T19" fmla="*/ 367 h 371"/>
                    <a:gd name="T20" fmla="*/ 40 w 88"/>
                    <a:gd name="T21" fmla="*/ 370 h 371"/>
                    <a:gd name="T22" fmla="*/ 20 w 88"/>
                    <a:gd name="T23" fmla="*/ 370 h 371"/>
                    <a:gd name="T24" fmla="*/ 3 w 88"/>
                    <a:gd name="T25" fmla="*/ 356 h 371"/>
                    <a:gd name="T26" fmla="*/ 3 w 88"/>
                    <a:gd name="T27" fmla="*/ 362 h 371"/>
                    <a:gd name="T28" fmla="*/ 6 w 88"/>
                    <a:gd name="T29" fmla="*/ 359 h 371"/>
                    <a:gd name="T30" fmla="*/ 0 w 88"/>
                    <a:gd name="T31" fmla="*/ 353 h 37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8"/>
                    <a:gd name="T49" fmla="*/ 0 h 371"/>
                    <a:gd name="T50" fmla="*/ 88 w 88"/>
                    <a:gd name="T51" fmla="*/ 371 h 37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8" h="371">
                      <a:moveTo>
                        <a:pt x="0" y="353"/>
                      </a:moveTo>
                      <a:lnTo>
                        <a:pt x="0" y="17"/>
                      </a:lnTo>
                      <a:lnTo>
                        <a:pt x="14" y="6"/>
                      </a:lnTo>
                      <a:lnTo>
                        <a:pt x="23" y="3"/>
                      </a:lnTo>
                      <a:lnTo>
                        <a:pt x="47" y="0"/>
                      </a:lnTo>
                      <a:lnTo>
                        <a:pt x="67" y="0"/>
                      </a:lnTo>
                      <a:lnTo>
                        <a:pt x="81" y="9"/>
                      </a:lnTo>
                      <a:lnTo>
                        <a:pt x="87" y="14"/>
                      </a:lnTo>
                      <a:lnTo>
                        <a:pt x="87" y="356"/>
                      </a:lnTo>
                      <a:lnTo>
                        <a:pt x="70" y="367"/>
                      </a:lnTo>
                      <a:lnTo>
                        <a:pt x="40" y="370"/>
                      </a:lnTo>
                      <a:lnTo>
                        <a:pt x="20" y="370"/>
                      </a:lnTo>
                      <a:lnTo>
                        <a:pt x="3" y="356"/>
                      </a:lnTo>
                      <a:lnTo>
                        <a:pt x="3" y="362"/>
                      </a:lnTo>
                      <a:lnTo>
                        <a:pt x="6" y="359"/>
                      </a:lnTo>
                      <a:lnTo>
                        <a:pt x="0" y="35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52" name="Line 636">
                  <a:extLst>
                    <a:ext uri="{FF2B5EF4-FFF2-40B4-BE49-F238E27FC236}">
                      <a16:creationId xmlns:a16="http://schemas.microsoft.com/office/drawing/2014/main" id="{200BEE8E-FF41-4C01-8F21-19D1186B26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6" y="1968"/>
                  <a:ext cx="68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453" name="Freeform 637">
                  <a:extLst>
                    <a:ext uri="{FF2B5EF4-FFF2-40B4-BE49-F238E27FC236}">
                      <a16:creationId xmlns:a16="http://schemas.microsoft.com/office/drawing/2014/main" id="{F2053AFC-664D-4A31-AB8C-770BA8CB0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674"/>
                  <a:ext cx="88" cy="72"/>
                </a:xfrm>
                <a:custGeom>
                  <a:avLst/>
                  <a:gdLst>
                    <a:gd name="T0" fmla="*/ 0 w 88"/>
                    <a:gd name="T1" fmla="*/ 71 h 72"/>
                    <a:gd name="T2" fmla="*/ 0 w 88"/>
                    <a:gd name="T3" fmla="*/ 20 h 72"/>
                    <a:gd name="T4" fmla="*/ 9 w 88"/>
                    <a:gd name="T5" fmla="*/ 12 h 72"/>
                    <a:gd name="T6" fmla="*/ 18 w 88"/>
                    <a:gd name="T7" fmla="*/ 6 h 72"/>
                    <a:gd name="T8" fmla="*/ 30 w 88"/>
                    <a:gd name="T9" fmla="*/ 3 h 72"/>
                    <a:gd name="T10" fmla="*/ 42 w 88"/>
                    <a:gd name="T11" fmla="*/ 0 h 72"/>
                    <a:gd name="T12" fmla="*/ 52 w 88"/>
                    <a:gd name="T13" fmla="*/ 2 h 72"/>
                    <a:gd name="T14" fmla="*/ 62 w 88"/>
                    <a:gd name="T15" fmla="*/ 4 h 72"/>
                    <a:gd name="T16" fmla="*/ 73 w 88"/>
                    <a:gd name="T17" fmla="*/ 9 h 72"/>
                    <a:gd name="T18" fmla="*/ 81 w 88"/>
                    <a:gd name="T19" fmla="*/ 14 h 72"/>
                    <a:gd name="T20" fmla="*/ 87 w 88"/>
                    <a:gd name="T21" fmla="*/ 23 h 72"/>
                    <a:gd name="T22" fmla="*/ 87 w 88"/>
                    <a:gd name="T23" fmla="*/ 71 h 72"/>
                    <a:gd name="T24" fmla="*/ 0 w 88"/>
                    <a:gd name="T25" fmla="*/ 71 h 7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8"/>
                    <a:gd name="T40" fmla="*/ 0 h 72"/>
                    <a:gd name="T41" fmla="*/ 88 w 88"/>
                    <a:gd name="T42" fmla="*/ 72 h 7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8" h="72">
                      <a:moveTo>
                        <a:pt x="0" y="71"/>
                      </a:moveTo>
                      <a:lnTo>
                        <a:pt x="0" y="20"/>
                      </a:lnTo>
                      <a:lnTo>
                        <a:pt x="9" y="12"/>
                      </a:lnTo>
                      <a:lnTo>
                        <a:pt x="18" y="6"/>
                      </a:lnTo>
                      <a:lnTo>
                        <a:pt x="30" y="3"/>
                      </a:lnTo>
                      <a:lnTo>
                        <a:pt x="42" y="0"/>
                      </a:lnTo>
                      <a:lnTo>
                        <a:pt x="52" y="2"/>
                      </a:lnTo>
                      <a:lnTo>
                        <a:pt x="62" y="4"/>
                      </a:lnTo>
                      <a:lnTo>
                        <a:pt x="73" y="9"/>
                      </a:lnTo>
                      <a:lnTo>
                        <a:pt x="81" y="14"/>
                      </a:lnTo>
                      <a:lnTo>
                        <a:pt x="87" y="23"/>
                      </a:lnTo>
                      <a:lnTo>
                        <a:pt x="87" y="71"/>
                      </a:lnTo>
                      <a:lnTo>
                        <a:pt x="0" y="71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54" name="Freeform 638">
                  <a:extLst>
                    <a:ext uri="{FF2B5EF4-FFF2-40B4-BE49-F238E27FC236}">
                      <a16:creationId xmlns:a16="http://schemas.microsoft.com/office/drawing/2014/main" id="{6FE1B285-5388-4276-AF55-4947977CC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5" y="1771"/>
                  <a:ext cx="17" cy="245"/>
                </a:xfrm>
                <a:custGeom>
                  <a:avLst/>
                  <a:gdLst>
                    <a:gd name="T0" fmla="*/ 16 w 17"/>
                    <a:gd name="T1" fmla="*/ 0 h 245"/>
                    <a:gd name="T2" fmla="*/ 0 w 17"/>
                    <a:gd name="T3" fmla="*/ 0 h 245"/>
                    <a:gd name="T4" fmla="*/ 0 w 17"/>
                    <a:gd name="T5" fmla="*/ 244 h 245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245"/>
                    <a:gd name="T11" fmla="*/ 17 w 17"/>
                    <a:gd name="T12" fmla="*/ 245 h 2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245">
                      <a:moveTo>
                        <a:pt x="16" y="0"/>
                      </a:moveTo>
                      <a:lnTo>
                        <a:pt x="0" y="0"/>
                      </a:lnTo>
                      <a:lnTo>
                        <a:pt x="0" y="244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508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55" name="Freeform 639">
                  <a:extLst>
                    <a:ext uri="{FF2B5EF4-FFF2-40B4-BE49-F238E27FC236}">
                      <a16:creationId xmlns:a16="http://schemas.microsoft.com/office/drawing/2014/main" id="{38FF7F7F-DE5B-456B-BD07-0FDD14824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1882"/>
                  <a:ext cx="17" cy="134"/>
                </a:xfrm>
                <a:custGeom>
                  <a:avLst/>
                  <a:gdLst>
                    <a:gd name="T0" fmla="*/ 0 w 17"/>
                    <a:gd name="T1" fmla="*/ 0 h 134"/>
                    <a:gd name="T2" fmla="*/ 16 w 17"/>
                    <a:gd name="T3" fmla="*/ 0 h 134"/>
                    <a:gd name="T4" fmla="*/ 16 w 17"/>
                    <a:gd name="T5" fmla="*/ 133 h 134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134"/>
                    <a:gd name="T11" fmla="*/ 17 w 17"/>
                    <a:gd name="T12" fmla="*/ 134 h 1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134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33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25400" cap="rnd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456" name="Freeform 640">
                  <a:extLst>
                    <a:ext uri="{FF2B5EF4-FFF2-40B4-BE49-F238E27FC236}">
                      <a16:creationId xmlns:a16="http://schemas.microsoft.com/office/drawing/2014/main" id="{BA61902B-BDEA-46D0-A93E-81178990F4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1768"/>
                  <a:ext cx="17" cy="251"/>
                </a:xfrm>
                <a:custGeom>
                  <a:avLst/>
                  <a:gdLst>
                    <a:gd name="T0" fmla="*/ 16 w 17"/>
                    <a:gd name="T1" fmla="*/ 0 h 251"/>
                    <a:gd name="T2" fmla="*/ 4 w 17"/>
                    <a:gd name="T3" fmla="*/ 0 h 251"/>
                    <a:gd name="T4" fmla="*/ 0 w 17"/>
                    <a:gd name="T5" fmla="*/ 6 h 251"/>
                    <a:gd name="T6" fmla="*/ 0 w 17"/>
                    <a:gd name="T7" fmla="*/ 11 h 251"/>
                    <a:gd name="T8" fmla="*/ 0 w 17"/>
                    <a:gd name="T9" fmla="*/ 250 h 2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251"/>
                    <a:gd name="T17" fmla="*/ 17 w 17"/>
                    <a:gd name="T18" fmla="*/ 251 h 2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251">
                      <a:moveTo>
                        <a:pt x="16" y="0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250"/>
                      </a:lnTo>
                    </a:path>
                  </a:pathLst>
                </a:custGeom>
                <a:gradFill rotWithShape="0">
                  <a:gsLst>
                    <a:gs pos="0">
                      <a:srgbClr val="0000FF"/>
                    </a:gs>
                    <a:gs pos="50000">
                      <a:srgbClr val="7575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12700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</p:grpSp>
        </p:grpSp>
        <p:grpSp>
          <p:nvGrpSpPr>
            <p:cNvPr id="396" name="Grupo 3">
              <a:extLst>
                <a:ext uri="{FF2B5EF4-FFF2-40B4-BE49-F238E27FC236}">
                  <a16:creationId xmlns:a16="http://schemas.microsoft.com/office/drawing/2014/main" id="{A0576C08-5258-4EAE-AE43-576254CB8820}"/>
                </a:ext>
              </a:extLst>
            </p:cNvPr>
            <p:cNvGrpSpPr/>
            <p:nvPr/>
          </p:nvGrpSpPr>
          <p:grpSpPr>
            <a:xfrm>
              <a:off x="12708459" y="5966237"/>
              <a:ext cx="424911" cy="505721"/>
              <a:chOff x="7947812" y="3808825"/>
              <a:chExt cx="258764" cy="307976"/>
            </a:xfrm>
          </p:grpSpPr>
          <p:sp>
            <p:nvSpPr>
              <p:cNvPr id="397" name="Freeform 529">
                <a:extLst>
                  <a:ext uri="{FF2B5EF4-FFF2-40B4-BE49-F238E27FC236}">
                    <a16:creationId xmlns:a16="http://schemas.microsoft.com/office/drawing/2014/main" id="{D9F01D48-16AC-4E26-A1AE-102B49CC6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812" y="3962813"/>
                <a:ext cx="60794" cy="153988"/>
              </a:xfrm>
              <a:custGeom>
                <a:avLst/>
                <a:gdLst>
                  <a:gd name="T0" fmla="*/ 0 w 39"/>
                  <a:gd name="T1" fmla="*/ 0 h 91"/>
                  <a:gd name="T2" fmla="*/ 1 w 39"/>
                  <a:gd name="T3" fmla="*/ 69 h 91"/>
                  <a:gd name="T4" fmla="*/ 38 w 39"/>
                  <a:gd name="T5" fmla="*/ 90 h 91"/>
                  <a:gd name="T6" fmla="*/ 38 w 39"/>
                  <a:gd name="T7" fmla="*/ 27 h 91"/>
                  <a:gd name="T8" fmla="*/ 0 w 39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91"/>
                  <a:gd name="T17" fmla="*/ 39 w 3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91">
                    <a:moveTo>
                      <a:pt x="0" y="0"/>
                    </a:moveTo>
                    <a:lnTo>
                      <a:pt x="1" y="69"/>
                    </a:lnTo>
                    <a:lnTo>
                      <a:pt x="38" y="90"/>
                    </a:lnTo>
                    <a:lnTo>
                      <a:pt x="38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398" name="Freeform 530">
                <a:extLst>
                  <a:ext uri="{FF2B5EF4-FFF2-40B4-BE49-F238E27FC236}">
                    <a16:creationId xmlns:a16="http://schemas.microsoft.com/office/drawing/2014/main" id="{C7A4DA8B-CA69-4AB0-BE23-BEE24BC6D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47812" y="3815594"/>
                <a:ext cx="124706" cy="192907"/>
              </a:xfrm>
              <a:custGeom>
                <a:avLst/>
                <a:gdLst>
                  <a:gd name="T0" fmla="*/ 0 w 80"/>
                  <a:gd name="T1" fmla="*/ 86 h 114"/>
                  <a:gd name="T2" fmla="*/ 38 w 80"/>
                  <a:gd name="T3" fmla="*/ 113 h 114"/>
                  <a:gd name="T4" fmla="*/ 79 w 80"/>
                  <a:gd name="T5" fmla="*/ 51 h 114"/>
                  <a:gd name="T6" fmla="*/ 79 w 80"/>
                  <a:gd name="T7" fmla="*/ 3 h 114"/>
                  <a:gd name="T8" fmla="*/ 71 w 80"/>
                  <a:gd name="T9" fmla="*/ 2 h 114"/>
                  <a:gd name="T10" fmla="*/ 66 w 80"/>
                  <a:gd name="T11" fmla="*/ 0 h 114"/>
                  <a:gd name="T12" fmla="*/ 63 w 80"/>
                  <a:gd name="T13" fmla="*/ 1 h 114"/>
                  <a:gd name="T14" fmla="*/ 63 w 80"/>
                  <a:gd name="T15" fmla="*/ 49 h 114"/>
                  <a:gd name="T16" fmla="*/ 0 w 80"/>
                  <a:gd name="T17" fmla="*/ 86 h 1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114"/>
                  <a:gd name="T29" fmla="*/ 80 w 80"/>
                  <a:gd name="T30" fmla="*/ 114 h 1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114">
                    <a:moveTo>
                      <a:pt x="0" y="86"/>
                    </a:moveTo>
                    <a:lnTo>
                      <a:pt x="38" y="113"/>
                    </a:lnTo>
                    <a:lnTo>
                      <a:pt x="79" y="51"/>
                    </a:lnTo>
                    <a:lnTo>
                      <a:pt x="79" y="3"/>
                    </a:lnTo>
                    <a:lnTo>
                      <a:pt x="71" y="2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3" y="49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399" name="Freeform 531">
                <a:extLst>
                  <a:ext uri="{FF2B5EF4-FFF2-40B4-BE49-F238E27FC236}">
                    <a16:creationId xmlns:a16="http://schemas.microsoft.com/office/drawing/2014/main" id="{3B1EECD8-6688-43B6-A55F-EBB09064E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047" y="3817286"/>
                <a:ext cx="197970" cy="189523"/>
              </a:xfrm>
              <a:custGeom>
                <a:avLst/>
                <a:gdLst>
                  <a:gd name="T0" fmla="*/ 0 w 127"/>
                  <a:gd name="T1" fmla="*/ 111 h 112"/>
                  <a:gd name="T2" fmla="*/ 126 w 127"/>
                  <a:gd name="T3" fmla="*/ 110 h 112"/>
                  <a:gd name="T4" fmla="*/ 58 w 127"/>
                  <a:gd name="T5" fmla="*/ 47 h 112"/>
                  <a:gd name="T6" fmla="*/ 59 w 127"/>
                  <a:gd name="T7" fmla="*/ 0 h 112"/>
                  <a:gd name="T8" fmla="*/ 54 w 127"/>
                  <a:gd name="T9" fmla="*/ 2 h 112"/>
                  <a:gd name="T10" fmla="*/ 50 w 127"/>
                  <a:gd name="T11" fmla="*/ 2 h 112"/>
                  <a:gd name="T12" fmla="*/ 47 w 127"/>
                  <a:gd name="T13" fmla="*/ 2 h 112"/>
                  <a:gd name="T14" fmla="*/ 45 w 127"/>
                  <a:gd name="T15" fmla="*/ 2 h 112"/>
                  <a:gd name="T16" fmla="*/ 42 w 127"/>
                  <a:gd name="T17" fmla="*/ 2 h 112"/>
                  <a:gd name="T18" fmla="*/ 41 w 127"/>
                  <a:gd name="T19" fmla="*/ 2 h 112"/>
                  <a:gd name="T20" fmla="*/ 41 w 127"/>
                  <a:gd name="T21" fmla="*/ 50 h 112"/>
                  <a:gd name="T22" fmla="*/ 0 w 127"/>
                  <a:gd name="T23" fmla="*/ 111 h 1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7"/>
                  <a:gd name="T37" fmla="*/ 0 h 112"/>
                  <a:gd name="T38" fmla="*/ 127 w 127"/>
                  <a:gd name="T39" fmla="*/ 112 h 1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7" h="112">
                    <a:moveTo>
                      <a:pt x="0" y="111"/>
                    </a:moveTo>
                    <a:lnTo>
                      <a:pt x="126" y="110"/>
                    </a:lnTo>
                    <a:lnTo>
                      <a:pt x="58" y="47"/>
                    </a:lnTo>
                    <a:lnTo>
                      <a:pt x="59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2" y="2"/>
                    </a:lnTo>
                    <a:lnTo>
                      <a:pt x="41" y="2"/>
                    </a:lnTo>
                    <a:lnTo>
                      <a:pt x="41" y="50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00" name="Freeform 532">
                <a:extLst>
                  <a:ext uri="{FF2B5EF4-FFF2-40B4-BE49-F238E27FC236}">
                    <a16:creationId xmlns:a16="http://schemas.microsoft.com/office/drawing/2014/main" id="{DBB71425-8762-4354-8ACF-3C77460BC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047" y="4005117"/>
                <a:ext cx="199529" cy="111683"/>
              </a:xfrm>
              <a:custGeom>
                <a:avLst/>
                <a:gdLst>
                  <a:gd name="T0" fmla="*/ 127 w 128"/>
                  <a:gd name="T1" fmla="*/ 0 h 66"/>
                  <a:gd name="T2" fmla="*/ 127 w 128"/>
                  <a:gd name="T3" fmla="*/ 65 h 66"/>
                  <a:gd name="T4" fmla="*/ 0 w 128"/>
                  <a:gd name="T5" fmla="*/ 64 h 66"/>
                  <a:gd name="T6" fmla="*/ 0 w 128"/>
                  <a:gd name="T7" fmla="*/ 1 h 66"/>
                  <a:gd name="T8" fmla="*/ 127 w 128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66"/>
                  <a:gd name="T17" fmla="*/ 128 w 128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66">
                    <a:moveTo>
                      <a:pt x="127" y="0"/>
                    </a:moveTo>
                    <a:lnTo>
                      <a:pt x="127" y="65"/>
                    </a:lnTo>
                    <a:lnTo>
                      <a:pt x="0" y="64"/>
                    </a:lnTo>
                    <a:lnTo>
                      <a:pt x="0" y="1"/>
                    </a:lnTo>
                    <a:lnTo>
                      <a:pt x="127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401" name="Freeform 533">
                <a:extLst>
                  <a:ext uri="{FF2B5EF4-FFF2-40B4-BE49-F238E27FC236}">
                    <a16:creationId xmlns:a16="http://schemas.microsoft.com/office/drawing/2014/main" id="{A0C72DAF-563D-48F6-A337-8F71337D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4459" y="3808825"/>
                <a:ext cx="56117" cy="28767"/>
              </a:xfrm>
              <a:custGeom>
                <a:avLst/>
                <a:gdLst>
                  <a:gd name="T0" fmla="*/ 35 w 36"/>
                  <a:gd name="T1" fmla="*/ 8 h 17"/>
                  <a:gd name="T2" fmla="*/ 18 w 36"/>
                  <a:gd name="T3" fmla="*/ 0 h 17"/>
                  <a:gd name="T4" fmla="*/ 0 w 36"/>
                  <a:gd name="T5" fmla="*/ 8 h 17"/>
                  <a:gd name="T6" fmla="*/ 18 w 36"/>
                  <a:gd name="T7" fmla="*/ 16 h 17"/>
                  <a:gd name="T8" fmla="*/ 35 w 36"/>
                  <a:gd name="T9" fmla="*/ 8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17"/>
                  <a:gd name="T17" fmla="*/ 36 w 3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17">
                    <a:moveTo>
                      <a:pt x="35" y="8"/>
                    </a:moveTo>
                    <a:lnTo>
                      <a:pt x="18" y="0"/>
                    </a:lnTo>
                    <a:lnTo>
                      <a:pt x="0" y="8"/>
                    </a:lnTo>
                    <a:lnTo>
                      <a:pt x="18" y="16"/>
                    </a:lnTo>
                    <a:lnTo>
                      <a:pt x="35" y="8"/>
                    </a:lnTo>
                  </a:path>
                </a:pathLst>
              </a:custGeom>
              <a:solidFill>
                <a:srgbClr val="0080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956"/>
              </a:p>
            </p:txBody>
          </p:sp>
        </p:grpSp>
        <p:sp>
          <p:nvSpPr>
            <p:cNvPr id="635" name="Rectangle 655">
              <a:extLst>
                <a:ext uri="{FF2B5EF4-FFF2-40B4-BE49-F238E27FC236}">
                  <a16:creationId xmlns:a16="http://schemas.microsoft.com/office/drawing/2014/main" id="{62FBF943-F003-4C0C-A529-E2232B285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74468" y="7461422"/>
              <a:ext cx="611239" cy="40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642" b="1" dirty="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PP</a:t>
              </a:r>
            </a:p>
          </p:txBody>
        </p:sp>
        <p:grpSp>
          <p:nvGrpSpPr>
            <p:cNvPr id="648" name="Group 658">
              <a:extLst>
                <a:ext uri="{FF2B5EF4-FFF2-40B4-BE49-F238E27FC236}">
                  <a16:creationId xmlns:a16="http://schemas.microsoft.com/office/drawing/2014/main" id="{6A0C9368-186A-420C-A93A-C66D6AED9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4759" y="7292949"/>
              <a:ext cx="2507747" cy="1243446"/>
              <a:chOff x="3846" y="3227"/>
              <a:chExt cx="962" cy="477"/>
            </a:xfrm>
          </p:grpSpPr>
          <p:grpSp>
            <p:nvGrpSpPr>
              <p:cNvPr id="649" name="Group 646">
                <a:extLst>
                  <a:ext uri="{FF2B5EF4-FFF2-40B4-BE49-F238E27FC236}">
                    <a16:creationId xmlns:a16="http://schemas.microsoft.com/office/drawing/2014/main" id="{9B8A109A-F7EC-4C6B-95FD-622A139ADF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4" y="3227"/>
                <a:ext cx="90" cy="349"/>
                <a:chOff x="4713" y="1677"/>
                <a:chExt cx="92" cy="328"/>
              </a:xfrm>
            </p:grpSpPr>
            <p:sp>
              <p:nvSpPr>
                <p:cNvPr id="653" name="Freeform 647">
                  <a:extLst>
                    <a:ext uri="{FF2B5EF4-FFF2-40B4-BE49-F238E27FC236}">
                      <a16:creationId xmlns:a16="http://schemas.microsoft.com/office/drawing/2014/main" id="{F775FC6E-2D0A-44DE-8362-69EB8B031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3" y="1684"/>
                  <a:ext cx="92" cy="321"/>
                </a:xfrm>
                <a:custGeom>
                  <a:avLst/>
                  <a:gdLst>
                    <a:gd name="T0" fmla="*/ 0 w 92"/>
                    <a:gd name="T1" fmla="*/ 305 h 321"/>
                    <a:gd name="T2" fmla="*/ 0 w 92"/>
                    <a:gd name="T3" fmla="*/ 14 h 321"/>
                    <a:gd name="T4" fmla="*/ 16 w 92"/>
                    <a:gd name="T5" fmla="*/ 5 h 321"/>
                    <a:gd name="T6" fmla="*/ 25 w 92"/>
                    <a:gd name="T7" fmla="*/ 2 h 321"/>
                    <a:gd name="T8" fmla="*/ 48 w 92"/>
                    <a:gd name="T9" fmla="*/ 0 h 321"/>
                    <a:gd name="T10" fmla="*/ 70 w 92"/>
                    <a:gd name="T11" fmla="*/ 0 h 321"/>
                    <a:gd name="T12" fmla="*/ 85 w 92"/>
                    <a:gd name="T13" fmla="*/ 7 h 321"/>
                    <a:gd name="T14" fmla="*/ 91 w 92"/>
                    <a:gd name="T15" fmla="*/ 12 h 321"/>
                    <a:gd name="T16" fmla="*/ 91 w 92"/>
                    <a:gd name="T17" fmla="*/ 307 h 321"/>
                    <a:gd name="T18" fmla="*/ 73 w 92"/>
                    <a:gd name="T19" fmla="*/ 317 h 321"/>
                    <a:gd name="T20" fmla="*/ 43 w 92"/>
                    <a:gd name="T21" fmla="*/ 320 h 321"/>
                    <a:gd name="T22" fmla="*/ 22 w 92"/>
                    <a:gd name="T23" fmla="*/ 320 h 321"/>
                    <a:gd name="T24" fmla="*/ 3 w 92"/>
                    <a:gd name="T25" fmla="*/ 307 h 321"/>
                    <a:gd name="T26" fmla="*/ 3 w 92"/>
                    <a:gd name="T27" fmla="*/ 313 h 321"/>
                    <a:gd name="T28" fmla="*/ 7 w 92"/>
                    <a:gd name="T29" fmla="*/ 310 h 321"/>
                    <a:gd name="T30" fmla="*/ 0 w 92"/>
                    <a:gd name="T31" fmla="*/ 305 h 3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2"/>
                    <a:gd name="T49" fmla="*/ 0 h 321"/>
                    <a:gd name="T50" fmla="*/ 92 w 92"/>
                    <a:gd name="T51" fmla="*/ 321 h 3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2" h="321">
                      <a:moveTo>
                        <a:pt x="0" y="305"/>
                      </a:moveTo>
                      <a:lnTo>
                        <a:pt x="0" y="14"/>
                      </a:lnTo>
                      <a:lnTo>
                        <a:pt x="16" y="5"/>
                      </a:lnTo>
                      <a:lnTo>
                        <a:pt x="25" y="2"/>
                      </a:lnTo>
                      <a:lnTo>
                        <a:pt x="48" y="0"/>
                      </a:lnTo>
                      <a:lnTo>
                        <a:pt x="70" y="0"/>
                      </a:lnTo>
                      <a:lnTo>
                        <a:pt x="85" y="7"/>
                      </a:lnTo>
                      <a:lnTo>
                        <a:pt x="91" y="12"/>
                      </a:lnTo>
                      <a:lnTo>
                        <a:pt x="91" y="307"/>
                      </a:lnTo>
                      <a:lnTo>
                        <a:pt x="73" y="317"/>
                      </a:lnTo>
                      <a:lnTo>
                        <a:pt x="43" y="320"/>
                      </a:lnTo>
                      <a:lnTo>
                        <a:pt x="22" y="320"/>
                      </a:lnTo>
                      <a:lnTo>
                        <a:pt x="3" y="307"/>
                      </a:lnTo>
                      <a:lnTo>
                        <a:pt x="3" y="313"/>
                      </a:lnTo>
                      <a:lnTo>
                        <a:pt x="7" y="310"/>
                      </a:lnTo>
                      <a:lnTo>
                        <a:pt x="0" y="305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54" name="Line 648">
                  <a:extLst>
                    <a:ext uri="{FF2B5EF4-FFF2-40B4-BE49-F238E27FC236}">
                      <a16:creationId xmlns:a16="http://schemas.microsoft.com/office/drawing/2014/main" id="{219C1FB7-EA21-4086-8E21-31D920520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1" y="1930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  <p:sp>
              <p:nvSpPr>
                <p:cNvPr id="655" name="Freeform 649">
                  <a:extLst>
                    <a:ext uri="{FF2B5EF4-FFF2-40B4-BE49-F238E27FC236}">
                      <a16:creationId xmlns:a16="http://schemas.microsoft.com/office/drawing/2014/main" id="{8755F89A-256E-473E-841C-038EEA3A84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3" y="1677"/>
                  <a:ext cx="92" cy="63"/>
                </a:xfrm>
                <a:custGeom>
                  <a:avLst/>
                  <a:gdLst>
                    <a:gd name="T0" fmla="*/ 0 w 92"/>
                    <a:gd name="T1" fmla="*/ 62 h 63"/>
                    <a:gd name="T2" fmla="*/ 0 w 92"/>
                    <a:gd name="T3" fmla="*/ 18 h 63"/>
                    <a:gd name="T4" fmla="*/ 9 w 92"/>
                    <a:gd name="T5" fmla="*/ 10 h 63"/>
                    <a:gd name="T6" fmla="*/ 19 w 92"/>
                    <a:gd name="T7" fmla="*/ 5 h 63"/>
                    <a:gd name="T8" fmla="*/ 32 w 92"/>
                    <a:gd name="T9" fmla="*/ 3 h 63"/>
                    <a:gd name="T10" fmla="*/ 44 w 92"/>
                    <a:gd name="T11" fmla="*/ 0 h 63"/>
                    <a:gd name="T12" fmla="*/ 54 w 92"/>
                    <a:gd name="T13" fmla="*/ 2 h 63"/>
                    <a:gd name="T14" fmla="*/ 65 w 92"/>
                    <a:gd name="T15" fmla="*/ 4 h 63"/>
                    <a:gd name="T16" fmla="*/ 76 w 92"/>
                    <a:gd name="T17" fmla="*/ 7 h 63"/>
                    <a:gd name="T18" fmla="*/ 85 w 92"/>
                    <a:gd name="T19" fmla="*/ 13 h 63"/>
                    <a:gd name="T20" fmla="*/ 91 w 92"/>
                    <a:gd name="T21" fmla="*/ 20 h 63"/>
                    <a:gd name="T22" fmla="*/ 91 w 92"/>
                    <a:gd name="T23" fmla="*/ 62 h 63"/>
                    <a:gd name="T24" fmla="*/ 0 w 92"/>
                    <a:gd name="T25" fmla="*/ 62 h 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2"/>
                    <a:gd name="T40" fmla="*/ 0 h 63"/>
                    <a:gd name="T41" fmla="*/ 92 w 92"/>
                    <a:gd name="T42" fmla="*/ 63 h 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2" h="63">
                      <a:moveTo>
                        <a:pt x="0" y="62"/>
                      </a:moveTo>
                      <a:lnTo>
                        <a:pt x="0" y="18"/>
                      </a:lnTo>
                      <a:lnTo>
                        <a:pt x="9" y="10"/>
                      </a:lnTo>
                      <a:lnTo>
                        <a:pt x="19" y="5"/>
                      </a:lnTo>
                      <a:lnTo>
                        <a:pt x="32" y="3"/>
                      </a:lnTo>
                      <a:lnTo>
                        <a:pt x="44" y="0"/>
                      </a:lnTo>
                      <a:lnTo>
                        <a:pt x="54" y="2"/>
                      </a:lnTo>
                      <a:lnTo>
                        <a:pt x="65" y="4"/>
                      </a:lnTo>
                      <a:lnTo>
                        <a:pt x="76" y="7"/>
                      </a:lnTo>
                      <a:lnTo>
                        <a:pt x="85" y="13"/>
                      </a:lnTo>
                      <a:lnTo>
                        <a:pt x="91" y="20"/>
                      </a:lnTo>
                      <a:lnTo>
                        <a:pt x="91" y="62"/>
                      </a:lnTo>
                      <a:lnTo>
                        <a:pt x="0" y="62"/>
                      </a:lnTo>
                    </a:path>
                  </a:pathLst>
                </a:custGeom>
                <a:solidFill>
                  <a:srgbClr val="80808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956"/>
                </a:p>
              </p:txBody>
            </p:sp>
            <p:sp>
              <p:nvSpPr>
                <p:cNvPr id="656" name="Line 650">
                  <a:extLst>
                    <a:ext uri="{FF2B5EF4-FFF2-40B4-BE49-F238E27FC236}">
                      <a16:creationId xmlns:a16="http://schemas.microsoft.com/office/drawing/2014/main" id="{DE679615-8D18-4E14-85E3-EC70AA50A1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21" y="1695"/>
                  <a:ext cx="7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956"/>
                </a:p>
              </p:txBody>
            </p:sp>
          </p:grpSp>
          <p:sp>
            <p:nvSpPr>
              <p:cNvPr id="650" name="Rectangle 651">
                <a:extLst>
                  <a:ext uri="{FF2B5EF4-FFF2-40B4-BE49-F238E27FC236}">
                    <a16:creationId xmlns:a16="http://schemas.microsoft.com/office/drawing/2014/main" id="{DBCFA894-C97F-451D-B256-00AF02F77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2" y="3551"/>
                <a:ext cx="286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48588" tIns="72990" rIns="148588" bIns="72990">
                <a:spAutoFit/>
              </a:bodyPr>
              <a:lstStyle>
                <a:lvl1pPr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642" b="1" dirty="0">
                    <a:solidFill>
                      <a:schemeClr val="bg1">
                        <a:lumMod val="50000"/>
                      </a:schemeClr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PRU</a:t>
                </a:r>
              </a:p>
            </p:txBody>
          </p:sp>
          <p:sp>
            <p:nvSpPr>
              <p:cNvPr id="651" name="Line 653">
                <a:extLst>
                  <a:ext uri="{FF2B5EF4-FFF2-40B4-BE49-F238E27FC236}">
                    <a16:creationId xmlns:a16="http://schemas.microsoft.com/office/drawing/2014/main" id="{1DDF598F-38ED-49A4-8EEC-2D3EF8BFD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61" y="3339"/>
                <a:ext cx="129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52" name="Line 656">
                <a:extLst>
                  <a:ext uri="{FF2B5EF4-FFF2-40B4-BE49-F238E27FC236}">
                    <a16:creationId xmlns:a16="http://schemas.microsoft.com/office/drawing/2014/main" id="{652E70AA-2074-4D2D-BD2F-C752434A5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7" y="3297"/>
                <a:ext cx="129" cy="0"/>
              </a:xfrm>
              <a:prstGeom prst="line">
                <a:avLst/>
              </a:prstGeom>
              <a:noFill/>
              <a:ln w="25400">
                <a:solidFill>
                  <a:srgbClr val="CC99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956"/>
              </a:p>
            </p:txBody>
          </p:sp>
          <p:sp>
            <p:nvSpPr>
              <p:cNvPr id="657" name="Rectangle 651">
                <a:extLst>
                  <a:ext uri="{FF2B5EF4-FFF2-40B4-BE49-F238E27FC236}">
                    <a16:creationId xmlns:a16="http://schemas.microsoft.com/office/drawing/2014/main" id="{B2BAE56D-2240-4243-AB26-06B935E71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3459"/>
                <a:ext cx="286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48588" tIns="72990" rIns="148588" bIns="72990">
                <a:spAutoFit/>
              </a:bodyPr>
              <a:lstStyle>
                <a:lvl1pPr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1pPr>
                <a:lvl2pPr marL="742950" indent="-28575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2pPr>
                <a:lvl3pPr marL="11430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3pPr>
                <a:lvl4pPr marL="16002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4pPr>
                <a:lvl5pPr marL="2057400" indent="-228600" algn="l" eaLnBrk="0" hangingPunct="0"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rgbClr val="003366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642" b="1" dirty="0">
                    <a:solidFill>
                      <a:schemeClr val="bg1">
                        <a:lumMod val="50000"/>
                      </a:schemeClr>
                    </a:solidFill>
                    <a:ea typeface="ＭＳ Ｐゴシック" panose="020B0600070205080204" pitchFamily="34" charset="-128"/>
                    <a:cs typeface="Arial" panose="020B0604020202020204" pitchFamily="34" charset="0"/>
                  </a:rPr>
                  <a:t>ERU</a:t>
                </a:r>
              </a:p>
            </p:txBody>
          </p:sp>
        </p:grpSp>
        <p:sp>
          <p:nvSpPr>
            <p:cNvPr id="709" name="Line 653">
              <a:extLst>
                <a:ext uri="{FF2B5EF4-FFF2-40B4-BE49-F238E27FC236}">
                  <a16:creationId xmlns:a16="http://schemas.microsoft.com/office/drawing/2014/main" id="{D0BB87A8-5F5D-45ED-B6FA-A66E9ED01F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51397" y="5745359"/>
              <a:ext cx="33627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956"/>
            </a:p>
          </p:txBody>
        </p:sp>
        <p:sp>
          <p:nvSpPr>
            <p:cNvPr id="714" name="Rectangle 22">
              <a:extLst>
                <a:ext uri="{FF2B5EF4-FFF2-40B4-BE49-F238E27FC236}">
                  <a16:creationId xmlns:a16="http://schemas.microsoft.com/office/drawing/2014/main" id="{CBD8C3D2-92C6-4290-9A7A-760ED88D4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1027" y="6481662"/>
              <a:ext cx="2473853" cy="298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985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AROMATICS BLOCK</a:t>
              </a:r>
            </a:p>
          </p:txBody>
        </p:sp>
        <p:sp>
          <p:nvSpPr>
            <p:cNvPr id="715" name="Rectangle 22">
              <a:extLst>
                <a:ext uri="{FF2B5EF4-FFF2-40B4-BE49-F238E27FC236}">
                  <a16:creationId xmlns:a16="http://schemas.microsoft.com/office/drawing/2014/main" id="{CA1BFE37-4562-439B-AD2A-1BFFF4086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2812" y="9245672"/>
              <a:ext cx="2473853" cy="298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985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GASOLINE BLOCK</a:t>
              </a:r>
            </a:p>
          </p:txBody>
        </p:sp>
        <p:sp>
          <p:nvSpPr>
            <p:cNvPr id="716" name="Rectangle 22">
              <a:extLst>
                <a:ext uri="{FF2B5EF4-FFF2-40B4-BE49-F238E27FC236}">
                  <a16:creationId xmlns:a16="http://schemas.microsoft.com/office/drawing/2014/main" id="{851C000F-41DE-467F-BA66-FAD42AC5E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2702" y="9245672"/>
              <a:ext cx="2473853" cy="298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8588" tIns="72990" rIns="148588" bIns="72990">
              <a:spAutoFit/>
            </a:bodyPr>
            <a:lstStyle>
              <a:lvl1pPr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3366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985" b="1" dirty="0">
                  <a:solidFill>
                    <a:schemeClr val="bg1">
                      <a:lumMod val="50000"/>
                    </a:schemeClr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OLEFINS BLOCK</a:t>
              </a:r>
            </a:p>
          </p:txBody>
        </p:sp>
      </p:grpSp>
      <p:sp>
        <p:nvSpPr>
          <p:cNvPr id="611" name="Title 1">
            <a:extLst>
              <a:ext uri="{FF2B5EF4-FFF2-40B4-BE49-F238E27FC236}">
                <a16:creationId xmlns:a16="http://schemas.microsoft.com/office/drawing/2014/main" id="{55BA9BEA-899C-4C88-8225-0A524AAB633C}"/>
              </a:ext>
            </a:extLst>
          </p:cNvPr>
          <p:cNvSpPr txBox="1">
            <a:spLocks/>
          </p:cNvSpPr>
          <p:nvPr/>
        </p:nvSpPr>
        <p:spPr>
          <a:xfrm>
            <a:off x="1219200" y="497713"/>
            <a:ext cx="13817600" cy="1453442"/>
          </a:xfrm>
          <a:prstGeom prst="rect">
            <a:avLst/>
          </a:prstGeom>
        </p:spPr>
        <p:txBody>
          <a:bodyPr/>
          <a:lstStyle>
            <a:lvl1pPr algn="l" defTabSz="1625581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733" b="0" i="0" kern="800" spc="-71" baseline="0">
                <a:solidFill>
                  <a:srgbClr val="15637F"/>
                </a:solidFill>
                <a:latin typeface="tahoma" charset="0"/>
                <a:ea typeface="+mj-ea"/>
                <a:cs typeface="+mj-cs"/>
              </a:defRPr>
            </a:lvl1pPr>
          </a:lstStyle>
          <a:p>
            <a:r>
              <a:rPr lang="en-US" dirty="0"/>
              <a:t>Al- Zour by 2029</a:t>
            </a:r>
          </a:p>
        </p:txBody>
      </p:sp>
    </p:spTree>
    <p:extLst>
      <p:ext uri="{BB962C8B-B14F-4D97-AF65-F5344CB8AC3E}">
        <p14:creationId xmlns:p14="http://schemas.microsoft.com/office/powerpoint/2010/main" val="1790529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1">
            <a:extLst>
              <a:ext uri="{FF2B5EF4-FFF2-40B4-BE49-F238E27FC236}">
                <a16:creationId xmlns:a16="http://schemas.microsoft.com/office/drawing/2014/main" id="{DD795E19-B342-4C38-8718-5DF5702B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65" y="875054"/>
            <a:ext cx="13029003" cy="49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1625581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733" kern="800" spc="-71" dirty="0">
                <a:solidFill>
                  <a:srgbClr val="15637F"/>
                </a:solidFill>
                <a:latin typeface="tahoma" charset="0"/>
                <a:ea typeface="+mj-ea"/>
                <a:cs typeface="+mj-cs"/>
              </a:rPr>
              <a:t>Criteria to Qualify Contactors for Mega Projects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714564-0532-4623-8138-FD61CB9D41A7}"/>
              </a:ext>
            </a:extLst>
          </p:cNvPr>
          <p:cNvSpPr txBox="1"/>
          <p:nvPr/>
        </p:nvSpPr>
        <p:spPr>
          <a:xfrm>
            <a:off x="974321" y="1894452"/>
            <a:ext cx="13612536" cy="9021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Contractors Experience: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 key factor, as for mega projects you would want an international experience contractor that have successfully executed a mega project with similar scope.  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Establishment: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Personal/Manpower breakdown for engineering, procurement and construction showing their company’s own resources/direct employees and workloads.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HSSE: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an important part of any project, contractor must demonstrate his policies, procedures and HSSE performance.</a:t>
            </a: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 Assurance: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Contractor must demonstrate his quality management systems and appropriate/valid certificates.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Finance: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Contractors balance sheets of his recent years are required to reflect his capability on taking on the project smoothly.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0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767631"/>
            <a:ext cx="13376256" cy="26133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0347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E75AD2A-EB69-446E-825E-3F20054FE4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15496"/>
              </p:ext>
            </p:extLst>
          </p:nvPr>
        </p:nvGraphicFramePr>
        <p:xfrm>
          <a:off x="1219200" y="2166936"/>
          <a:ext cx="13817600" cy="65295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89703">
                  <a:extLst>
                    <a:ext uri="{9D8B030D-6E8A-4147-A177-3AD203B41FA5}">
                      <a16:colId xmlns:a16="http://schemas.microsoft.com/office/drawing/2014/main" val="61696943"/>
                    </a:ext>
                  </a:extLst>
                </a:gridCol>
                <a:gridCol w="4185423">
                  <a:extLst>
                    <a:ext uri="{9D8B030D-6E8A-4147-A177-3AD203B41FA5}">
                      <a16:colId xmlns:a16="http://schemas.microsoft.com/office/drawing/2014/main" val="1077361458"/>
                    </a:ext>
                  </a:extLst>
                </a:gridCol>
                <a:gridCol w="3233831">
                  <a:extLst>
                    <a:ext uri="{9D8B030D-6E8A-4147-A177-3AD203B41FA5}">
                      <a16:colId xmlns:a16="http://schemas.microsoft.com/office/drawing/2014/main" val="2566222270"/>
                    </a:ext>
                  </a:extLst>
                </a:gridCol>
                <a:gridCol w="1758652">
                  <a:extLst>
                    <a:ext uri="{9D8B030D-6E8A-4147-A177-3AD203B41FA5}">
                      <a16:colId xmlns:a16="http://schemas.microsoft.com/office/drawing/2014/main" val="2715607617"/>
                    </a:ext>
                  </a:extLst>
                </a:gridCol>
                <a:gridCol w="3849991">
                  <a:extLst>
                    <a:ext uri="{9D8B030D-6E8A-4147-A177-3AD203B41FA5}">
                      <a16:colId xmlns:a16="http://schemas.microsoft.com/office/drawing/2014/main" val="1184966549"/>
                    </a:ext>
                  </a:extLst>
                </a:gridCol>
              </a:tblGrid>
              <a:tr h="16323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Sr.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Name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Designation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Tel.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Email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40714"/>
                  </a:ext>
                </a:extLst>
              </a:tr>
              <a:tr h="16323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Abdullah Fahad Al-Osaimi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Manager, Corporate Planning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23898001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a.osaimi@kipic.com.kw</a:t>
                      </a:r>
                      <a:endParaRPr lang="en-US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640759"/>
                  </a:ext>
                </a:extLst>
              </a:tr>
              <a:tr h="16323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Wafaa Bader Al-Othman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Team Leader, Strategic Planning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23898050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w.othman@kipic.com.kw</a:t>
                      </a:r>
                      <a:r>
                        <a:rPr lang="en-US" sz="24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017571"/>
                  </a:ext>
                </a:extLst>
              </a:tr>
              <a:tr h="16323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Saad Alkharji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Senior Eng. Strategic Planning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23898058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s.alkharji@kipic.com.kw</a:t>
                      </a:r>
                      <a:endParaRPr lang="en-US" sz="240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202982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8E0A324-22CC-4D84-B34E-453CAEB1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945186"/>
            <a:ext cx="13817600" cy="844704"/>
          </a:xfrm>
        </p:spPr>
        <p:txBody>
          <a:bodyPr/>
          <a:lstStyle/>
          <a:p>
            <a:r>
              <a:rPr lang="en-US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3749154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Custom 13">
      <a:dk1>
        <a:srgbClr val="000000"/>
      </a:dk1>
      <a:lt1>
        <a:srgbClr val="FFFFFF"/>
      </a:lt1>
      <a:dk2>
        <a:srgbClr val="242852"/>
      </a:dk2>
      <a:lt2>
        <a:srgbClr val="33657F"/>
      </a:lt2>
      <a:accent1>
        <a:srgbClr val="BBCE33"/>
      </a:accent1>
      <a:accent2>
        <a:srgbClr val="2EA947"/>
      </a:accent2>
      <a:accent3>
        <a:srgbClr val="2EA947"/>
      </a:accent3>
      <a:accent4>
        <a:srgbClr val="2EA947"/>
      </a:accent4>
      <a:accent5>
        <a:srgbClr val="00A8DF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oad map of Corporate Planning" id="{B39B85D3-3A77-45F0-9619-44599C5F906A}" vid="{74679A2A-7634-41C6-9653-45E9A7DD3AE0}"/>
    </a:ext>
  </a:extLst>
</a:theme>
</file>

<file path=ppt/theme/theme2.xml><?xml version="1.0" encoding="utf-8"?>
<a:theme xmlns:a="http://schemas.openxmlformats.org/drawingml/2006/main" name="Office Theme">
  <a:themeElements>
    <a:clrScheme name="Custom 18">
      <a:dk1>
        <a:srgbClr val="FFFFFF"/>
      </a:dk1>
      <a:lt1>
        <a:srgbClr val="34657F"/>
      </a:lt1>
      <a:dk2>
        <a:srgbClr val="33657F"/>
      </a:dk2>
      <a:lt2>
        <a:srgbClr val="33657F"/>
      </a:lt2>
      <a:accent1>
        <a:srgbClr val="BBCE33"/>
      </a:accent1>
      <a:accent2>
        <a:srgbClr val="42AF2A"/>
      </a:accent2>
      <a:accent3>
        <a:srgbClr val="2EA947"/>
      </a:accent3>
      <a:accent4>
        <a:srgbClr val="2EA947"/>
      </a:accent4>
      <a:accent5>
        <a:srgbClr val="00A8DF"/>
      </a:accent5>
      <a:accent6>
        <a:srgbClr val="42AF2A"/>
      </a:accent6>
      <a:hlink>
        <a:srgbClr val="42AF2A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oad map of Corporate Planning" id="{B39B85D3-3A77-45F0-9619-44599C5F906A}" vid="{C1E799CC-E489-4F37-8C7A-476B6AACF84F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ad map of Corporate Planning" id="{B39B85D3-3A77-45F0-9619-44599C5F906A}" vid="{9AE6782A-7C72-4DB2-BB16-2A2A8E2FAFB2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ad map of Corporate Planning" id="{B39B85D3-3A77-45F0-9619-44599C5F906A}" vid="{2779190E-D1AC-4E8B-A0F8-8267C6E87C08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ad map of Corporate Planning" id="{B39B85D3-3A77-45F0-9619-44599C5F906A}" vid="{F17D7A96-F4F3-48E1-93EC-7540519F82A0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ad map of Corporate Planning" id="{B39B85D3-3A77-45F0-9619-44599C5F906A}" vid="{D6DE23A6-F7FC-45B5-A43A-1149F6ADBBF2}"/>
    </a:ext>
  </a:extLst>
</a:theme>
</file>

<file path=ppt/theme/theme7.xml><?xml version="1.0" encoding="utf-8"?>
<a:theme xmlns:a="http://schemas.openxmlformats.org/drawingml/2006/main" name="7_Office Theme">
  <a:themeElements>
    <a:clrScheme name="KIPIC">
      <a:dk1>
        <a:srgbClr val="000000"/>
      </a:dk1>
      <a:lt1>
        <a:srgbClr val="FFFFFF"/>
      </a:lt1>
      <a:dk2>
        <a:srgbClr val="242852"/>
      </a:dk2>
      <a:lt2>
        <a:srgbClr val="33657F"/>
      </a:lt2>
      <a:accent1>
        <a:srgbClr val="BBCE33"/>
      </a:accent1>
      <a:accent2>
        <a:srgbClr val="2EA947"/>
      </a:accent2>
      <a:accent3>
        <a:srgbClr val="2EA947"/>
      </a:accent3>
      <a:accent4>
        <a:srgbClr val="2EA947"/>
      </a:accent4>
      <a:accent5>
        <a:srgbClr val="00A8DF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F3257BFFE221419D46233083ABC298" ma:contentTypeVersion="13" ma:contentTypeDescription="Create a new document." ma:contentTypeScope="" ma:versionID="124bc0e30436c12986affd0ab76c7029">
  <xsd:schema xmlns:xsd="http://www.w3.org/2001/XMLSchema" xmlns:xs="http://www.w3.org/2001/XMLSchema" xmlns:p="http://schemas.microsoft.com/office/2006/metadata/properties" xmlns:ns3="4e6ada84-740d-490e-8f20-53a4c44fd382" xmlns:ns4="d35a944e-b5d5-4b79-8070-101d5a6cc60f" targetNamespace="http://schemas.microsoft.com/office/2006/metadata/properties" ma:root="true" ma:fieldsID="482a1d0ae13a9deb4598ec5261355c11" ns3:_="" ns4:_="">
    <xsd:import namespace="4e6ada84-740d-490e-8f20-53a4c44fd382"/>
    <xsd:import namespace="d35a944e-b5d5-4b79-8070-101d5a6cc6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ada84-740d-490e-8f20-53a4c44fd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5a944e-b5d5-4b79-8070-101d5a6cc6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777EDF-62A6-4FB2-808F-2A6D6466D8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6ada84-740d-490e-8f20-53a4c44fd382"/>
    <ds:schemaRef ds:uri="d35a944e-b5d5-4b79-8070-101d5a6cc6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3AE011-0236-4EDA-A478-F9553E2DA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D24769-E190-4F13-8074-0E936B1E7A9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Road map of Corporate Planning</Template>
  <TotalTime>2302</TotalTime>
  <Words>672</Words>
  <Application>Microsoft Office PowerPoint</Application>
  <PresentationFormat>Custom</PresentationFormat>
  <Paragraphs>171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Arial</vt:lpstr>
      <vt:lpstr>Calibri</vt:lpstr>
      <vt:lpstr>Calibri Light</vt:lpstr>
      <vt:lpstr>foco light</vt:lpstr>
      <vt:lpstr>foco light</vt:lpstr>
      <vt:lpstr>Foco Light Regular</vt:lpstr>
      <vt:lpstr>Foco Trial Light</vt:lpstr>
      <vt:lpstr>Open Sans Light</vt:lpstr>
      <vt:lpstr>Tahoma</vt:lpstr>
      <vt:lpstr>Tahoma</vt:lpstr>
      <vt:lpstr>1_Office Theme</vt:lpstr>
      <vt:lpstr>Office Theme</vt:lpstr>
      <vt:lpstr>3_Custom Design</vt:lpstr>
      <vt:lpstr>2_Custom Design</vt:lpstr>
      <vt:lpstr>1_Custom Design</vt:lpstr>
      <vt:lpstr>Custom Design</vt:lpstr>
      <vt:lpstr>7_Office Theme</vt:lpstr>
      <vt:lpstr>think-cell Slide</vt:lpstr>
      <vt:lpstr>  Kuwait Integrated Petroleum Industries Company (KIPIC)    </vt:lpstr>
      <vt:lpstr>PowerPoint Presentation</vt:lpstr>
      <vt:lpstr>KIPIC Mandate, Vision, Mission, and Organizational Philosophy are driven by KPC Strategic Directions</vt:lpstr>
      <vt:lpstr>PowerPoint Presentation</vt:lpstr>
      <vt:lpstr>PowerPoint Presentation</vt:lpstr>
      <vt:lpstr>PowerPoint Presentation</vt:lpstr>
      <vt:lpstr>PowerPoint Presentation</vt:lpstr>
      <vt:lpstr>Thank You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Kuwait Integrated Petroleum Industries Company     Corporate Planning department  Road map</dc:title>
  <dc:creator>Wafaa Bader Al-Othman</dc:creator>
  <cp:lastModifiedBy>Wafa Bader Al-Othman</cp:lastModifiedBy>
  <cp:revision>149</cp:revision>
  <cp:lastPrinted>2017-06-05T07:50:37Z</cp:lastPrinted>
  <dcterms:created xsi:type="dcterms:W3CDTF">2017-09-11T03:37:13Z</dcterms:created>
  <dcterms:modified xsi:type="dcterms:W3CDTF">2023-01-17T11:23:08Z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6f5c15-1b19-447c-94c5-13f719bc0101_Enabled">
    <vt:lpwstr>true</vt:lpwstr>
  </property>
  <property fmtid="{D5CDD505-2E9C-101B-9397-08002B2CF9AE}" pid="3" name="MSIP_Label_e96f5c15-1b19-447c-94c5-13f719bc0101_SetDate">
    <vt:lpwstr>2023-01-17T04:53:33Z</vt:lpwstr>
  </property>
  <property fmtid="{D5CDD505-2E9C-101B-9397-08002B2CF9AE}" pid="4" name="MSIP_Label_e96f5c15-1b19-447c-94c5-13f719bc0101_Method">
    <vt:lpwstr>Standard</vt:lpwstr>
  </property>
  <property fmtid="{D5CDD505-2E9C-101B-9397-08002B2CF9AE}" pid="5" name="MSIP_Label_e96f5c15-1b19-447c-94c5-13f719bc0101_Name">
    <vt:lpwstr>e96f5c15-1b19-447c-94c5-13f719bc0101</vt:lpwstr>
  </property>
  <property fmtid="{D5CDD505-2E9C-101B-9397-08002B2CF9AE}" pid="6" name="MSIP_Label_e96f5c15-1b19-447c-94c5-13f719bc0101_SiteId">
    <vt:lpwstr>0f542e4f-0469-4998-8325-8f33ecd14878</vt:lpwstr>
  </property>
  <property fmtid="{D5CDD505-2E9C-101B-9397-08002B2CF9AE}" pid="7" name="MSIP_Label_e96f5c15-1b19-447c-94c5-13f719bc0101_ActionId">
    <vt:lpwstr>f1176b47-4e3e-404d-9011-35e797be8bab</vt:lpwstr>
  </property>
  <property fmtid="{D5CDD505-2E9C-101B-9397-08002B2CF9AE}" pid="8" name="MSIP_Label_e96f5c15-1b19-447c-94c5-13f719bc0101_ContentBits">
    <vt:lpwstr>0</vt:lpwstr>
  </property>
  <property fmtid="{D5CDD505-2E9C-101B-9397-08002B2CF9AE}" pid="9" name="ContentTypeId">
    <vt:lpwstr>0x01010032F3257BFFE221419D46233083ABC298</vt:lpwstr>
  </property>
</Properties>
</file>