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4"/>
  </p:sldMasterIdLst>
  <p:notesMasterIdLst>
    <p:notesMasterId r:id="rId12"/>
  </p:notesMasterIdLst>
  <p:handoutMasterIdLst>
    <p:handoutMasterId r:id="rId13"/>
  </p:handoutMasterIdLst>
  <p:sldIdLst>
    <p:sldId id="289" r:id="rId5"/>
    <p:sldId id="346" r:id="rId6"/>
    <p:sldId id="343" r:id="rId7"/>
    <p:sldId id="347" r:id="rId8"/>
    <p:sldId id="350" r:id="rId9"/>
    <p:sldId id="349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E6C"/>
    <a:srgbClr val="E30613"/>
    <a:srgbClr val="009A40"/>
    <a:srgbClr val="D6332E"/>
    <a:srgbClr val="EB8C3D"/>
    <a:srgbClr val="009A4E"/>
    <a:srgbClr val="4D1923"/>
    <a:srgbClr val="869696"/>
    <a:srgbClr val="008193"/>
    <a:srgbClr val="FBD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82171-F0CF-0BB5-9232-0B9AC4338B89}" v="2" dt="2022-03-29T15:43:30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9" autoAdjust="0"/>
    <p:restoredTop sz="94675"/>
  </p:normalViewPr>
  <p:slideViewPr>
    <p:cSldViewPr snapToGrid="0">
      <p:cViewPr varScale="1">
        <p:scale>
          <a:sx n="64" d="100"/>
          <a:sy n="64" d="100"/>
        </p:scale>
        <p:origin x="932" y="40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43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AE0CE2-EBCB-4348-8292-7F2FE3CD4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5E2D5-B406-4FE3-BBA8-639967FB5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BA73-AA8E-4117-9DC7-256BF3DBAD9B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5F459-1FDD-4CAF-89D8-B16400A75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B41BA-6ECD-47AE-989E-0159E7C85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96FB-FD9D-4C91-906A-F8D0BB06517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8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BE9DC-520A-46D6-923E-6A43B347287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C64C-D911-495F-B60D-F972BFF4848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27124E55-F8E4-43BC-A608-0EBEF997B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E979981-C496-2145-A549-92EBD26B0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475" y="2476183"/>
            <a:ext cx="5562600" cy="1310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274CCBC-E044-AA46-99F9-3EF8402615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65125"/>
            <a:ext cx="5273675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EBB340-E6AC-4761-83DE-01E9C4D71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2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 flipV="1">
            <a:off x="0" y="-7350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224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FOTO B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16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FOTO BASSA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0" t="31907" r="23151" b="18583"/>
          <a:stretch/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01A51260-7956-404F-8AD4-A8B972D468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0875" y="17288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3048ACA5-3CA1-4B15-B609-295F3A360B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0874" y="22700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5CF2A595-4D0A-4B29-AEDD-C8B31264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2000" y="3208699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2D8E75CA-565C-401B-876C-BB2C25CDDC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1999" y="3749864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</p:spTree>
    <p:extLst>
      <p:ext uri="{BB962C8B-B14F-4D97-AF65-F5344CB8AC3E}">
        <p14:creationId xmlns:p14="http://schemas.microsoft.com/office/powerpoint/2010/main" val="355336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2667001" y="-2667004"/>
            <a:ext cx="6857999" cy="1219200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56F543-4DD4-41FD-A1DD-988D8D083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1" t="46758" r="33944" b="18583"/>
          <a:stretch/>
        </p:blipFill>
        <p:spPr>
          <a:xfrm>
            <a:off x="-3" y="0"/>
            <a:ext cx="12192001" cy="5017168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700584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E9FBA4F-42FF-42CE-8C97-0DA45621B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1" t="51679" r="33944" b="18583"/>
          <a:stretch/>
        </p:blipFill>
        <p:spPr>
          <a:xfrm rot="10800000">
            <a:off x="0" y="3092115"/>
            <a:ext cx="12192000" cy="3765880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B4FF4A49-F7CF-4916-90C0-4B2CDBDA6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1113" y="238375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B8B0D8E-ABEE-42FA-B02A-8A87F126A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0842" y="2219317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AB384F67-9A57-41AC-9205-13638F601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07248" y="1855108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655E7927-EDEC-47B6-8669-EDE928A141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38607" y="4860783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BE76C70-53A1-4AC8-8549-A545F99A4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9417" y="4530392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02B4D6D3-2B90-42B9-B779-6FC93FC863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3595" y="4315055"/>
            <a:ext cx="2211425" cy="12096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5F74C34-CF59-40D4-95C2-8E51AD234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SOLO TESTO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D56575E-7AE2-1448-84CA-CE9918171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196659"/>
            <a:ext cx="8321675" cy="360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80"/>
              </a:lnSpc>
              <a:buNone/>
              <a:defRPr sz="2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PAGINA SOLO TESTO UNA COLONNA</a:t>
            </a:r>
            <a:endParaRPr lang="en-US" sz="2400" b="1" dirty="0">
              <a:solidFill>
                <a:srgbClr val="475E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5EB1E4C2-C98D-CD41-9058-0043B6639A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557339"/>
            <a:ext cx="8321675" cy="288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Exo 2 Semi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PAGINA SOLO TESTO UNA COLONNA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4F648F-19F0-4009-B125-A2C3BDB3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02880D-C0ED-4036-9310-C1B4BF8D12FC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A70A695-FB46-448E-9BB3-5CEFF404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9296A67-BFBA-43F1-A25F-ECDDF2F06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501900"/>
            <a:ext cx="7299325" cy="279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7A5171C-F43D-4E3C-B719-3272442C21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111875"/>
            <a:ext cx="7588250" cy="51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Exo 2 SemiBold" pitchFamily="2" charset="0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470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F5E3FC81-F968-4E56-A14E-297DAA6AA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2F967026-3EF1-4020-AEB1-60ACB78A5C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A8E705B2-5FE6-4BE4-A2AF-EFDE7C89E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D81AC7BB-C63F-45C0-BF1C-FA782AFA6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102" y="691164"/>
            <a:ext cx="3984625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SU DUE COLONNE</a:t>
            </a:r>
          </a:p>
        </p:txBody>
      </p:sp>
      <p:sp>
        <p:nvSpPr>
          <p:cNvPr id="21" name="Segnaposto testo 8">
            <a:extLst>
              <a:ext uri="{FF2B5EF4-FFF2-40B4-BE49-F238E27FC236}">
                <a16:creationId xmlns:a16="http://schemas.microsoft.com/office/drawing/2014/main" id="{7BD6ADA2-2538-412A-BA6A-BF0BFDCA2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5102" y="212157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Intestazione prima colonna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D3D7BF2A-3449-41ED-AF3B-75493A765D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5102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B945D1E-8701-40F8-A1B9-24E26A472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F59E1E-D866-4ABB-8240-17E643DFCE2F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8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igura a mano libera 60">
            <a:extLst>
              <a:ext uri="{FF2B5EF4-FFF2-40B4-BE49-F238E27FC236}">
                <a16:creationId xmlns:a16="http://schemas.microsoft.com/office/drawing/2014/main" id="{D718AE6F-D5EE-8847-A6BF-24D4E0003829}"/>
              </a:ext>
            </a:extLst>
          </p:cNvPr>
          <p:cNvSpPr/>
          <p:nvPr/>
        </p:nvSpPr>
        <p:spPr>
          <a:xfrm>
            <a:off x="-7234989" y="1196658"/>
            <a:ext cx="7439509" cy="8747918"/>
          </a:xfrm>
          <a:custGeom>
            <a:avLst/>
            <a:gdLst>
              <a:gd name="connsiteX0" fmla="*/ 4872322 w 7439509"/>
              <a:gd name="connsiteY0" fmla="*/ 0 h 8747918"/>
              <a:gd name="connsiteX1" fmla="*/ 6689557 w 7439509"/>
              <a:gd name="connsiteY1" fmla="*/ 0 h 8747918"/>
              <a:gd name="connsiteX2" fmla="*/ 6689557 w 7439509"/>
              <a:gd name="connsiteY2" fmla="*/ 5658918 h 8747918"/>
              <a:gd name="connsiteX3" fmla="*/ 7439509 w 7439509"/>
              <a:gd name="connsiteY3" fmla="*/ 5658918 h 8747918"/>
              <a:gd name="connsiteX4" fmla="*/ 7439509 w 7439509"/>
              <a:gd name="connsiteY4" fmla="*/ 8747918 h 8747918"/>
              <a:gd name="connsiteX5" fmla="*/ 0 w 7439509"/>
              <a:gd name="connsiteY5" fmla="*/ 8747918 h 8747918"/>
              <a:gd name="connsiteX6" fmla="*/ 0 w 7439509"/>
              <a:gd name="connsiteY6" fmla="*/ 5658918 h 8747918"/>
              <a:gd name="connsiteX7" fmla="*/ 4872322 w 7439509"/>
              <a:gd name="connsiteY7" fmla="*/ 5658918 h 874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9509" h="8747918">
                <a:moveTo>
                  <a:pt x="4872322" y="0"/>
                </a:moveTo>
                <a:lnTo>
                  <a:pt x="6689557" y="0"/>
                </a:lnTo>
                <a:lnTo>
                  <a:pt x="6689557" y="5658918"/>
                </a:lnTo>
                <a:lnTo>
                  <a:pt x="7439509" y="5658918"/>
                </a:lnTo>
                <a:lnTo>
                  <a:pt x="7439509" y="8747918"/>
                </a:lnTo>
                <a:lnTo>
                  <a:pt x="0" y="8747918"/>
                </a:lnTo>
                <a:lnTo>
                  <a:pt x="0" y="5658918"/>
                </a:lnTo>
                <a:lnTo>
                  <a:pt x="4872322" y="5658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Segnaposto immagine 92">
            <a:extLst>
              <a:ext uri="{FF2B5EF4-FFF2-40B4-BE49-F238E27FC236}">
                <a16:creationId xmlns:a16="http://schemas.microsoft.com/office/drawing/2014/main" id="{D4FB6E7C-6B4A-1249-B4D6-F7AE894BE25F}"/>
              </a:ext>
            </a:extLst>
          </p:cNvPr>
          <p:cNvSpPr>
            <a:spLocks noGrp="1" noChangeAspect="1"/>
          </p:cNvSpPr>
          <p:nvPr>
            <p:ph type="pic" sz="quarter" idx="4294967295"/>
          </p:nvPr>
        </p:nvSpPr>
        <p:spPr>
          <a:xfrm>
            <a:off x="6531100" y="1557021"/>
            <a:ext cx="5660900" cy="388828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3D4A794-0236-4A04-B134-12A502D21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E616740-B77F-4ED1-B40F-622B06CF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6BB010E9-CE6C-4999-B8D3-72CDD57C3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4" y="691173"/>
            <a:ext cx="7439508" cy="65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FOTO</a:t>
            </a:r>
          </a:p>
        </p:txBody>
      </p:sp>
      <p:sp>
        <p:nvSpPr>
          <p:cNvPr id="29" name="Segnaposto testo 8">
            <a:extLst>
              <a:ext uri="{FF2B5EF4-FFF2-40B4-BE49-F238E27FC236}">
                <a16:creationId xmlns:a16="http://schemas.microsoft.com/office/drawing/2014/main" id="{14D0A591-BDE0-41C6-8F2A-C3B614560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FOTO</a:t>
            </a:r>
          </a:p>
        </p:txBody>
      </p:sp>
      <p:sp>
        <p:nvSpPr>
          <p:cNvPr id="30" name="Segnaposto testo 8">
            <a:extLst>
              <a:ext uri="{FF2B5EF4-FFF2-40B4-BE49-F238E27FC236}">
                <a16:creationId xmlns:a16="http://schemas.microsoft.com/office/drawing/2014/main" id="{60A9DF16-4878-4623-9849-376318DA1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4AAEDC-1DAA-4D8C-AA31-57DF3F9F7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A4C121E-550C-4A82-915B-5968E8B1D059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1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TESTO E K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E4811C9A-5859-4799-ABFF-34DB5546FB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KPI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9EB47897-1902-49F2-ACC2-EB44AD9B8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397209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KPI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A82B445-3EDF-490D-8C0C-2FD6A5D2C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2CD7405-CB91-4900-9228-DAFAB7DFE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415358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A1A619A5-1726-4E80-8755-A8833D7E3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95652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76958A43-BF5E-4B17-8D4D-2ADAA463D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623" y="3889565"/>
            <a:ext cx="1892300" cy="5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25B4B1"/>
                </a:solidFill>
                <a:latin typeface="Exo 2 Extra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+XX%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BE2B71D0-2271-44B4-B203-0EDF1E95D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02622" y="4430730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25B4B1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TESTO COMMENTO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A7985F7-DAFB-483E-A505-AAA90464A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51A80B0-2013-4F22-AD56-40D7D2C0686D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7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0" name="Segnaposto grafico 21">
            <a:extLst>
              <a:ext uri="{FF2B5EF4-FFF2-40B4-BE49-F238E27FC236}">
                <a16:creationId xmlns:a16="http://schemas.microsoft.com/office/drawing/2014/main" id="{F2F141FF-F5A8-4F69-A0AC-3FCF1198AE3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910388" y="1557338"/>
            <a:ext cx="4179887" cy="4035425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 grafico</a:t>
            </a:r>
            <a:endParaRPr lang="it-IT" dirty="0"/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GRAFICO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GRAFICO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0964F8D-0FA0-4EE1-8DBA-C1BC6A5FF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51F473-B12F-44D4-80EC-E9A34D069003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08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TEST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41" y="5655366"/>
            <a:ext cx="2170217" cy="975654"/>
          </a:xfrm>
          <a:prstGeom prst="rect">
            <a:avLst/>
          </a:prstGeom>
        </p:spPr>
      </p:pic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1CC030EF-DC21-4F96-A35C-0B2CDAFC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 TESTO E TABELLA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4EA876B-C128-4E22-9C8E-1953B6021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1456843"/>
            <a:ext cx="3984625" cy="319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it-IT" dirty="0"/>
              <a:t>SOTTOTITOLO PAGINA TESTO E TABELLA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DBC1E07-370D-4625-8CB0-4299603C88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4753" y="2474142"/>
            <a:ext cx="3984625" cy="328093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200" b="0">
                <a:solidFill>
                  <a:srgbClr val="421152"/>
                </a:solidFill>
                <a:latin typeface="Exo 2 ExtraLight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en-US" dirty="0"/>
              <a:t>Nam tempus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Cras vel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pulvinar </a:t>
            </a:r>
            <a:r>
              <a:rPr lang="en-US" dirty="0" err="1"/>
              <a:t>nibh</a:t>
            </a:r>
            <a:r>
              <a:rPr lang="en-US" dirty="0"/>
              <a:t> in, </a:t>
            </a:r>
            <a:r>
              <a:rPr lang="en-US" dirty="0" err="1"/>
              <a:t>aliquam</a:t>
            </a:r>
            <a:r>
              <a:rPr lang="en-US" dirty="0"/>
              <a:t> est. Proin at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 vel </a:t>
            </a:r>
            <a:r>
              <a:rPr lang="en-US" dirty="0" err="1"/>
              <a:t>hendrerit</a:t>
            </a:r>
            <a:r>
              <a:rPr lang="en-US" dirty="0"/>
              <a:t>. Sed sed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magna non,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Sed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ac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Cras in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dictum a </a:t>
            </a:r>
            <a:r>
              <a:rPr lang="en-US" dirty="0" err="1"/>
              <a:t>nisl</a:t>
            </a:r>
            <a:r>
              <a:rPr lang="en-US" dirty="0"/>
              <a:t> vel fermentum.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libero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pharetra mi, </a:t>
            </a:r>
            <a:r>
              <a:rPr lang="en-US" dirty="0" err="1"/>
              <a:t>ut</a:t>
            </a:r>
            <a:r>
              <a:rPr lang="en-US" dirty="0"/>
              <a:t> tempus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ac. </a:t>
            </a:r>
          </a:p>
        </p:txBody>
      </p:sp>
      <p:sp>
        <p:nvSpPr>
          <p:cNvPr id="17" name="Segnaposto tabella 2">
            <a:extLst>
              <a:ext uri="{FF2B5EF4-FFF2-40B4-BE49-F238E27FC236}">
                <a16:creationId xmlns:a16="http://schemas.microsoft.com/office/drawing/2014/main" id="{DD4A443D-A57B-4914-AB5C-9E778EF1381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4700" y="1627188"/>
            <a:ext cx="5760828" cy="4051300"/>
          </a:xfrm>
          <a:prstGeom prst="rect">
            <a:avLst/>
          </a:prstGeom>
        </p:spPr>
        <p:txBody>
          <a:bodyPr/>
          <a:lstStyle>
            <a:lvl1pPr>
              <a:defRPr>
                <a:latin typeface="Exo 2 SemiBold" pitchFamily="2" charset="0"/>
              </a:defRPr>
            </a:lvl1pPr>
          </a:lstStyle>
          <a:p>
            <a:r>
              <a:rPr lang="it-IT"/>
              <a:t>Fare clic sull'icona per inserire una tabella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945CB6D-3EC7-4D7F-ACB1-6DCBEBB9A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46229C-783A-4AEC-89C8-350F0C768A8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APERTURA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45E21B2-4AF9-4D57-B08B-2127700E1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A170D2E-FDE0-4192-92C4-9BE14D464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00" b="35326"/>
          <a:stretch/>
        </p:blipFill>
        <p:spPr>
          <a:xfrm>
            <a:off x="5794205" y="2591842"/>
            <a:ext cx="6397796" cy="426615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C816345-5C68-49EA-9306-D27251176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33594" t="19377" b="15284"/>
          <a:stretch/>
        </p:blipFill>
        <p:spPr>
          <a:xfrm>
            <a:off x="0" y="-1"/>
            <a:ext cx="11972260" cy="6858001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AE44C12-E2E8-4551-96D6-45133C15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609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A2B2FB8-168B-48E6-B503-B5D40AA67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2955925"/>
            <a:ext cx="5330825" cy="3146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699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o di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89D03C64-4B55-B847-93D7-D516D342AC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243840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TITOLO SLIDE SEPARATORE</a:t>
            </a:r>
          </a:p>
        </p:txBody>
      </p:sp>
      <p:sp>
        <p:nvSpPr>
          <p:cNvPr id="20" name="Segnaposto testo 15">
            <a:extLst>
              <a:ext uri="{FF2B5EF4-FFF2-40B4-BE49-F238E27FC236}">
                <a16:creationId xmlns:a16="http://schemas.microsoft.com/office/drawing/2014/main" id="{6B1AD7C9-4EF5-8243-BE1D-BAD42A0F9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2963" y="2987040"/>
            <a:ext cx="5669597" cy="538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Exo 2 ExtraBold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SOTTOTITOLO SLIDE SEPARATORE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901E38-3DA7-4FF0-8806-8ABE11CB1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5853104" y="1120048"/>
            <a:ext cx="7669648" cy="55221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3E5C6E-F173-4D9E-964A-95C9237D7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81" y="3042210"/>
            <a:ext cx="3166921" cy="14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25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36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P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, grafica vettoriale&#10;&#10;Descrizione generata automaticamente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2278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P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5209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P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65757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APP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C0F6FE0-B0DC-434E-8687-79EE05C7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6FC440-30B5-400B-8449-53BBF4923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75" y="2580481"/>
            <a:ext cx="6064250" cy="16970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ExtraBold" pitchFamily="2" charset="0"/>
              </a:defRPr>
            </a:lvl1pPr>
            <a:lvl2pPr marL="457200" indent="0">
              <a:buNone/>
              <a:defRPr b="0">
                <a:latin typeface="Exo 2 ExtraBold" pitchFamily="2" charset="0"/>
              </a:defRPr>
            </a:lvl2pPr>
            <a:lvl3pPr marL="914400" indent="0">
              <a:buNone/>
              <a:defRPr b="0">
                <a:latin typeface="Exo 2 ExtraBold" pitchFamily="2" charset="0"/>
              </a:defRPr>
            </a:lvl3pPr>
            <a:lvl4pPr marL="1371600" indent="0">
              <a:buNone/>
              <a:defRPr b="0">
                <a:latin typeface="Exo 2 ExtraBold" pitchFamily="2" charset="0"/>
              </a:defRPr>
            </a:lvl4pPr>
            <a:lvl5pPr marL="1828800" indent="0">
              <a:buNone/>
              <a:defRPr b="0">
                <a:latin typeface="Exo 2 ExtraBold" pitchFamily="2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0213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2CD2DF4-6CE9-49A1-9D2F-97B1B60D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3115B30-8190-404D-AE64-6D8836122743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0A4256-CED6-47CC-91F8-2A03A2D3A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4753" y="2027713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3741-F61C-4217-8C0C-E3C7DB5A2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00" b="35326"/>
          <a:stretch/>
        </p:blipFill>
        <p:spPr>
          <a:xfrm>
            <a:off x="7910623" y="4003104"/>
            <a:ext cx="4281378" cy="2854895"/>
          </a:xfrm>
          <a:prstGeom prst="rect">
            <a:avLst/>
          </a:prstGeom>
        </p:spPr>
      </p:pic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C54F1FBF-0496-4CE8-AE93-799EACFAEB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</p:spTree>
    <p:extLst>
      <p:ext uri="{BB962C8B-B14F-4D97-AF65-F5344CB8AC3E}">
        <p14:creationId xmlns:p14="http://schemas.microsoft.com/office/powerpoint/2010/main" val="259676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211FA1-1FE8-480D-BA12-F4FA5AC7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6829547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8139112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758CB26-8F63-497E-BEDB-32CA6002E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4D12B49-9758-4585-AACE-3D4247BF7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1917" y="5709796"/>
            <a:ext cx="2170217" cy="97565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0749EE7-DD1D-4ABC-96BF-9097ACC4B9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C5923BA-D025-4E53-9CEC-762615187001}"/>
              </a:ext>
            </a:extLst>
          </p:cNvPr>
          <p:cNvSpPr txBox="1"/>
          <p:nvPr userDrawn="1"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>
              <a:solidFill>
                <a:schemeClr val="bg1"/>
              </a:solidFill>
              <a:latin typeface="Ex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7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INA FOTO LAT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ccessorio&#10;&#10;Descrizione generata automaticamente">
            <a:extLst>
              <a:ext uri="{FF2B5EF4-FFF2-40B4-BE49-F238E27FC236}">
                <a16:creationId xmlns:a16="http://schemas.microsoft.com/office/drawing/2014/main" id="{5B38490A-E998-45EF-8055-3947B692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3"/>
          <a:stretch/>
        </p:blipFill>
        <p:spPr>
          <a:xfrm rot="16200000">
            <a:off x="6085115" y="751111"/>
            <a:ext cx="6857999" cy="535577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53E9D54-9C3D-4B98-975E-31938663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55" t="6842" r="12364" b="60517"/>
          <a:stretch/>
        </p:blipFill>
        <p:spPr>
          <a:xfrm rot="21090940">
            <a:off x="62576" y="334436"/>
            <a:ext cx="1313455" cy="94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B22692E-DC07-4D70-AE4C-9B80F876F6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7752" t="19338" r="1" b="44284"/>
          <a:stretch/>
        </p:blipFill>
        <p:spPr>
          <a:xfrm>
            <a:off x="0" y="-3"/>
            <a:ext cx="12089013" cy="6865347"/>
          </a:xfrm>
          <a:prstGeom prst="rect">
            <a:avLst/>
          </a:prstGeom>
        </p:spPr>
      </p:pic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C05319C0-643A-4990-9587-631303C6B9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4753" y="691172"/>
            <a:ext cx="5752721" cy="755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421152"/>
                </a:solidFill>
                <a:latin typeface="Exo 2 SemiBold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TITOLO PAGINA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CA5D9C-3EF4-4F83-8A57-691D1265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5529" y="226980"/>
            <a:ext cx="606288" cy="9895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BE30F6-2679-44F0-8D55-58FC84780310}"/>
              </a:ext>
            </a:extLst>
          </p:cNvPr>
          <p:cNvSpPr txBox="1"/>
          <p:nvPr/>
        </p:nvSpPr>
        <p:spPr>
          <a:xfrm>
            <a:off x="11813853" y="609002"/>
            <a:ext cx="5764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6F87E3D-F120-7D49-A05D-4FAD8F44395B}" type="slidenum">
              <a:rPr lang="en-US" sz="1050" smtClean="0">
                <a:solidFill>
                  <a:schemeClr val="bg1"/>
                </a:solidFill>
                <a:latin typeface="Exo 2 SemiBold" pitchFamily="2" charset="0"/>
                <a:cs typeface="Arial" panose="020B0604020202020204" pitchFamily="34" charset="0"/>
              </a:rPr>
              <a:pPr/>
              <a:t>‹N›</a:t>
            </a:fld>
            <a:endParaRPr lang="it-IT" dirty="0">
              <a:solidFill>
                <a:schemeClr val="bg1"/>
              </a:solidFill>
              <a:latin typeface="Exo 2 SemiBold" pitchFamily="2" charset="0"/>
            </a:endParaRP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EAE4473B-C568-4F70-8BE8-B620D3A4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4753" y="2234541"/>
            <a:ext cx="5752721" cy="1838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225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95303433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D169102C-A27F-4BDD-9331-F0E1C6300846}"/>
              </a:ext>
            </a:extLst>
          </p:cNvPr>
          <p:cNvSpPr txBox="1"/>
          <p:nvPr/>
        </p:nvSpPr>
        <p:spPr>
          <a:xfrm>
            <a:off x="0" y="6640354"/>
            <a:ext cx="761993" cy="2176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15364"/>
                </a:solidFill>
                <a:latin typeface="arial" panose="020B0604020202020204" pitchFamily="34" charset="0"/>
              </a:rPr>
              <a:t>Uso interno</a:t>
            </a:r>
            <a:endParaRPr lang="it-IT" sz="800" dirty="0">
              <a:solidFill>
                <a:srgbClr val="415364"/>
              </a:solidFill>
              <a:latin typeface="arial" panose="020B0604020202020204" pitchFamily="34" charset="0"/>
            </a:endParaRPr>
          </a:p>
        </p:txBody>
      </p:sp>
      <p:sp>
        <p:nvSpPr>
          <p:cNvPr id="3" name="MSIPCMContentMarking" descr="{&quot;HashCode&quot;:1953034335,&quot;Placement&quot;:&quot;Footer&quot;,&quot;Top&quot;:522.862549,&quot;Left&quot;:0.0,&quot;SlideWidth&quot;:960,&quot;SlideHeight&quot;:540}">
            <a:extLst>
              <a:ext uri="{FF2B5EF4-FFF2-40B4-BE49-F238E27FC236}">
                <a16:creationId xmlns:a16="http://schemas.microsoft.com/office/drawing/2014/main" id="{2384CE93-74E6-459B-B80B-AD03A00763D7}"/>
              </a:ext>
            </a:extLst>
          </p:cNvPr>
          <p:cNvSpPr txBox="1"/>
          <p:nvPr userDrawn="1"/>
        </p:nvSpPr>
        <p:spPr>
          <a:xfrm>
            <a:off x="0" y="6640354"/>
            <a:ext cx="761993" cy="217646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15364"/>
                </a:solidFill>
                <a:latin typeface="arial" panose="020B060402020202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381067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39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7392FBB-FE0D-3B4B-A0AC-47CFC3E241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254" y="2510473"/>
            <a:ext cx="6472555" cy="1935797"/>
          </a:xfrm>
          <a:prstGeom prst="rect">
            <a:avLst/>
          </a:prstGeom>
        </p:spPr>
        <p:txBody>
          <a:bodyPr/>
          <a:lstStyle/>
          <a:p>
            <a:r>
              <a:rPr lang="it-IT" sz="4400" dirty="0">
                <a:latin typeface="+mj-lt"/>
              </a:rPr>
              <a:t>Il Credito Fornitore</a:t>
            </a:r>
          </a:p>
          <a:p>
            <a:r>
              <a:rPr lang="it-IT" sz="2800" dirty="0">
                <a:latin typeface="+mj-lt"/>
              </a:rPr>
              <a:t>Copertura dei rischi su contratti esteri</a:t>
            </a:r>
          </a:p>
        </p:txBody>
      </p:sp>
    </p:spTree>
    <p:extLst>
      <p:ext uri="{BB962C8B-B14F-4D97-AF65-F5344CB8AC3E}">
        <p14:creationId xmlns:p14="http://schemas.microsoft.com/office/powerpoint/2010/main" val="309890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EDF5DDC4-A7E6-40C7-B728-BE203C78DD58}"/>
              </a:ext>
            </a:extLst>
          </p:cNvPr>
          <p:cNvSpPr txBox="1"/>
          <p:nvPr/>
        </p:nvSpPr>
        <p:spPr>
          <a:xfrm>
            <a:off x="1424748" y="2905663"/>
            <a:ext cx="9353549" cy="17025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u="sng" dirty="0">
                <a:latin typeface="+mj-lt"/>
              </a:rPr>
              <a:t>Rischi assicurati a protezione della commessa </a:t>
            </a:r>
          </a:p>
          <a:p>
            <a:pPr marL="228600" indent="-228600" algn="just">
              <a:spcBef>
                <a:spcPts val="1200"/>
              </a:spcBef>
              <a:buFontTx/>
              <a:buAutoNum type="arabicParenR"/>
            </a:pPr>
            <a:r>
              <a:rPr lang="it-IT" sz="1400" b="1" dirty="0">
                <a:latin typeface="+mj-lt"/>
              </a:rPr>
              <a:t>Rischio del credito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/>
              <a:t>a breve termine (mancato pagamento delle fatture da parte della controparte estera)</a:t>
            </a:r>
          </a:p>
          <a:p>
            <a:pPr marL="228600" indent="-228600" algn="just">
              <a:buFontTx/>
              <a:buAutoNum type="arabicParenR"/>
            </a:pPr>
            <a:r>
              <a:rPr lang="it-IT" sz="1400" b="1" dirty="0">
                <a:latin typeface="+mj-lt"/>
              </a:rPr>
              <a:t>Rischio di produzione </a:t>
            </a:r>
            <a:r>
              <a:rPr lang="it-IT" sz="1400" dirty="0"/>
              <a:t>(revoca della commessa prima della spedizione; ovvero impossibilità di portare a termine la commessa per eventi politici)</a:t>
            </a:r>
            <a:endParaRPr lang="it-IT" sz="1400" b="1" dirty="0"/>
          </a:p>
          <a:p>
            <a:pPr marL="228600" indent="-228600" algn="just">
              <a:buAutoNum type="arabicParenR"/>
            </a:pPr>
            <a:r>
              <a:rPr lang="it-IT" sz="1400" b="1" dirty="0">
                <a:latin typeface="+mj-lt"/>
              </a:rPr>
              <a:t>Rischio di indebita escussione delle fidejussioni </a:t>
            </a:r>
            <a:r>
              <a:rPr lang="it-IT" sz="1400" b="1" i="1" dirty="0">
                <a:latin typeface="+mj-lt"/>
              </a:rPr>
              <a:t>(</a:t>
            </a:r>
            <a:r>
              <a:rPr lang="it-IT" sz="1400" b="1" i="1" dirty="0" err="1">
                <a:latin typeface="+mj-lt"/>
              </a:rPr>
              <a:t>unfair</a:t>
            </a:r>
            <a:r>
              <a:rPr lang="it-IT" sz="1400" b="1" i="1" dirty="0">
                <a:latin typeface="+mj-lt"/>
              </a:rPr>
              <a:t> </a:t>
            </a:r>
            <a:r>
              <a:rPr lang="it-IT" sz="1400" b="1" i="1" dirty="0" err="1">
                <a:latin typeface="+mj-lt"/>
              </a:rPr>
              <a:t>calling</a:t>
            </a:r>
            <a:r>
              <a:rPr lang="it-IT" sz="1400" b="1" i="1" dirty="0">
                <a:latin typeface="+mj-lt"/>
              </a:rPr>
              <a:t> of bonds) </a:t>
            </a:r>
          </a:p>
          <a:p>
            <a:pPr marL="228600" indent="-228600" algn="just">
              <a:buFontTx/>
              <a:buAutoNum type="arabicParenR"/>
            </a:pPr>
            <a:r>
              <a:rPr lang="it-IT" sz="1400" b="1" dirty="0">
                <a:latin typeface="+mj-lt"/>
              </a:rPr>
              <a:t>Rischio di distruzione dei macchinari </a:t>
            </a:r>
            <a:r>
              <a:rPr lang="it-IT" sz="1400" dirty="0"/>
              <a:t>esportati in temporanea </a:t>
            </a:r>
            <a:endParaRPr lang="it-IT" sz="1400" b="1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B90F35-388A-48E7-9016-341BF5CD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203" y="450775"/>
            <a:ext cx="9107927" cy="755621"/>
          </a:xfrm>
        </p:spPr>
        <p:txBody>
          <a:bodyPr/>
          <a:lstStyle/>
          <a:p>
            <a:r>
              <a:rPr lang="it-IT" sz="2800" dirty="0"/>
              <a:t>Credito Fornitore: </a:t>
            </a:r>
            <a:r>
              <a:rPr lang="it-IT" dirty="0"/>
              <a:t>Caratteristiche del Prodotto</a:t>
            </a:r>
            <a:endParaRPr lang="it-IT" sz="2800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66EE368-1873-4C14-8656-2CE6CF81B5FB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Segnaposto testo 10">
            <a:extLst>
              <a:ext uri="{FF2B5EF4-FFF2-40B4-BE49-F238E27FC236}">
                <a16:creationId xmlns:a16="http://schemas.microsoft.com/office/drawing/2014/main" id="{9CFAFB74-7B4D-4AC9-90D7-F9E4FFC6CE98}"/>
              </a:ext>
            </a:extLst>
          </p:cNvPr>
          <p:cNvSpPr txBox="1">
            <a:spLocks/>
          </p:cNvSpPr>
          <p:nvPr/>
        </p:nvSpPr>
        <p:spPr>
          <a:xfrm>
            <a:off x="818365" y="1086914"/>
            <a:ext cx="10555269" cy="665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/>
              <a:t>Il </a:t>
            </a:r>
            <a:r>
              <a:rPr lang="it-IT" sz="1600" b="1" dirty="0">
                <a:latin typeface="+mj-lt"/>
              </a:rPr>
              <a:t>Credito Fornitore </a:t>
            </a:r>
            <a:r>
              <a:rPr lang="it-IT" sz="1600" dirty="0"/>
              <a:t>assicura i </a:t>
            </a:r>
            <a:r>
              <a:rPr lang="it-IT" sz="1600" b="1" dirty="0">
                <a:latin typeface="+mj-lt"/>
              </a:rPr>
              <a:t>contratti commerciali </a:t>
            </a:r>
            <a:r>
              <a:rPr lang="it-IT" sz="1600" dirty="0"/>
              <a:t>relativi ad </a:t>
            </a:r>
            <a:r>
              <a:rPr lang="it-IT" sz="1600" b="1" dirty="0">
                <a:latin typeface="+mj-lt"/>
              </a:rPr>
              <a:t>esportazioni di beni e servizi</a:t>
            </a:r>
            <a:r>
              <a:rPr lang="it-IT" sz="1600" dirty="0"/>
              <a:t>, sottoscritti tra società italiane e controparti estere con due finalità (i) concedere una </a:t>
            </a:r>
            <a:r>
              <a:rPr lang="it-IT" sz="1600" dirty="0">
                <a:latin typeface="+mj-lt"/>
              </a:rPr>
              <a:t>dilazione di pagamento </a:t>
            </a:r>
            <a:r>
              <a:rPr lang="it-IT" sz="1600" dirty="0"/>
              <a:t>del credito commerciale alla controparte estera e/o (ii) fornire una </a:t>
            </a:r>
            <a:r>
              <a:rPr lang="it-IT" sz="1600" dirty="0">
                <a:latin typeface="+mj-lt"/>
              </a:rPr>
              <a:t>copertura sui rischi contrattuali </a:t>
            </a:r>
            <a:r>
              <a:rPr lang="it-IT" sz="1600" dirty="0"/>
              <a:t>a favore dell’Esportatore a protezione della commessa. Su questa seconda finalità la banca può beneficiare della cessione dei diritti di polizza come di seguito riportato: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600" dirty="0"/>
          </a:p>
        </p:txBody>
      </p:sp>
      <p:sp>
        <p:nvSpPr>
          <p:cNvPr id="98" name="Rettangolo con angoli arrotondati 97">
            <a:extLst>
              <a:ext uri="{FF2B5EF4-FFF2-40B4-BE49-F238E27FC236}">
                <a16:creationId xmlns:a16="http://schemas.microsoft.com/office/drawing/2014/main" id="{C3A56035-AFBD-40F3-B9B2-219DCFAEA7ED}"/>
              </a:ext>
            </a:extLst>
          </p:cNvPr>
          <p:cNvSpPr/>
          <p:nvPr/>
        </p:nvSpPr>
        <p:spPr>
          <a:xfrm>
            <a:off x="1424748" y="2592277"/>
            <a:ext cx="9353549" cy="414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latin typeface="+mj-lt"/>
              </a:rPr>
              <a:t>Copertura dei rischi contrattuali a protezione della commessa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099E468E-F240-4C17-89E1-D565D1442A1A}"/>
              </a:ext>
            </a:extLst>
          </p:cNvPr>
          <p:cNvSpPr txBox="1"/>
          <p:nvPr/>
        </p:nvSpPr>
        <p:spPr>
          <a:xfrm>
            <a:off x="5998653" y="5078912"/>
            <a:ext cx="4408871" cy="12599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+mj-lt"/>
              </a:rPr>
              <a:t>Benefici per la Banca</a:t>
            </a:r>
          </a:p>
          <a:p>
            <a:pPr algn="just"/>
            <a:endParaRPr lang="it-IT" sz="600" dirty="0"/>
          </a:p>
          <a:p>
            <a:pPr algn="just"/>
            <a:r>
              <a:rPr lang="it-IT" sz="1200" dirty="0"/>
              <a:t>La Banca mitiga il rischio di credito sull’Esportatore/Assicurato derivante da anticipo contratto, linea di WC per approntamento fornitura, emissione di fidejussioni nell’ambito del contratto</a:t>
            </a:r>
            <a:endParaRPr lang="it-IT" dirty="0"/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CA6EF2C6-70AA-448B-9534-37A805F6B0ED}"/>
              </a:ext>
            </a:extLst>
          </p:cNvPr>
          <p:cNvSpPr txBox="1"/>
          <p:nvPr/>
        </p:nvSpPr>
        <p:spPr>
          <a:xfrm>
            <a:off x="1076203" y="5107429"/>
            <a:ext cx="4087509" cy="12599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+mj-lt"/>
              </a:rPr>
              <a:t>Cessione dei diritti di polizza alla Banca</a:t>
            </a:r>
          </a:p>
          <a:p>
            <a:pPr algn="just"/>
            <a:endParaRPr lang="it-IT" sz="600" dirty="0"/>
          </a:p>
          <a:p>
            <a:pPr algn="just"/>
            <a:r>
              <a:rPr lang="it-IT" sz="1200" dirty="0"/>
              <a:t>Pagamento dell’indennizzo da parte di SACE direttamente alla banca beneficiaria della cessione dei diritti di polizza da parte dell’Esportatore/Assicurato</a:t>
            </a:r>
          </a:p>
          <a:p>
            <a:pPr algn="just"/>
            <a:endParaRPr lang="it-IT" sz="1200" dirty="0"/>
          </a:p>
        </p:txBody>
      </p:sp>
      <p:sp>
        <p:nvSpPr>
          <p:cNvPr id="102" name="Freccia in giù 101">
            <a:extLst>
              <a:ext uri="{FF2B5EF4-FFF2-40B4-BE49-F238E27FC236}">
                <a16:creationId xmlns:a16="http://schemas.microsoft.com/office/drawing/2014/main" id="{A080B0DA-9046-4A71-962E-ED0DB0B6B503}"/>
              </a:ext>
            </a:extLst>
          </p:cNvPr>
          <p:cNvSpPr/>
          <p:nvPr/>
        </p:nvSpPr>
        <p:spPr>
          <a:xfrm>
            <a:off x="2938972" y="4608257"/>
            <a:ext cx="361970" cy="487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Freccia in giù 103">
            <a:extLst>
              <a:ext uri="{FF2B5EF4-FFF2-40B4-BE49-F238E27FC236}">
                <a16:creationId xmlns:a16="http://schemas.microsoft.com/office/drawing/2014/main" id="{92A33184-B6D0-481B-B209-DD801853154D}"/>
              </a:ext>
            </a:extLst>
          </p:cNvPr>
          <p:cNvSpPr/>
          <p:nvPr/>
        </p:nvSpPr>
        <p:spPr>
          <a:xfrm rot="16200000">
            <a:off x="5449181" y="5493713"/>
            <a:ext cx="361970" cy="487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55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B90F35-388A-48E7-9016-341BF5CD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203" y="450775"/>
            <a:ext cx="6829547" cy="755621"/>
          </a:xfrm>
        </p:spPr>
        <p:txBody>
          <a:bodyPr/>
          <a:lstStyle/>
          <a:p>
            <a:r>
              <a:rPr lang="it-IT" sz="2800" dirty="0"/>
              <a:t>Credito Fornitore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A5929D59-0B0B-4750-8716-0C270648E756}"/>
              </a:ext>
            </a:extLst>
          </p:cNvPr>
          <p:cNvGrpSpPr/>
          <p:nvPr/>
        </p:nvGrpSpPr>
        <p:grpSpPr>
          <a:xfrm>
            <a:off x="2103205" y="1301690"/>
            <a:ext cx="7915819" cy="791273"/>
            <a:chOff x="2313270" y="1338761"/>
            <a:chExt cx="7915819" cy="791273"/>
          </a:xfrm>
        </p:grpSpPr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A28838D8-F8EE-4D06-B24E-9D9EDECDB83B}"/>
                </a:ext>
              </a:extLst>
            </p:cNvPr>
            <p:cNvSpPr txBox="1"/>
            <p:nvPr/>
          </p:nvSpPr>
          <p:spPr bwMode="auto">
            <a:xfrm>
              <a:off x="5290270" y="1414827"/>
              <a:ext cx="2377500" cy="6669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09570">
                <a:defRPr/>
              </a:pPr>
              <a:r>
                <a:rPr lang="it-IT" sz="1867" b="1" kern="0" dirty="0">
                  <a:solidFill>
                    <a:schemeClr val="accent2"/>
                  </a:solidFill>
                  <a:latin typeface="+mj-lt"/>
                </a:rPr>
                <a:t>Contratto Commerciale</a:t>
              </a:r>
            </a:p>
          </p:txBody>
        </p:sp>
        <p:sp>
          <p:nvSpPr>
            <p:cNvPr id="53" name="Rettangolo con angoli arrotondati 52">
              <a:extLst>
                <a:ext uri="{FF2B5EF4-FFF2-40B4-BE49-F238E27FC236}">
                  <a16:creationId xmlns:a16="http://schemas.microsoft.com/office/drawing/2014/main" id="{6BBEB5BA-FD76-4A47-B0AC-EF8B13A1C47A}"/>
                </a:ext>
              </a:extLst>
            </p:cNvPr>
            <p:cNvSpPr/>
            <p:nvPr/>
          </p:nvSpPr>
          <p:spPr bwMode="auto">
            <a:xfrm>
              <a:off x="2313270" y="1338761"/>
              <a:ext cx="2781377" cy="75389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marL="457178" indent="-457178" algn="ctr" defTabSz="609570">
                <a:spcBef>
                  <a:spcPct val="20000"/>
                </a:spcBef>
                <a:defRPr/>
              </a:pPr>
              <a:r>
                <a:rPr lang="it-IT" b="1" kern="0">
                  <a:solidFill>
                    <a:prstClr val="white"/>
                  </a:solidFill>
                  <a:latin typeface="+mj-lt"/>
                </a:rPr>
                <a:t>Esportatore Italiano/</a:t>
              </a:r>
            </a:p>
            <a:p>
              <a:pPr marL="457178" indent="-457178" algn="ctr" defTabSz="609570">
                <a:spcBef>
                  <a:spcPct val="20000"/>
                </a:spcBef>
                <a:defRPr/>
              </a:pPr>
              <a:r>
                <a:rPr lang="it-IT" b="1" kern="0">
                  <a:solidFill>
                    <a:prstClr val="white"/>
                  </a:solidFill>
                  <a:latin typeface="+mj-lt"/>
                </a:rPr>
                <a:t>Assicurato</a:t>
              </a:r>
            </a:p>
          </p:txBody>
        </p:sp>
        <p:sp>
          <p:nvSpPr>
            <p:cNvPr id="54" name="Rettangolo con angoli arrotondati 53">
              <a:extLst>
                <a:ext uri="{FF2B5EF4-FFF2-40B4-BE49-F238E27FC236}">
                  <a16:creationId xmlns:a16="http://schemas.microsoft.com/office/drawing/2014/main" id="{694AE4AC-E325-443C-959B-81E76A6BF965}"/>
                </a:ext>
              </a:extLst>
            </p:cNvPr>
            <p:cNvSpPr/>
            <p:nvPr/>
          </p:nvSpPr>
          <p:spPr bwMode="auto">
            <a:xfrm>
              <a:off x="7840296" y="1352324"/>
              <a:ext cx="2388793" cy="7777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lIns="0" tIns="0" rIns="0" bIns="0" anchor="ctr"/>
            <a:lstStyle/>
            <a:p>
              <a:pPr marL="457178" indent="-457178" algn="ctr" defTabSz="609570">
                <a:spcBef>
                  <a:spcPct val="20000"/>
                </a:spcBef>
                <a:defRPr/>
              </a:pPr>
              <a:r>
                <a:rPr lang="it-IT" b="1" kern="0" dirty="0">
                  <a:solidFill>
                    <a:schemeClr val="tx2"/>
                  </a:solidFill>
                  <a:latin typeface="+mj-lt"/>
                </a:rPr>
                <a:t>Acquirente Estero</a:t>
              </a:r>
            </a:p>
          </p:txBody>
        </p:sp>
        <p:cxnSp>
          <p:nvCxnSpPr>
            <p:cNvPr id="55" name="Connettore 2 54">
              <a:extLst>
                <a:ext uri="{FF2B5EF4-FFF2-40B4-BE49-F238E27FC236}">
                  <a16:creationId xmlns:a16="http://schemas.microsoft.com/office/drawing/2014/main" id="{B1BD50AB-456A-4BFC-84F0-DDC4426946A8}"/>
                </a:ext>
              </a:extLst>
            </p:cNvPr>
            <p:cNvCxnSpPr/>
            <p:nvPr/>
          </p:nvCxnSpPr>
          <p:spPr bwMode="auto">
            <a:xfrm>
              <a:off x="5232668" y="1752150"/>
              <a:ext cx="2435102" cy="186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56" name="Tabella 55">
            <a:extLst>
              <a:ext uri="{FF2B5EF4-FFF2-40B4-BE49-F238E27FC236}">
                <a16:creationId xmlns:a16="http://schemas.microsoft.com/office/drawing/2014/main" id="{5B292F59-85B9-4DC3-83BF-C9316627F46A}"/>
              </a:ext>
            </a:extLst>
          </p:cNvPr>
          <p:cNvGraphicFramePr>
            <a:graphicFrameLocks noGrp="1"/>
          </p:cNvGraphicFramePr>
          <p:nvPr/>
        </p:nvGraphicFramePr>
        <p:xfrm>
          <a:off x="2493977" y="4995950"/>
          <a:ext cx="7204045" cy="1706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04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accent1"/>
                          </a:solidFill>
                          <a:latin typeface="+mj-lt"/>
                        </a:rPr>
                        <a:t>RISCHIO (eventi</a:t>
                      </a:r>
                      <a:r>
                        <a:rPr lang="it-IT" sz="1600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 </a:t>
                      </a:r>
                      <a:r>
                        <a:rPr lang="it-IT" sz="1600" dirty="0">
                          <a:solidFill>
                            <a:schemeClr val="accent1"/>
                          </a:solidFill>
                          <a:latin typeface="+mj-lt"/>
                        </a:rPr>
                        <a:t>di natura</a:t>
                      </a:r>
                      <a:r>
                        <a:rPr lang="it-IT" sz="1600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 politica e commerciale)</a:t>
                      </a:r>
                      <a:endParaRPr lang="it-IT" sz="16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600" dirty="0">
                          <a:solidFill>
                            <a:schemeClr val="accent1"/>
                          </a:solidFill>
                          <a:latin typeface="+mj-lt"/>
                        </a:rPr>
                        <a:t>PERIODO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1) Rischio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di produzione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(revoca della commessa o impossibilità a spedire)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300" b="1">
                          <a:solidFill>
                            <a:schemeClr val="accent2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2) Rischio di distruzione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dei macchinari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>
                          <a:solidFill>
                            <a:schemeClr val="accent2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89422604"/>
                  </a:ext>
                </a:extLst>
              </a:tr>
              <a:tr h="315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3) Rischio di indebita escussione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delle</a:t>
                      </a:r>
                      <a:r>
                        <a:rPr lang="it-IT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latin typeface="+mn-lt"/>
                        </a:rPr>
                        <a:t>fideiussioni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300" b="1">
                          <a:solidFill>
                            <a:schemeClr val="accent2"/>
                          </a:solidFill>
                          <a:latin typeface="+mj-lt"/>
                        </a:rPr>
                        <a:t>A+B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4) Rischio del credito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(mancato pagamento del</a:t>
                      </a:r>
                      <a:r>
                        <a:rPr lang="it-IT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corrispettivo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latin typeface="+mn-lt"/>
                        </a:rPr>
                        <a:t>dovuto)</a:t>
                      </a:r>
                      <a:endParaRPr lang="it-I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300" b="1" dirty="0">
                          <a:solidFill>
                            <a:schemeClr val="accent2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7" name="Gruppo 56">
            <a:extLst>
              <a:ext uri="{FF2B5EF4-FFF2-40B4-BE49-F238E27FC236}">
                <a16:creationId xmlns:a16="http://schemas.microsoft.com/office/drawing/2014/main" id="{E2AFAD61-9C2C-46B0-98AC-6821B2F07F09}"/>
              </a:ext>
            </a:extLst>
          </p:cNvPr>
          <p:cNvGrpSpPr/>
          <p:nvPr/>
        </p:nvGrpSpPr>
        <p:grpSpPr>
          <a:xfrm>
            <a:off x="582982" y="2425734"/>
            <a:ext cx="9644009" cy="2244006"/>
            <a:chOff x="785818" y="2474510"/>
            <a:chExt cx="9644009" cy="2244006"/>
          </a:xfrm>
        </p:grpSpPr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1BF445B0-D260-4C08-ACBB-0FC300F60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797" y="2971162"/>
              <a:ext cx="1247981" cy="971829"/>
              <a:chOff x="2454275" y="2616446"/>
              <a:chExt cx="1054100" cy="825045"/>
            </a:xfrm>
          </p:grpSpPr>
          <p:cxnSp>
            <p:nvCxnSpPr>
              <p:cNvPr id="91" name="Connettore 1 46">
                <a:extLst>
                  <a:ext uri="{FF2B5EF4-FFF2-40B4-BE49-F238E27FC236}">
                    <a16:creationId xmlns:a16="http://schemas.microsoft.com/office/drawing/2014/main" id="{3A07286A-2C7D-4A10-9252-6BC9EC88E1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981325" y="2616446"/>
                <a:ext cx="1" cy="526998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sp>
            <p:nvSpPr>
              <p:cNvPr id="92" name="CasellaDiTesto 91">
                <a:extLst>
                  <a:ext uri="{FF2B5EF4-FFF2-40B4-BE49-F238E27FC236}">
                    <a16:creationId xmlns:a16="http://schemas.microsoft.com/office/drawing/2014/main" id="{001C0886-BBA7-45B7-BA72-E2CA255C6D07}"/>
                  </a:ext>
                </a:extLst>
              </p:cNvPr>
              <p:cNvSpPr txBox="1"/>
              <p:nvPr/>
            </p:nvSpPr>
            <p:spPr bwMode="auto">
              <a:xfrm>
                <a:off x="2454275" y="3180200"/>
                <a:ext cx="1054100" cy="2612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400" b="1" kern="0">
                    <a:latin typeface="+mj-lt"/>
                  </a:rPr>
                  <a:t>Revoca</a:t>
                </a:r>
              </a:p>
            </p:txBody>
          </p:sp>
        </p:grpSp>
        <p:grpSp>
          <p:nvGrpSpPr>
            <p:cNvPr id="59" name="Gruppo 58">
              <a:extLst>
                <a:ext uri="{FF2B5EF4-FFF2-40B4-BE49-F238E27FC236}">
                  <a16:creationId xmlns:a16="http://schemas.microsoft.com/office/drawing/2014/main" id="{0E704707-97EE-4087-A660-48495467A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818" y="2474510"/>
              <a:ext cx="9644009" cy="2244006"/>
              <a:chOff x="47056" y="2194809"/>
              <a:chExt cx="8145759" cy="1905076"/>
            </a:xfrm>
          </p:grpSpPr>
          <p:grpSp>
            <p:nvGrpSpPr>
              <p:cNvPr id="60" name="Gruppo 59">
                <a:extLst>
                  <a:ext uri="{FF2B5EF4-FFF2-40B4-BE49-F238E27FC236}">
                    <a16:creationId xmlns:a16="http://schemas.microsoft.com/office/drawing/2014/main" id="{EF2A22BE-299E-413E-9714-A7768E0240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2025" y="3133722"/>
                <a:ext cx="7212013" cy="490540"/>
                <a:chOff x="827125" y="3013404"/>
                <a:chExt cx="7212388" cy="490805"/>
              </a:xfrm>
            </p:grpSpPr>
            <p:cxnSp>
              <p:nvCxnSpPr>
                <p:cNvPr id="67" name="Connettore 1 22">
                  <a:extLst>
                    <a:ext uri="{FF2B5EF4-FFF2-40B4-BE49-F238E27FC236}">
                      <a16:creationId xmlns:a16="http://schemas.microsoft.com/office/drawing/2014/main" id="{DBD99D58-CE88-44BC-9B9F-044D888DBED3}"/>
                    </a:ext>
                  </a:extLst>
                </p:cNvPr>
                <p:cNvCxnSpPr/>
                <p:nvPr/>
              </p:nvCxnSpPr>
              <p:spPr>
                <a:xfrm>
                  <a:off x="828713" y="3501029"/>
                  <a:ext cx="7199686" cy="0"/>
                </a:xfrm>
                <a:prstGeom prst="line">
                  <a:avLst/>
                </a:prstGeom>
                <a:ln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ttore 1 23">
                  <a:extLst>
                    <a:ext uri="{FF2B5EF4-FFF2-40B4-BE49-F238E27FC236}">
                      <a16:creationId xmlns:a16="http://schemas.microsoft.com/office/drawing/2014/main" id="{BF23907B-7B6B-4CBC-8F4E-2D56A7238C20}"/>
                    </a:ext>
                  </a:extLst>
                </p:cNvPr>
                <p:cNvCxnSpPr/>
                <p:nvPr/>
              </p:nvCxnSpPr>
              <p:spPr>
                <a:xfrm flipV="1">
                  <a:off x="828713" y="3354901"/>
                  <a:ext cx="0" cy="144540"/>
                </a:xfrm>
                <a:prstGeom prst="line">
                  <a:avLst/>
                </a:prstGeom>
                <a:ln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1 24">
                  <a:extLst>
                    <a:ext uri="{FF2B5EF4-FFF2-40B4-BE49-F238E27FC236}">
                      <a16:creationId xmlns:a16="http://schemas.microsoft.com/office/drawing/2014/main" id="{07C964DA-603C-4269-86F0-CFB0B861016C}"/>
                    </a:ext>
                  </a:extLst>
                </p:cNvPr>
                <p:cNvCxnSpPr/>
                <p:nvPr/>
              </p:nvCxnSpPr>
              <p:spPr>
                <a:xfrm flipV="1">
                  <a:off x="1547887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1 25">
                  <a:extLst>
                    <a:ext uri="{FF2B5EF4-FFF2-40B4-BE49-F238E27FC236}">
                      <a16:creationId xmlns:a16="http://schemas.microsoft.com/office/drawing/2014/main" id="{84099ADD-7F7C-4363-ADBD-EB6B1AD5A31A}"/>
                    </a:ext>
                  </a:extLst>
                </p:cNvPr>
                <p:cNvCxnSpPr/>
                <p:nvPr/>
              </p:nvCxnSpPr>
              <p:spPr>
                <a:xfrm flipV="1">
                  <a:off x="1908269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ttore 1 26">
                  <a:extLst>
                    <a:ext uri="{FF2B5EF4-FFF2-40B4-BE49-F238E27FC236}">
                      <a16:creationId xmlns:a16="http://schemas.microsoft.com/office/drawing/2014/main" id="{2BE20CD8-5AEE-4B46-8640-2801312A66FD}"/>
                    </a:ext>
                  </a:extLst>
                </p:cNvPr>
                <p:cNvCxnSpPr/>
                <p:nvPr/>
              </p:nvCxnSpPr>
              <p:spPr>
                <a:xfrm flipV="1">
                  <a:off x="2268650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1 27">
                  <a:extLst>
                    <a:ext uri="{FF2B5EF4-FFF2-40B4-BE49-F238E27FC236}">
                      <a16:creationId xmlns:a16="http://schemas.microsoft.com/office/drawing/2014/main" id="{A1ABB982-4C80-4965-8CCF-4B3513737207}"/>
                    </a:ext>
                  </a:extLst>
                </p:cNvPr>
                <p:cNvCxnSpPr/>
                <p:nvPr/>
              </p:nvCxnSpPr>
              <p:spPr>
                <a:xfrm flipV="1">
                  <a:off x="2629032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1 28">
                  <a:extLst>
                    <a:ext uri="{FF2B5EF4-FFF2-40B4-BE49-F238E27FC236}">
                      <a16:creationId xmlns:a16="http://schemas.microsoft.com/office/drawing/2014/main" id="{AC91BBA9-486D-4C5C-A8A8-1E40061DC682}"/>
                    </a:ext>
                  </a:extLst>
                </p:cNvPr>
                <p:cNvCxnSpPr/>
                <p:nvPr/>
              </p:nvCxnSpPr>
              <p:spPr>
                <a:xfrm flipV="1">
                  <a:off x="2987825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1 29">
                  <a:extLst>
                    <a:ext uri="{FF2B5EF4-FFF2-40B4-BE49-F238E27FC236}">
                      <a16:creationId xmlns:a16="http://schemas.microsoft.com/office/drawing/2014/main" id="{F467CD5C-C119-43FD-850E-5952A46736A0}"/>
                    </a:ext>
                  </a:extLst>
                </p:cNvPr>
                <p:cNvCxnSpPr/>
                <p:nvPr/>
              </p:nvCxnSpPr>
              <p:spPr>
                <a:xfrm flipV="1">
                  <a:off x="3348206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1 30">
                  <a:extLst>
                    <a:ext uri="{FF2B5EF4-FFF2-40B4-BE49-F238E27FC236}">
                      <a16:creationId xmlns:a16="http://schemas.microsoft.com/office/drawing/2014/main" id="{65C497DF-C2E6-462B-A77C-1760A8661978}"/>
                    </a:ext>
                  </a:extLst>
                </p:cNvPr>
                <p:cNvCxnSpPr/>
                <p:nvPr/>
              </p:nvCxnSpPr>
              <p:spPr>
                <a:xfrm flipV="1">
                  <a:off x="3708588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1 31">
                  <a:extLst>
                    <a:ext uri="{FF2B5EF4-FFF2-40B4-BE49-F238E27FC236}">
                      <a16:creationId xmlns:a16="http://schemas.microsoft.com/office/drawing/2014/main" id="{5C76D534-790D-4878-A504-D32F38E7B0EC}"/>
                    </a:ext>
                  </a:extLst>
                </p:cNvPr>
                <p:cNvCxnSpPr/>
                <p:nvPr/>
              </p:nvCxnSpPr>
              <p:spPr>
                <a:xfrm flipV="1">
                  <a:off x="4068969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ttore 1 32">
                  <a:extLst>
                    <a:ext uri="{FF2B5EF4-FFF2-40B4-BE49-F238E27FC236}">
                      <a16:creationId xmlns:a16="http://schemas.microsoft.com/office/drawing/2014/main" id="{6D227C03-2665-482A-879B-FB362843931C}"/>
                    </a:ext>
                  </a:extLst>
                </p:cNvPr>
                <p:cNvCxnSpPr/>
                <p:nvPr/>
              </p:nvCxnSpPr>
              <p:spPr>
                <a:xfrm flipV="1">
                  <a:off x="4427762" y="3255182"/>
                  <a:ext cx="0" cy="14454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headEnd type="none" w="med" len="med"/>
                  <a:tailEnd type="arrow" w="med" len="med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ttore 1 33">
                  <a:extLst>
                    <a:ext uri="{FF2B5EF4-FFF2-40B4-BE49-F238E27FC236}">
                      <a16:creationId xmlns:a16="http://schemas.microsoft.com/office/drawing/2014/main" id="{43436BEA-3336-4772-AED4-B7EA4C586218}"/>
                    </a:ext>
                  </a:extLst>
                </p:cNvPr>
                <p:cNvCxnSpPr/>
                <p:nvPr/>
              </p:nvCxnSpPr>
              <p:spPr>
                <a:xfrm flipV="1">
                  <a:off x="4788144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1 34">
                  <a:extLst>
                    <a:ext uri="{FF2B5EF4-FFF2-40B4-BE49-F238E27FC236}">
                      <a16:creationId xmlns:a16="http://schemas.microsoft.com/office/drawing/2014/main" id="{949C5EDE-E9E1-4CC1-89E3-0E7C3D29F3F6}"/>
                    </a:ext>
                  </a:extLst>
                </p:cNvPr>
                <p:cNvCxnSpPr/>
                <p:nvPr/>
              </p:nvCxnSpPr>
              <p:spPr>
                <a:xfrm flipV="1">
                  <a:off x="5148525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ttore 1 35">
                  <a:extLst>
                    <a:ext uri="{FF2B5EF4-FFF2-40B4-BE49-F238E27FC236}">
                      <a16:creationId xmlns:a16="http://schemas.microsoft.com/office/drawing/2014/main" id="{1FD236CE-F864-4380-BDC4-79DA32B716B5}"/>
                    </a:ext>
                  </a:extLst>
                </p:cNvPr>
                <p:cNvCxnSpPr/>
                <p:nvPr/>
              </p:nvCxnSpPr>
              <p:spPr>
                <a:xfrm flipV="1">
                  <a:off x="5508906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nettore 1 36">
                  <a:extLst>
                    <a:ext uri="{FF2B5EF4-FFF2-40B4-BE49-F238E27FC236}">
                      <a16:creationId xmlns:a16="http://schemas.microsoft.com/office/drawing/2014/main" id="{A07AF8B9-9DF0-4DD0-9BC6-61CECBFD00DF}"/>
                    </a:ext>
                  </a:extLst>
                </p:cNvPr>
                <p:cNvCxnSpPr/>
                <p:nvPr/>
              </p:nvCxnSpPr>
              <p:spPr>
                <a:xfrm flipV="1">
                  <a:off x="5867700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1 37">
                  <a:extLst>
                    <a:ext uri="{FF2B5EF4-FFF2-40B4-BE49-F238E27FC236}">
                      <a16:creationId xmlns:a16="http://schemas.microsoft.com/office/drawing/2014/main" id="{C52A91BB-91BE-4024-9D47-780160294739}"/>
                    </a:ext>
                  </a:extLst>
                </p:cNvPr>
                <p:cNvCxnSpPr/>
                <p:nvPr/>
              </p:nvCxnSpPr>
              <p:spPr>
                <a:xfrm flipV="1">
                  <a:off x="6228081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nettore 1 38">
                  <a:extLst>
                    <a:ext uri="{FF2B5EF4-FFF2-40B4-BE49-F238E27FC236}">
                      <a16:creationId xmlns:a16="http://schemas.microsoft.com/office/drawing/2014/main" id="{C019FD62-B585-4CDE-AFD4-AE6CB890A9BC}"/>
                    </a:ext>
                  </a:extLst>
                </p:cNvPr>
                <p:cNvCxnSpPr/>
                <p:nvPr/>
              </p:nvCxnSpPr>
              <p:spPr>
                <a:xfrm flipV="1">
                  <a:off x="6588463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1 39">
                  <a:extLst>
                    <a:ext uri="{FF2B5EF4-FFF2-40B4-BE49-F238E27FC236}">
                      <a16:creationId xmlns:a16="http://schemas.microsoft.com/office/drawing/2014/main" id="{969E257D-8264-432F-A6C5-B1139B004F6B}"/>
                    </a:ext>
                  </a:extLst>
                </p:cNvPr>
                <p:cNvCxnSpPr/>
                <p:nvPr/>
              </p:nvCxnSpPr>
              <p:spPr>
                <a:xfrm flipV="1">
                  <a:off x="6948843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ttore 1 40">
                  <a:extLst>
                    <a:ext uri="{FF2B5EF4-FFF2-40B4-BE49-F238E27FC236}">
                      <a16:creationId xmlns:a16="http://schemas.microsoft.com/office/drawing/2014/main" id="{A975FCCC-95BD-4E97-9150-F2FE53FC7B6E}"/>
                    </a:ext>
                  </a:extLst>
                </p:cNvPr>
                <p:cNvCxnSpPr/>
                <p:nvPr/>
              </p:nvCxnSpPr>
              <p:spPr>
                <a:xfrm flipV="1">
                  <a:off x="7307637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1 41">
                  <a:extLst>
                    <a:ext uri="{FF2B5EF4-FFF2-40B4-BE49-F238E27FC236}">
                      <a16:creationId xmlns:a16="http://schemas.microsoft.com/office/drawing/2014/main" id="{701EEC64-F7FC-4632-85EF-0F0EEDBF4E63}"/>
                    </a:ext>
                  </a:extLst>
                </p:cNvPr>
                <p:cNvCxnSpPr/>
                <p:nvPr/>
              </p:nvCxnSpPr>
              <p:spPr>
                <a:xfrm flipV="1">
                  <a:off x="7668019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ttore 1 42">
                  <a:extLst>
                    <a:ext uri="{FF2B5EF4-FFF2-40B4-BE49-F238E27FC236}">
                      <a16:creationId xmlns:a16="http://schemas.microsoft.com/office/drawing/2014/main" id="{73BE0AB4-A689-4FC4-AD31-B2B06A9BB241}"/>
                    </a:ext>
                  </a:extLst>
                </p:cNvPr>
                <p:cNvCxnSpPr/>
                <p:nvPr/>
              </p:nvCxnSpPr>
              <p:spPr>
                <a:xfrm flipV="1">
                  <a:off x="8028399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ttore 1 43">
                  <a:extLst>
                    <a:ext uri="{FF2B5EF4-FFF2-40B4-BE49-F238E27FC236}">
                      <a16:creationId xmlns:a16="http://schemas.microsoft.com/office/drawing/2014/main" id="{2FCD8206-B44F-4544-8DE2-C08D739FA001}"/>
                    </a:ext>
                  </a:extLst>
                </p:cNvPr>
                <p:cNvCxnSpPr/>
                <p:nvPr/>
              </p:nvCxnSpPr>
              <p:spPr>
                <a:xfrm flipV="1">
                  <a:off x="1189094" y="3356489"/>
                  <a:ext cx="0" cy="144541"/>
                </a:xfrm>
                <a:prstGeom prst="line">
                  <a:avLst/>
                </a:prstGeom>
                <a:ln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89" name="Figura a mano libera 41">
                  <a:extLst>
                    <a:ext uri="{FF2B5EF4-FFF2-40B4-BE49-F238E27FC236}">
                      <a16:creationId xmlns:a16="http://schemas.microsoft.com/office/drawing/2014/main" id="{3A5FCE04-77C2-4239-830F-D201EFA28353}"/>
                    </a:ext>
                  </a:extLst>
                </p:cNvPr>
                <p:cNvSpPr/>
                <p:nvPr/>
              </p:nvSpPr>
              <p:spPr>
                <a:xfrm>
                  <a:off x="827125" y="3013407"/>
                  <a:ext cx="3606988" cy="490802"/>
                </a:xfrm>
                <a:custGeom>
                  <a:avLst/>
                  <a:gdLst>
                    <a:gd name="connsiteX0" fmla="*/ 0 w 3606393"/>
                    <a:gd name="connsiteY0" fmla="*/ 490119 h 490119"/>
                    <a:gd name="connsiteX1" fmla="*/ 1799539 w 3606393"/>
                    <a:gd name="connsiteY1" fmla="*/ 0 h 490119"/>
                    <a:gd name="connsiteX2" fmla="*/ 3606393 w 3606393"/>
                    <a:gd name="connsiteY2" fmla="*/ 490119 h 4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06393" h="490119">
                      <a:moveTo>
                        <a:pt x="0" y="490119"/>
                      </a:moveTo>
                      <a:cubicBezTo>
                        <a:pt x="599237" y="245059"/>
                        <a:pt x="1198474" y="0"/>
                        <a:pt x="1799539" y="0"/>
                      </a:cubicBezTo>
                      <a:cubicBezTo>
                        <a:pt x="2400604" y="0"/>
                        <a:pt x="3003498" y="245059"/>
                        <a:pt x="3606393" y="49011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09570">
                    <a:defRPr/>
                  </a:pPr>
                  <a:endParaRPr lang="it-IT" sz="1333" kern="0">
                    <a:latin typeface="+mj-lt"/>
                  </a:endParaRPr>
                </a:p>
              </p:txBody>
            </p:sp>
            <p:sp>
              <p:nvSpPr>
                <p:cNvPr id="90" name="Figura a mano libera 42">
                  <a:extLst>
                    <a:ext uri="{FF2B5EF4-FFF2-40B4-BE49-F238E27FC236}">
                      <a16:creationId xmlns:a16="http://schemas.microsoft.com/office/drawing/2014/main" id="{3BE1FF40-06A4-4378-B2B2-6BF24BE32729}"/>
                    </a:ext>
                  </a:extLst>
                </p:cNvPr>
                <p:cNvSpPr/>
                <p:nvPr/>
              </p:nvSpPr>
              <p:spPr>
                <a:xfrm>
                  <a:off x="4434113" y="3013404"/>
                  <a:ext cx="3605400" cy="490802"/>
                </a:xfrm>
                <a:custGeom>
                  <a:avLst/>
                  <a:gdLst>
                    <a:gd name="connsiteX0" fmla="*/ 0 w 3606393"/>
                    <a:gd name="connsiteY0" fmla="*/ 490119 h 490119"/>
                    <a:gd name="connsiteX1" fmla="*/ 1799539 w 3606393"/>
                    <a:gd name="connsiteY1" fmla="*/ 0 h 490119"/>
                    <a:gd name="connsiteX2" fmla="*/ 3606393 w 3606393"/>
                    <a:gd name="connsiteY2" fmla="*/ 490119 h 4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06393" h="490119">
                      <a:moveTo>
                        <a:pt x="0" y="490119"/>
                      </a:moveTo>
                      <a:cubicBezTo>
                        <a:pt x="599237" y="245059"/>
                        <a:pt x="1198474" y="0"/>
                        <a:pt x="1799539" y="0"/>
                      </a:cubicBezTo>
                      <a:cubicBezTo>
                        <a:pt x="2400604" y="0"/>
                        <a:pt x="3003498" y="245059"/>
                        <a:pt x="3606393" y="49011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chemeClr val="tx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09570">
                    <a:defRPr/>
                  </a:pPr>
                  <a:endParaRPr lang="it-IT" sz="1333" kern="0">
                    <a:latin typeface="+mj-lt"/>
                  </a:endParaRPr>
                </a:p>
              </p:txBody>
            </p:sp>
          </p:grpSp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1EF0182F-8D98-4606-A8F3-7C8A42965398}"/>
                  </a:ext>
                </a:extLst>
              </p:cNvPr>
              <p:cNvSpPr txBox="1"/>
              <p:nvPr/>
            </p:nvSpPr>
            <p:spPr bwMode="auto">
              <a:xfrm>
                <a:off x="47056" y="2976652"/>
                <a:ext cx="2061790" cy="444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400" b="1" kern="0" dirty="0">
                    <a:solidFill>
                      <a:schemeClr val="accent2"/>
                    </a:solidFill>
                    <a:latin typeface="+mj-lt"/>
                  </a:rPr>
                  <a:t>Firma Contratto Commerciale</a:t>
                </a:r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4A34FC54-9636-44D8-84CF-0AFF1B9A0761}"/>
                  </a:ext>
                </a:extLst>
              </p:cNvPr>
              <p:cNvSpPr txBox="1"/>
              <p:nvPr/>
            </p:nvSpPr>
            <p:spPr bwMode="auto">
              <a:xfrm>
                <a:off x="3936666" y="2954138"/>
                <a:ext cx="1241425" cy="3919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200" b="1" kern="0">
                    <a:latin typeface="+mj-lt"/>
                  </a:rPr>
                  <a:t>Punto di partenza del credito</a:t>
                </a:r>
              </a:p>
            </p:txBody>
          </p:sp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F1E16DD2-1840-410A-99A9-77A0BA7D6B55}"/>
                  </a:ext>
                </a:extLst>
              </p:cNvPr>
              <p:cNvSpPr txBox="1"/>
              <p:nvPr/>
            </p:nvSpPr>
            <p:spPr bwMode="auto">
              <a:xfrm>
                <a:off x="1904205" y="2194809"/>
                <a:ext cx="2187953" cy="444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400" b="1" kern="0" dirty="0">
                    <a:latin typeface="+mj-lt"/>
                  </a:rPr>
                  <a:t>Produzione/Approntamento merce</a:t>
                </a:r>
              </a:p>
            </p:txBody>
          </p:sp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4B009254-7A3D-4236-8056-8C0F6F7667C1}"/>
                  </a:ext>
                </a:extLst>
              </p:cNvPr>
              <p:cNvSpPr txBox="1"/>
              <p:nvPr/>
            </p:nvSpPr>
            <p:spPr bwMode="auto">
              <a:xfrm>
                <a:off x="3746871" y="2650223"/>
                <a:ext cx="1643907" cy="261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400" b="1" kern="0">
                    <a:solidFill>
                      <a:schemeClr val="accent2"/>
                    </a:solidFill>
                    <a:latin typeface="+mj-lt"/>
                  </a:rPr>
                  <a:t>Spedizione/Collaudo</a:t>
                </a:r>
              </a:p>
            </p:txBody>
          </p: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4113283B-2B26-47F0-A742-B54F381E813C}"/>
                  </a:ext>
                </a:extLst>
              </p:cNvPr>
              <p:cNvSpPr txBox="1"/>
              <p:nvPr/>
            </p:nvSpPr>
            <p:spPr bwMode="auto">
              <a:xfrm>
                <a:off x="871729" y="3673220"/>
                <a:ext cx="3722687" cy="426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333" b="1" kern="0">
                    <a:latin typeface="+mj-lt"/>
                  </a:rPr>
                  <a:t>PERIODO A</a:t>
                </a:r>
              </a:p>
              <a:p>
                <a:pPr algn="ctr" defTabSz="609570">
                  <a:defRPr/>
                </a:pPr>
                <a:r>
                  <a:rPr lang="it-IT" sz="1333" b="1" kern="0">
                    <a:latin typeface="+mj-lt"/>
                  </a:rPr>
                  <a:t>Approntamento ed espletamento della fornitura</a:t>
                </a:r>
              </a:p>
            </p:txBody>
          </p:sp>
          <p:sp>
            <p:nvSpPr>
              <p:cNvPr id="66" name="CasellaDiTesto 65">
                <a:extLst>
                  <a:ext uri="{FF2B5EF4-FFF2-40B4-BE49-F238E27FC236}">
                    <a16:creationId xmlns:a16="http://schemas.microsoft.com/office/drawing/2014/main" id="{B3FDBB32-C987-4C22-98B1-D8C31743EF83}"/>
                  </a:ext>
                </a:extLst>
              </p:cNvPr>
              <p:cNvSpPr txBox="1"/>
              <p:nvPr/>
            </p:nvSpPr>
            <p:spPr bwMode="auto">
              <a:xfrm>
                <a:off x="4519340" y="3666883"/>
                <a:ext cx="3673475" cy="426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609570">
                  <a:defRPr/>
                </a:pPr>
                <a:r>
                  <a:rPr lang="it-IT" sz="1333" b="1" kern="0">
                    <a:latin typeface="+mj-lt"/>
                  </a:rPr>
                  <a:t>PERIODO B</a:t>
                </a:r>
              </a:p>
              <a:p>
                <a:pPr algn="ctr" defTabSz="609570">
                  <a:defRPr/>
                </a:pPr>
                <a:r>
                  <a:rPr lang="it-IT" sz="1333" b="1" kern="0">
                    <a:latin typeface="+mj-lt"/>
                  </a:rPr>
                  <a:t>Pagamento del credito </a:t>
                </a:r>
              </a:p>
            </p:txBody>
          </p:sp>
        </p:grpSp>
      </p:grp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30B9D710-B7C1-453B-8DA1-FD4CEDC0CCCA}"/>
              </a:ext>
            </a:extLst>
          </p:cNvPr>
          <p:cNvSpPr txBox="1"/>
          <p:nvPr/>
        </p:nvSpPr>
        <p:spPr bwMode="auto">
          <a:xfrm>
            <a:off x="9499559" y="3304764"/>
            <a:ext cx="26924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70">
              <a:defRPr/>
            </a:pPr>
            <a:r>
              <a:rPr lang="it-IT" sz="1400" b="1" kern="0" dirty="0">
                <a:solidFill>
                  <a:schemeClr val="accent2"/>
                </a:solidFill>
                <a:latin typeface="+mj-lt"/>
              </a:rPr>
              <a:t>PAGAMENTO DEL CREDITO </a:t>
            </a:r>
          </a:p>
          <a:p>
            <a:pPr algn="ctr" defTabSz="609570">
              <a:defRPr/>
            </a:pPr>
            <a:r>
              <a:rPr lang="it-IT" sz="1200" b="1" kern="0" dirty="0">
                <a:solidFill>
                  <a:schemeClr val="accent2"/>
                </a:solidFill>
                <a:latin typeface="+mj-lt"/>
              </a:rPr>
              <a:t>(SAL, rimessa diretta, L/C, </a:t>
            </a:r>
            <a:r>
              <a:rPr lang="it-IT" sz="1200" b="1" kern="0" dirty="0" err="1">
                <a:solidFill>
                  <a:schemeClr val="accent2"/>
                </a:solidFill>
                <a:latin typeface="+mj-lt"/>
              </a:rPr>
              <a:t>etc</a:t>
            </a:r>
            <a:r>
              <a:rPr lang="it-IT" sz="1200" b="1" kern="0" dirty="0">
                <a:solidFill>
                  <a:schemeClr val="accent2"/>
                </a:solidFill>
                <a:latin typeface="+mj-lt"/>
              </a:rPr>
              <a:t>…)</a:t>
            </a: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29E06C3A-9F0A-44B9-82E1-D795E0622FA7}"/>
              </a:ext>
            </a:extLst>
          </p:cNvPr>
          <p:cNvSpPr/>
          <p:nvPr/>
        </p:nvSpPr>
        <p:spPr>
          <a:xfrm>
            <a:off x="5854653" y="3996735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66EE368-1873-4C14-8656-2CE6CF81B5FB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1395486-D6DF-4B4B-AEAB-F3BBDAB4B214}"/>
              </a:ext>
            </a:extLst>
          </p:cNvPr>
          <p:cNvSpPr txBox="1"/>
          <p:nvPr/>
        </p:nvSpPr>
        <p:spPr>
          <a:xfrm>
            <a:off x="927612" y="866859"/>
            <a:ext cx="10336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Copertura dei rischi contrattuali a protezione della Commessa – Rischi assicurabili (1/2)	</a:t>
            </a:r>
          </a:p>
        </p:txBody>
      </p:sp>
    </p:spTree>
    <p:extLst>
      <p:ext uri="{BB962C8B-B14F-4D97-AF65-F5344CB8AC3E}">
        <p14:creationId xmlns:p14="http://schemas.microsoft.com/office/powerpoint/2010/main" val="274621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B90F35-388A-48E7-9016-341BF5CD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203" y="450775"/>
            <a:ext cx="6829547" cy="755621"/>
          </a:xfrm>
        </p:spPr>
        <p:txBody>
          <a:bodyPr/>
          <a:lstStyle/>
          <a:p>
            <a:r>
              <a:rPr lang="it-IT" sz="2800" dirty="0"/>
              <a:t>Credito Fornitore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66EE368-1873-4C14-8656-2CE6CF81B5FB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1395486-D6DF-4B4B-AEAB-F3BBDAB4B214}"/>
              </a:ext>
            </a:extLst>
          </p:cNvPr>
          <p:cNvSpPr txBox="1"/>
          <p:nvPr/>
        </p:nvSpPr>
        <p:spPr>
          <a:xfrm>
            <a:off x="927612" y="866859"/>
            <a:ext cx="10336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+mj-lt"/>
              </a:rPr>
              <a:t>Copertura dei rischi contrattuali a protezione della Commessa – Rischi assicurabili (1/2)	</a:t>
            </a:r>
          </a:p>
        </p:txBody>
      </p:sp>
      <p:sp>
        <p:nvSpPr>
          <p:cNvPr id="50" name="AutoShape 4">
            <a:extLst>
              <a:ext uri="{FF2B5EF4-FFF2-40B4-BE49-F238E27FC236}">
                <a16:creationId xmlns:a16="http://schemas.microsoft.com/office/drawing/2014/main" id="{FD85B8A5-D9A2-4933-B5EB-AD6CF15B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96" y="1600379"/>
            <a:ext cx="3420000" cy="4418226"/>
          </a:xfrm>
          <a:prstGeom prst="roundRect">
            <a:avLst>
              <a:gd name="adj" fmla="val 7366"/>
            </a:avLst>
          </a:prstGeom>
          <a:ln w="19050"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72000" rIns="54000"/>
          <a:lstStyle/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r>
              <a:rPr lang="it-IT" b="1" dirty="0">
                <a:solidFill>
                  <a:srgbClr val="421152"/>
                </a:solidFill>
                <a:latin typeface="Exo 2 SemiBold" pitchFamily="2" charset="0"/>
              </a:rPr>
              <a:t>CREDITO</a:t>
            </a: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2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Finalità</a:t>
            </a:r>
            <a:endParaRPr lang="it-IT" sz="1200" b="1" dirty="0">
              <a:solidFill>
                <a:schemeClr val="tx2"/>
              </a:solidFill>
              <a:latin typeface="+mj-lt"/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dirty="0"/>
              <a:t>Copertura dal rischio di mancato pagamento delle fatture da parte della controparte estera</a:t>
            </a:r>
          </a:p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endParaRPr lang="it-IT" sz="1200" b="1" dirty="0"/>
          </a:p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latin typeface="+mj-lt"/>
              </a:rPr>
              <a:t>PRODUZIONE </a:t>
            </a:r>
          </a:p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latin typeface="+mj-lt"/>
              </a:rPr>
              <a:t>(REVOCA DEL CONTRATTO)</a:t>
            </a:r>
            <a:endParaRPr lang="it-IT" sz="1400" dirty="0">
              <a:latin typeface="+mj-lt"/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200" b="1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Finalità</a:t>
            </a:r>
            <a:endParaRPr lang="it-IT" sz="1200" b="1" dirty="0">
              <a:solidFill>
                <a:schemeClr val="tx2"/>
              </a:solidFill>
              <a:latin typeface="+mj-lt"/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dirty="0"/>
              <a:t>Copertura dei costi sostenuti dall’Esportatore per l’approntamento della  fornitura qualora l’eventuale revoca contrattuale / evento politico che blocca la commessa si verifichi prima della spedizione </a:t>
            </a: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200" dirty="0"/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Copertura: </a:t>
            </a:r>
            <a:r>
              <a:rPr lang="it-IT" sz="1400" dirty="0"/>
              <a:t>Fino al 100%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200" dirty="0"/>
          </a:p>
        </p:txBody>
      </p:sp>
      <p:sp>
        <p:nvSpPr>
          <p:cNvPr id="96" name="AutoShape 4">
            <a:extLst>
              <a:ext uri="{FF2B5EF4-FFF2-40B4-BE49-F238E27FC236}">
                <a16:creationId xmlns:a16="http://schemas.microsoft.com/office/drawing/2014/main" id="{3AAA9BD9-795A-4C24-89F6-EAB85F55F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001" y="1600379"/>
            <a:ext cx="3420000" cy="4418225"/>
          </a:xfrm>
          <a:prstGeom prst="roundRect">
            <a:avLst>
              <a:gd name="adj" fmla="val 7366"/>
            </a:avLst>
          </a:prstGeom>
          <a:ln w="19050"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72000" rIns="54000"/>
          <a:lstStyle/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r>
              <a:rPr lang="it-IT" b="1" dirty="0">
                <a:solidFill>
                  <a:srgbClr val="421152"/>
                </a:solidFill>
                <a:latin typeface="Exo 2 SemiBold" pitchFamily="2" charset="0"/>
              </a:rPr>
              <a:t>INDEBITA ESCUSSIONE DELLE  FIDEJUSSIONI</a:t>
            </a: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4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4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4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Finalità</a:t>
            </a:r>
            <a:endParaRPr lang="it-IT" sz="1400" b="1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dirty="0"/>
              <a:t>Copertura sull’indebita escussione delle fideiussioni (</a:t>
            </a:r>
            <a:r>
              <a:rPr lang="it-IT" sz="1400" dirty="0" err="1"/>
              <a:t>Bid</a:t>
            </a:r>
            <a:r>
              <a:rPr lang="it-IT" sz="1400" dirty="0"/>
              <a:t> Bond, Advance Payment Bond, Performance Bond, etc.) da emettere nell’ambito del contratto commerciale</a:t>
            </a: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4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4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Copertura: </a:t>
            </a:r>
            <a:r>
              <a:rPr lang="it-IT" sz="1400" dirty="0"/>
              <a:t>Fino al 95%</a:t>
            </a:r>
          </a:p>
        </p:txBody>
      </p:sp>
      <p:sp>
        <p:nvSpPr>
          <p:cNvPr id="97" name="AutoShape 4">
            <a:extLst>
              <a:ext uri="{FF2B5EF4-FFF2-40B4-BE49-F238E27FC236}">
                <a16:creationId xmlns:a16="http://schemas.microsoft.com/office/drawing/2014/main" id="{523C489E-AE39-4021-95DB-8702BCBD5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006" y="1600380"/>
            <a:ext cx="3420000" cy="4418224"/>
          </a:xfrm>
          <a:prstGeom prst="roundRect">
            <a:avLst>
              <a:gd name="adj" fmla="val 7366"/>
            </a:avLst>
          </a:prstGeom>
          <a:ln w="19050"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72000" rIns="54000"/>
          <a:lstStyle/>
          <a:p>
            <a:pPr marL="0" lvl="1" algn="ctr">
              <a:spcBef>
                <a:spcPct val="5000"/>
              </a:spcBef>
              <a:buClr>
                <a:schemeClr val="accent2"/>
              </a:buClr>
            </a:pPr>
            <a:r>
              <a:rPr lang="it-IT" b="1" dirty="0">
                <a:solidFill>
                  <a:srgbClr val="421152"/>
                </a:solidFill>
                <a:latin typeface="Exo 2 SemiBold" pitchFamily="2" charset="0"/>
              </a:rPr>
              <a:t>DISTRUZIONE/REQUISIZIONE</a:t>
            </a:r>
          </a:p>
          <a:p>
            <a:pPr marL="285750" lvl="1" indent="-285750"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lvl="1" indent="-285750"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lvl="1" indent="-285750"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lvl="1" indent="-285750"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Finalità</a:t>
            </a:r>
            <a:endParaRPr lang="it-IT" sz="1200" b="1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dirty="0"/>
              <a:t>Copertura del rischio di distruzione/danneggiamento (per cause di forza maggiore) e/o requisizione/confisca di macchinari, che impediscano la riesportazione o la libera disponibilità dei beni esportati in temporanea</a:t>
            </a: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2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endParaRPr lang="it-IT" sz="1200" dirty="0">
              <a:solidFill>
                <a:schemeClr val="tx2"/>
              </a:solidFill>
            </a:endParaRPr>
          </a:p>
          <a:p>
            <a:pPr marL="0" lvl="1">
              <a:spcBef>
                <a:spcPct val="5000"/>
              </a:spcBef>
              <a:buClr>
                <a:schemeClr val="accent2"/>
              </a:buClr>
            </a:pPr>
            <a:r>
              <a:rPr lang="it-IT" sz="1400" b="1" dirty="0">
                <a:solidFill>
                  <a:schemeClr val="tx2"/>
                </a:solidFill>
                <a:latin typeface="+mj-lt"/>
              </a:rPr>
              <a:t>Copertura: </a:t>
            </a:r>
            <a:r>
              <a:rPr lang="it-IT" sz="1400" dirty="0"/>
              <a:t>Fino al 95%</a:t>
            </a:r>
          </a:p>
          <a:p>
            <a:pPr marL="285750" lvl="1" indent="-285750">
              <a:spcBef>
                <a:spcPct val="5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07210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B90F35-388A-48E7-9016-341BF5CD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203" y="450775"/>
            <a:ext cx="6829547" cy="755621"/>
          </a:xfrm>
        </p:spPr>
        <p:txBody>
          <a:bodyPr/>
          <a:lstStyle/>
          <a:p>
            <a:r>
              <a:rPr lang="it-IT" sz="2800" i="1" dirty="0"/>
              <a:t>Case Study: MID 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66EE368-1873-4C14-8656-2CE6CF81B5FB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9DA4013-794E-4FCD-831C-ABA20C932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14068"/>
              </p:ext>
            </p:extLst>
          </p:nvPr>
        </p:nvGraphicFramePr>
        <p:xfrm>
          <a:off x="5024340" y="1206396"/>
          <a:ext cx="6840000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5707">
                  <a:extLst>
                    <a:ext uri="{9D8B030D-6E8A-4147-A177-3AD203B41FA5}">
                      <a16:colId xmlns:a16="http://schemas.microsoft.com/office/drawing/2014/main" val="1614942229"/>
                    </a:ext>
                  </a:extLst>
                </a:gridCol>
                <a:gridCol w="4294293">
                  <a:extLst>
                    <a:ext uri="{9D8B030D-6E8A-4147-A177-3AD203B41FA5}">
                      <a16:colId xmlns:a16="http://schemas.microsoft.com/office/drawing/2014/main" val="526224917"/>
                    </a:ext>
                  </a:extLst>
                </a:gridCol>
              </a:tblGrid>
              <a:tr h="612528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aseline="0" dirty="0">
                          <a:latin typeface="+mj-lt"/>
                        </a:rPr>
                        <a:t>Rischio produzione/credito + indebita escussione delle fidejussioni</a:t>
                      </a:r>
                      <a:endParaRPr lang="it-IT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51262"/>
                  </a:ext>
                </a:extLst>
              </a:tr>
              <a:tr h="26251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PAESE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+mj-lt"/>
                        </a:rPr>
                        <a:t>Arabia Saudita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74259"/>
                  </a:ext>
                </a:extLst>
              </a:tr>
              <a:tr h="4375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IMPORTO DEL CONTRATTO COMMERCIALE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€ 107.520.000,00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4388"/>
                  </a:ext>
                </a:extLst>
              </a:tr>
              <a:tr h="26251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SCOPO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solidFill>
                            <a:schemeClr val="tx1"/>
                          </a:solidFill>
                          <a:latin typeface="+mj-lt"/>
                        </a:rPr>
                        <a:t>Sistema</a:t>
                      </a:r>
                      <a:r>
                        <a:rPr lang="it-IT" sz="1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anti - drone</a:t>
                      </a:r>
                      <a:endParaRPr lang="it-IT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29194"/>
                  </a:ext>
                </a:extLst>
              </a:tr>
              <a:tr h="26251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MODALITÀ DI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aseline="0" dirty="0">
                          <a:latin typeface="+mj-lt"/>
                        </a:rPr>
                        <a:t>5% anticipato, 95% a </a:t>
                      </a:r>
                      <a:r>
                        <a:rPr lang="it-IT" sz="1200" baseline="0" dirty="0" err="1">
                          <a:latin typeface="+mj-lt"/>
                        </a:rPr>
                        <a:t>milestones</a:t>
                      </a:r>
                      <a:r>
                        <a:rPr lang="it-IT" sz="1200" baseline="0" dirty="0">
                          <a:latin typeface="+mj-lt"/>
                        </a:rPr>
                        <a:t> mediante LC*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75405"/>
                  </a:ext>
                </a:extLst>
              </a:tr>
              <a:tr h="26251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DURATA COMMESSA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aseline="0" dirty="0">
                          <a:latin typeface="+mj-lt"/>
                        </a:rPr>
                        <a:t>56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42461"/>
                  </a:ext>
                </a:extLst>
              </a:tr>
              <a:tr h="61252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FIDEJUSSIONI RICHIESTE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i="1" dirty="0">
                          <a:latin typeface="+mj-lt"/>
                        </a:rPr>
                        <a:t>Advance Payment Bond </a:t>
                      </a:r>
                      <a:r>
                        <a:rPr lang="it-IT" sz="1200" dirty="0"/>
                        <a:t>(pari al 5% ca. del contratto, durata 49 mesi) +</a:t>
                      </a:r>
                      <a:r>
                        <a:rPr lang="it-IT" sz="1200" baseline="0" dirty="0"/>
                        <a:t> </a:t>
                      </a:r>
                      <a:r>
                        <a:rPr lang="it-IT" sz="1200" i="1" baseline="0" dirty="0">
                          <a:latin typeface="+mj-lt"/>
                        </a:rPr>
                        <a:t>Performance Bond</a:t>
                      </a:r>
                      <a:r>
                        <a:rPr lang="it-IT" sz="1200" baseline="0" dirty="0">
                          <a:latin typeface="+mj-lt"/>
                        </a:rPr>
                        <a:t> </a:t>
                      </a:r>
                      <a:r>
                        <a:rPr lang="it-IT" sz="1200" baseline="0" dirty="0"/>
                        <a:t>(pari al 5% ca. del contratto, durata complessiva pari a 56 mesi)*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72645"/>
                  </a:ext>
                </a:extLst>
              </a:tr>
              <a:tr h="9948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INTERVENTO SACE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200" dirty="0">
                          <a:latin typeface="+mj-lt"/>
                        </a:rPr>
                        <a:t>rischio produzione/credito</a:t>
                      </a:r>
                      <a:r>
                        <a:rPr lang="it-IT" sz="1200" baseline="0" dirty="0">
                          <a:latin typeface="+mj-lt"/>
                        </a:rPr>
                        <a:t> </a:t>
                      </a:r>
                      <a:r>
                        <a:rPr lang="it-IT" sz="1200" baseline="0" dirty="0"/>
                        <a:t>a</a:t>
                      </a:r>
                      <a:r>
                        <a:rPr lang="it-IT" sz="1200" dirty="0"/>
                        <a:t> copertura</a:t>
                      </a:r>
                      <a:r>
                        <a:rPr lang="it-IT" sz="1200" baseline="0" dirty="0"/>
                        <a:t> della quota di massima esposizione dell’esportatore sulla commessa (ca. € 20 mln)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200" baseline="0" dirty="0">
                          <a:latin typeface="+mj-lt"/>
                        </a:rPr>
                        <a:t>rischio di indebita escussione delle fidejussioni </a:t>
                      </a:r>
                      <a:r>
                        <a:rPr lang="it-IT" sz="1200" baseline="0" dirty="0"/>
                        <a:t>emesse da Unicredit (</a:t>
                      </a:r>
                      <a:r>
                        <a:rPr lang="it-IT" sz="1200" baseline="0" dirty="0" err="1"/>
                        <a:t>ca</a:t>
                      </a:r>
                      <a:r>
                        <a:rPr lang="it-IT" sz="1200" baseline="0" dirty="0"/>
                        <a:t>. € 5,37 mln per ciascuna fidejussione)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146214"/>
                  </a:ext>
                </a:extLst>
              </a:tr>
              <a:tr h="61252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SCOPO INTERVENTO SACE PER UNICREDIT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aseline="0" dirty="0">
                          <a:latin typeface="+mj-lt"/>
                        </a:rPr>
                        <a:t>Cessione dei diritti di polizza a favore di Unicredit </a:t>
                      </a:r>
                      <a:r>
                        <a:rPr lang="it-IT" sz="1200" baseline="0" dirty="0"/>
                        <a:t>a mitigazione del rischio sull’esportatore sulle linee di firma/cassa legate alla commessa</a:t>
                      </a:r>
                      <a:endParaRPr lang="it-IT" sz="1200" baseline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2409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2A4B62-711C-43A0-8C80-F2474205653E}"/>
              </a:ext>
            </a:extLst>
          </p:cNvPr>
          <p:cNvSpPr txBox="1"/>
          <p:nvPr/>
        </p:nvSpPr>
        <p:spPr>
          <a:xfrm>
            <a:off x="327660" y="1636201"/>
            <a:ext cx="4255770" cy="35855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Esportatore</a:t>
            </a:r>
            <a:r>
              <a:rPr lang="it-IT" sz="1400" dirty="0"/>
              <a:t>: Elettronica SpA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Controparte: </a:t>
            </a:r>
            <a:r>
              <a:rPr lang="it-IT" sz="1400" dirty="0"/>
              <a:t>Ministero della Difesa (Arabia Saudita)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Settore: </a:t>
            </a:r>
            <a:r>
              <a:rPr lang="it-IT" sz="1400" dirty="0"/>
              <a:t>Difesa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Esigenze Esportatore: </a:t>
            </a:r>
            <a:r>
              <a:rPr lang="it-IT" sz="1400" dirty="0"/>
              <a:t>copertura rischio di produzione/credito associato alla commessa + copertura rischio indebita escussione delle fidejussioni emesse da Unicredit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Vantaggi Unicredit: </a:t>
            </a:r>
            <a:r>
              <a:rPr lang="it-IT" sz="1400" dirty="0"/>
              <a:t>mitigazione del rischio assunto sull’Esportatore per l’emissione di fidejussioni e/o linee di WC per l’approntamento della fornitura/anticipo contratto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9E4047F-7EE7-47D3-9EFA-19F9DED6D8CC}"/>
              </a:ext>
            </a:extLst>
          </p:cNvPr>
          <p:cNvSpPr/>
          <p:nvPr/>
        </p:nvSpPr>
        <p:spPr>
          <a:xfrm>
            <a:off x="0" y="6364315"/>
            <a:ext cx="74706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*   </a:t>
            </a:r>
            <a:r>
              <a:rPr lang="it-IT" sz="1100" i="1" dirty="0" err="1"/>
              <a:t>Sace</a:t>
            </a:r>
            <a:r>
              <a:rPr lang="it-IT" sz="1100" i="1" dirty="0"/>
              <a:t> ha condiviso con UCI il rischio sulla banca emittente la LC nella misura del 30%</a:t>
            </a:r>
          </a:p>
          <a:p>
            <a:pPr algn="just"/>
            <a:r>
              <a:rPr lang="it-IT" sz="1100" i="1" dirty="0"/>
              <a:t>** </a:t>
            </a:r>
            <a:r>
              <a:rPr lang="it-IT" sz="1100" i="1" dirty="0" err="1"/>
              <a:t>Sace</a:t>
            </a:r>
            <a:r>
              <a:rPr lang="it-IT" sz="1100" i="1" dirty="0"/>
              <a:t> è intervenuta anche a garanzia del 50% dell’esposizione di Unicredit su ELT per l’emissione delle fidejussioni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EE012F9-D599-42BF-AE59-BBDC9923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648" y="334778"/>
            <a:ext cx="887738" cy="5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9B90F35-388A-48E7-9016-341BF5CDC2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6203" y="450775"/>
            <a:ext cx="6829547" cy="755621"/>
          </a:xfrm>
        </p:spPr>
        <p:txBody>
          <a:bodyPr/>
          <a:lstStyle/>
          <a:p>
            <a:r>
              <a:rPr lang="it-IT" sz="2800" dirty="0"/>
              <a:t>Case Study: PMI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66EE368-1873-4C14-8656-2CE6CF81B5FB}"/>
              </a:ext>
            </a:extLst>
          </p:cNvPr>
          <p:cNvSpPr/>
          <p:nvPr/>
        </p:nvSpPr>
        <p:spPr>
          <a:xfrm>
            <a:off x="0" y="6637154"/>
            <a:ext cx="704088" cy="22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9AFF0C-A3D3-4580-A959-12D8D98FB1CD}"/>
              </a:ext>
            </a:extLst>
          </p:cNvPr>
          <p:cNvSpPr txBox="1"/>
          <p:nvPr/>
        </p:nvSpPr>
        <p:spPr>
          <a:xfrm>
            <a:off x="352044" y="1965499"/>
            <a:ext cx="4333638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Esportatore</a:t>
            </a:r>
            <a:r>
              <a:rPr lang="it-IT" sz="1400" dirty="0"/>
              <a:t>: CTP Team S.r.l.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Controparte: </a:t>
            </a:r>
            <a:r>
              <a:rPr lang="it-IT" sz="1400" dirty="0" err="1"/>
              <a:t>Cimpor</a:t>
            </a:r>
            <a:r>
              <a:rPr lang="it-IT" sz="1400" dirty="0"/>
              <a:t> (Portogallo)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Settore: </a:t>
            </a:r>
            <a:r>
              <a:rPr lang="it-IT" sz="1400" dirty="0"/>
              <a:t>Cementifici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Esigenze Esportatore: </a:t>
            </a:r>
            <a:r>
              <a:rPr lang="it-IT" sz="1400" dirty="0"/>
              <a:t>copertura rischio di produzione/credito associato alla commessa + copertura rischio indebita escussione delle fidejussioni che verranno emesse da Unicredit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>
                <a:latin typeface="+mj-lt"/>
              </a:rPr>
              <a:t>Vantaggi Unicredit: </a:t>
            </a:r>
            <a:r>
              <a:rPr lang="it-IT" sz="1400" dirty="0"/>
              <a:t>mitigazione dell’eventuale rischio assunto su CTP per l’emissione di fidejussioni e/o linee di WC per l’approntamento della fornitura/anticipo contratto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C57E71F-21EC-4CD4-9D12-13499DC9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947" y="155095"/>
            <a:ext cx="1495176" cy="5980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9AE9F39-486A-4AEC-A084-27A714C2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6" t="30887" r="11846" b="30741"/>
          <a:stretch/>
        </p:blipFill>
        <p:spPr>
          <a:xfrm>
            <a:off x="10549569" y="163352"/>
            <a:ext cx="879689" cy="57484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B10C9BDB-257D-4FDB-ACA0-A39EA735D06E}"/>
              </a:ext>
            </a:extLst>
          </p:cNvPr>
          <p:cNvSpPr/>
          <p:nvPr/>
        </p:nvSpPr>
        <p:spPr>
          <a:xfrm>
            <a:off x="0" y="6506349"/>
            <a:ext cx="71849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* </a:t>
            </a:r>
            <a:r>
              <a:rPr lang="it-IT" sz="1100" i="1" dirty="0" err="1"/>
              <a:t>Sace</a:t>
            </a:r>
            <a:r>
              <a:rPr lang="it-IT" sz="1100" i="1" dirty="0"/>
              <a:t> interverrà anche a garanzia del 50% dell’esposizione di Unicredit su CTP per l’emissione delle fidejussioni 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944252C3-EA20-49B8-8662-4E56B187F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48666"/>
              </p:ext>
            </p:extLst>
          </p:nvPr>
        </p:nvGraphicFramePr>
        <p:xfrm>
          <a:off x="5090778" y="1206396"/>
          <a:ext cx="6840000" cy="448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5707">
                  <a:extLst>
                    <a:ext uri="{9D8B030D-6E8A-4147-A177-3AD203B41FA5}">
                      <a16:colId xmlns:a16="http://schemas.microsoft.com/office/drawing/2014/main" val="1614942229"/>
                    </a:ext>
                  </a:extLst>
                </a:gridCol>
                <a:gridCol w="4294293">
                  <a:extLst>
                    <a:ext uri="{9D8B030D-6E8A-4147-A177-3AD203B41FA5}">
                      <a16:colId xmlns:a16="http://schemas.microsoft.com/office/drawing/2014/main" val="526224917"/>
                    </a:ext>
                  </a:extLst>
                </a:gridCol>
              </a:tblGrid>
              <a:tr h="665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aseline="0" dirty="0">
                          <a:latin typeface="+mj-lt"/>
                        </a:rPr>
                        <a:t>Rischio produzione/credito + indebita escussione delle fidejussioni</a:t>
                      </a:r>
                      <a:endParaRPr lang="it-IT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51262"/>
                  </a:ext>
                </a:extLst>
              </a:tr>
              <a:tr h="28507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PAESE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+mj-lt"/>
                        </a:rPr>
                        <a:t>Portogallo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474259"/>
                  </a:ext>
                </a:extLst>
              </a:tr>
              <a:tr h="4751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IMPORTO DEL CONTRATTO COMMERCIALE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€ 19.500.000,00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4388"/>
                  </a:ext>
                </a:extLst>
              </a:tr>
              <a:tr h="28507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SCOPO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+mj-lt"/>
                        </a:rPr>
                        <a:t>Realizzazione</a:t>
                      </a:r>
                      <a:r>
                        <a:rPr lang="it-IT" sz="1200" baseline="0" dirty="0">
                          <a:latin typeface="+mj-lt"/>
                        </a:rPr>
                        <a:t> impianto depurazione fumi</a:t>
                      </a:r>
                      <a:endParaRPr lang="it-IT" sz="1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29194"/>
                  </a:ext>
                </a:extLst>
              </a:tr>
              <a:tr h="28507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MODALITÀ DI PAGAMENTO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>
                          <a:latin typeface="+mj-lt"/>
                        </a:rPr>
                        <a:t>20% anticipato, 80% a</a:t>
                      </a:r>
                      <a:r>
                        <a:rPr lang="it-IT" sz="1200" baseline="0" dirty="0">
                          <a:latin typeface="+mj-lt"/>
                        </a:rPr>
                        <a:t> 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75405"/>
                  </a:ext>
                </a:extLst>
              </a:tr>
              <a:tr h="28507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DURATA COMMESSA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aseline="0" dirty="0">
                          <a:latin typeface="+mj-lt"/>
                        </a:rPr>
                        <a:t>24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142461"/>
                  </a:ext>
                </a:extLst>
              </a:tr>
              <a:tr h="61766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FIDEJUSSIONI RICHIESTE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i="1" dirty="0">
                          <a:latin typeface="+mj-lt"/>
                        </a:rPr>
                        <a:t>Advance Payment Bond </a:t>
                      </a:r>
                      <a:r>
                        <a:rPr lang="it-IT" sz="1100" dirty="0"/>
                        <a:t>(pari al 20% del contratto, durata 25 mesi) +</a:t>
                      </a:r>
                      <a:r>
                        <a:rPr lang="it-IT" sz="1100" baseline="0" dirty="0"/>
                        <a:t> </a:t>
                      </a:r>
                      <a:r>
                        <a:rPr lang="it-IT" sz="1100" i="1" baseline="0" dirty="0" err="1">
                          <a:latin typeface="+mj-lt"/>
                        </a:rPr>
                        <a:t>Warranty</a:t>
                      </a:r>
                      <a:r>
                        <a:rPr lang="it-IT" sz="1100" i="1" baseline="0" dirty="0">
                          <a:latin typeface="+mj-lt"/>
                        </a:rPr>
                        <a:t> Bond</a:t>
                      </a:r>
                      <a:r>
                        <a:rPr lang="it-IT" sz="1100" baseline="0" dirty="0">
                          <a:latin typeface="+mj-lt"/>
                        </a:rPr>
                        <a:t> </a:t>
                      </a:r>
                      <a:r>
                        <a:rPr lang="it-IT" sz="1100" baseline="0" dirty="0"/>
                        <a:t>(pari al 20% del contratto, durata complessiva pari a 24 mesi)*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72645"/>
                  </a:ext>
                </a:extLst>
              </a:tr>
              <a:tr h="966085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INTERVENTO SACE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100" dirty="0">
                          <a:latin typeface="+mj-lt"/>
                        </a:rPr>
                        <a:t>rischio produzione/credito</a:t>
                      </a:r>
                      <a:r>
                        <a:rPr lang="it-IT" sz="1100" baseline="0" dirty="0"/>
                        <a:t> a</a:t>
                      </a:r>
                      <a:r>
                        <a:rPr lang="it-IT" sz="1100" dirty="0"/>
                        <a:t> copertura</a:t>
                      </a:r>
                      <a:r>
                        <a:rPr lang="it-IT" sz="1100" baseline="0" dirty="0"/>
                        <a:t> della quota di massima esposizione dell’esportatore sulla commessa (</a:t>
                      </a:r>
                      <a:r>
                        <a:rPr lang="it-IT" sz="1100" baseline="0" dirty="0" err="1"/>
                        <a:t>ca</a:t>
                      </a:r>
                      <a:r>
                        <a:rPr lang="it-IT" sz="1100" baseline="0" dirty="0"/>
                        <a:t>. € 3,2 mln)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it-IT" sz="1100" baseline="0" dirty="0">
                          <a:latin typeface="+mj-lt"/>
                        </a:rPr>
                        <a:t>rischio di indebita escussione delle fidejussioni </a:t>
                      </a:r>
                      <a:r>
                        <a:rPr lang="it-IT" sz="1100" baseline="0" dirty="0"/>
                        <a:t>che saranno emesse da UCI (</a:t>
                      </a:r>
                      <a:r>
                        <a:rPr lang="it-IT" sz="1100" baseline="0" dirty="0" err="1"/>
                        <a:t>ca</a:t>
                      </a:r>
                      <a:r>
                        <a:rPr lang="it-IT" sz="1100" baseline="0" dirty="0"/>
                        <a:t>. € 3,9 mln per ciascuna fidejussione)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146214"/>
                  </a:ext>
                </a:extLst>
              </a:tr>
              <a:tr h="617661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+mj-lt"/>
                        </a:rPr>
                        <a:t>SCOPO INTERVENTO SACE PER UNICREDIT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100" baseline="0" dirty="0">
                          <a:latin typeface="+mj-lt"/>
                        </a:rPr>
                        <a:t>Cessione dei diritti di polizza a favore di Unicredit </a:t>
                      </a:r>
                      <a:r>
                        <a:rPr lang="it-IT" sz="1100" baseline="0" dirty="0"/>
                        <a:t>a mitigazione del rischio sull’esportatore sulle linee di firma/cassa legate alla commessa</a:t>
                      </a:r>
                      <a:endParaRPr lang="it-IT" sz="1100" baseline="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2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8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7A4349-A81F-458E-9838-ECD6D589B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673" y="2890520"/>
            <a:ext cx="5669597" cy="538480"/>
          </a:xfrm>
        </p:spPr>
        <p:txBody>
          <a:bodyPr/>
          <a:lstStyle/>
          <a:p>
            <a:pPr algn="ctr"/>
            <a:r>
              <a:rPr lang="it-IT" sz="3600" i="1" dirty="0">
                <a:solidFill>
                  <a:schemeClr val="tx2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4205319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owerpoint 2023">
  <a:themeElements>
    <a:clrScheme name="SACE 2023">
      <a:dk1>
        <a:srgbClr val="421152"/>
      </a:dk1>
      <a:lt1>
        <a:srgbClr val="FFFFFF"/>
      </a:lt1>
      <a:dk2>
        <a:srgbClr val="421152"/>
      </a:dk2>
      <a:lt2>
        <a:srgbClr val="FEFFFE"/>
      </a:lt2>
      <a:accent1>
        <a:srgbClr val="421152"/>
      </a:accent1>
      <a:accent2>
        <a:srgbClr val="25B4B1"/>
      </a:accent2>
      <a:accent3>
        <a:srgbClr val="D2A9E4"/>
      </a:accent3>
      <a:accent4>
        <a:srgbClr val="ADDBE2"/>
      </a:accent4>
      <a:accent5>
        <a:srgbClr val="D5D5D5"/>
      </a:accent5>
      <a:accent6>
        <a:srgbClr val="764D88"/>
      </a:accent6>
      <a:hlink>
        <a:srgbClr val="25B4B1"/>
      </a:hlink>
      <a:folHlink>
        <a:srgbClr val="ADDBE2"/>
      </a:folHlink>
    </a:clrScheme>
    <a:fontScheme name="Exo">
      <a:majorFont>
        <a:latin typeface="Exo 2 SemiBold"/>
        <a:ea typeface=""/>
        <a:cs typeface=""/>
      </a:majorFont>
      <a:minorFont>
        <a:latin typeface="Exo 2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owerpoint 2023" id="{8408DFED-9EB3-48B8-800F-BD29D59DEAAD}" vid="{45937561-6520-43E0-9BB1-F5F587DE1F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C37F79237DCC4C8DAED145AD745C06" ma:contentTypeVersion="13" ma:contentTypeDescription="Creare un nuovo documento." ma:contentTypeScope="" ma:versionID="93f89a0751a6bb7e1d7af0022a691457">
  <xsd:schema xmlns:xsd="http://www.w3.org/2001/XMLSchema" xmlns:xs="http://www.w3.org/2001/XMLSchema" xmlns:p="http://schemas.microsoft.com/office/2006/metadata/properties" xmlns:ns3="755a13f7-b5a4-4ef0-81d1-1a895c844560" xmlns:ns4="f905362b-03bc-4fe8-aa20-88f0daf0a4bc" targetNamespace="http://schemas.microsoft.com/office/2006/metadata/properties" ma:root="true" ma:fieldsID="1100e319a514988c82434cb8c51ab39f" ns3:_="" ns4:_="">
    <xsd:import namespace="755a13f7-b5a4-4ef0-81d1-1a895c844560"/>
    <xsd:import namespace="f905362b-03bc-4fe8-aa20-88f0daf0a4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a13f7-b5a4-4ef0-81d1-1a895c8445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5362b-03bc-4fe8-aa20-88f0daf0a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AF3D8-398A-40EB-8343-A20B438733EE}">
  <ds:schemaRefs>
    <ds:schemaRef ds:uri="http://schemas.microsoft.com/office/2006/metadata/properties"/>
    <ds:schemaRef ds:uri="http://schemas.microsoft.com/office/2006/documentManagement/types"/>
    <ds:schemaRef ds:uri="755a13f7-b5a4-4ef0-81d1-1a895c844560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f905362b-03bc-4fe8-aa20-88f0daf0a4b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410C00-F340-4831-92FC-5B080B4E2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a13f7-b5a4-4ef0-81d1-1a895c844560"/>
    <ds:schemaRef ds:uri="f905362b-03bc-4fe8-aa20-88f0daf0a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5C80A7-1A05-4D2E-B87F-BD9BCB9A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7213</TotalTime>
  <Words>994</Words>
  <Application>Microsoft Office PowerPoint</Application>
  <PresentationFormat>Widescreen</PresentationFormat>
  <Paragraphs>130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Exo 2 ExtraBold</vt:lpstr>
      <vt:lpstr>Exo 2 ExtraLight</vt:lpstr>
      <vt:lpstr>Exo 2 SemiBold</vt:lpstr>
      <vt:lpstr>Wingdings</vt:lpstr>
      <vt:lpstr>Template Powerpoint 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Permana Maliq</dc:creator>
  <cp:lastModifiedBy>Borrelli, Emanuele</cp:lastModifiedBy>
  <cp:revision>538</cp:revision>
  <dcterms:created xsi:type="dcterms:W3CDTF">2020-06-10T12:28:55Z</dcterms:created>
  <dcterms:modified xsi:type="dcterms:W3CDTF">2024-03-27T08:33:01Z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0x0101001BC37F79237DCC4C8DAED145AD745C06</vt:lpwstr>
  </property>
  <property fmtid="{D5CDD505-2E9C-101B-9397-08002B2CF9AE}" pid="3" name="Documenti_x0020__x002d__x0020_Tipologia_x0020_Documento">
    <vt:lpwstr/>
  </property>
  <property fmtid="{D5CDD505-2E9C-101B-9397-08002B2CF9AE}" pid="4" name="Documenti - Società">
    <vt:lpwstr>3;#SACE|e5e95a01-06ea-412b-970e-9f0a57cae469;#12;#SACE BT|8ffb7ab9-02b9-4a51-95fd-98a72bd0dd96;#11;#SACE FCT|840a8066-2c38-4147-b78d-6e640add8788;#10;#SACE SRV|9c7a9d35-0428-47cf-9657-b8dc04a2f74a</vt:lpwstr>
  </property>
  <property fmtid="{D5CDD505-2E9C-101B-9397-08002B2CF9AE}" pid="5" name="Documenti - Tipologia Documento">
    <vt:lpwstr>93;#Template|7adf7650-22df-4357-8642-e8c451b299e7</vt:lpwstr>
  </property>
  <property fmtid="{D5CDD505-2E9C-101B-9397-08002B2CF9AE}" pid="6" name="MSIP_Label_39fccc8b-5dc6-4205-9acf-e9fafd924336_Enabled">
    <vt:lpwstr>true</vt:lpwstr>
  </property>
  <property fmtid="{D5CDD505-2E9C-101B-9397-08002B2CF9AE}" pid="7" name="MSIP_Label_39fccc8b-5dc6-4205-9acf-e9fafd924336_SetDate">
    <vt:lpwstr>2023-11-17T10:19:44Z</vt:lpwstr>
  </property>
  <property fmtid="{D5CDD505-2E9C-101B-9397-08002B2CF9AE}" pid="8" name="MSIP_Label_39fccc8b-5dc6-4205-9acf-e9fafd924336_Method">
    <vt:lpwstr>Privileged</vt:lpwstr>
  </property>
  <property fmtid="{D5CDD505-2E9C-101B-9397-08002B2CF9AE}" pid="9" name="MSIP_Label_39fccc8b-5dc6-4205-9acf-e9fafd924336_Name">
    <vt:lpwstr>sace_0003</vt:lpwstr>
  </property>
  <property fmtid="{D5CDD505-2E9C-101B-9397-08002B2CF9AE}" pid="10" name="MSIP_Label_39fccc8b-5dc6-4205-9acf-e9fafd924336_SiteId">
    <vt:lpwstr>91443f7c-eefc-48b6-9946-a96937f65fc0</vt:lpwstr>
  </property>
  <property fmtid="{D5CDD505-2E9C-101B-9397-08002B2CF9AE}" pid="11" name="MSIP_Label_39fccc8b-5dc6-4205-9acf-e9fafd924336_ActionId">
    <vt:lpwstr>81242027-f341-4417-80de-f3e912a81971</vt:lpwstr>
  </property>
  <property fmtid="{D5CDD505-2E9C-101B-9397-08002B2CF9AE}" pid="12" name="MSIP_Label_39fccc8b-5dc6-4205-9acf-e9fafd924336_ContentBits">
    <vt:lpwstr>2</vt:lpwstr>
  </property>
</Properties>
</file>