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147483645" r:id="rId6"/>
    <p:sldId id="268" r:id="rId7"/>
    <p:sldId id="214747482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26104C-A0CF-92AE-D81E-65E169DB403A}" name="Ravanelli, Alessia" initials="RA" userId="S::a.ravanelli@sace.it::55be1023-8135-4061-99ad-22873be19c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telli, Carlotta" initials="BC" lastIdx="34" clrIdx="0">
    <p:extLst>
      <p:ext uri="{19B8F6BF-5375-455C-9EA6-DF929625EA0E}">
        <p15:presenceInfo xmlns:p15="http://schemas.microsoft.com/office/powerpoint/2012/main" userId="Bettelli, Carlotta" providerId="None"/>
      </p:ext>
    </p:extLst>
  </p:cmAuthor>
  <p:cmAuthor id="2" name="Barigelli, Dario" initials="BD" lastIdx="25" clrIdx="1">
    <p:extLst>
      <p:ext uri="{19B8F6BF-5375-455C-9EA6-DF929625EA0E}">
        <p15:presenceInfo xmlns:p15="http://schemas.microsoft.com/office/powerpoint/2012/main" userId="S-1-5-21-389615005-175402566-1846952604-17467" providerId="AD"/>
      </p:ext>
    </p:extLst>
  </p:cmAuthor>
  <p:cmAuthor id="3" name="Saccotelli, Annalisa" initials="SA" lastIdx="28" clrIdx="2">
    <p:extLst>
      <p:ext uri="{19B8F6BF-5375-455C-9EA6-DF929625EA0E}">
        <p15:presenceInfo xmlns:p15="http://schemas.microsoft.com/office/powerpoint/2012/main" userId="S-1-5-21-389615005-175402566-1846952604-9445" providerId="AD"/>
      </p:ext>
    </p:extLst>
  </p:cmAuthor>
  <p:cmAuthor id="4" name="CPL" initials="CPL" lastIdx="1" clrIdx="3">
    <p:extLst>
      <p:ext uri="{19B8F6BF-5375-455C-9EA6-DF929625EA0E}">
        <p15:presenceInfo xmlns:p15="http://schemas.microsoft.com/office/powerpoint/2012/main" userId="CP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152"/>
    <a:srgbClr val="EFF8F9"/>
    <a:srgbClr val="25B4B1"/>
    <a:srgbClr val="956EA7"/>
    <a:srgbClr val="FFFFFF"/>
    <a:srgbClr val="ADDBE2"/>
    <a:srgbClr val="FDE585"/>
    <a:srgbClr val="AEC0CB"/>
    <a:srgbClr val="EBEBEB"/>
    <a:srgbClr val="BCA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60"/>
  </p:normalViewPr>
  <p:slideViewPr>
    <p:cSldViewPr snapToGrid="0">
      <p:cViewPr>
        <p:scale>
          <a:sx n="75" d="100"/>
          <a:sy n="75" d="100"/>
        </p:scale>
        <p:origin x="640" y="-448"/>
      </p:cViewPr>
      <p:guideLst>
        <p:guide orient="horz" pos="19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AE0CE2-EBCB-4348-8292-7F2FE3CD4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5E2D5-B406-4FE3-BBA8-639967FB52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BA73-AA8E-4117-9DC7-256BF3DBAD9B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5F459-1FDD-4CAF-89D8-B16400A75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B41BA-6ECD-47AE-989E-0159E7C85E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96FB-FD9D-4C91-906A-F8D0BB065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BE9DC-520A-46D6-923E-6A43B347287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9C64C-D911-495F-B60D-F972BFF4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9C64C-D911-495F-B60D-F972BFF484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9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9C64C-D911-495F-B60D-F972BFF484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1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9C64C-D911-495F-B60D-F972BFF484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7.emf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27124E55-F8E4-43BC-A608-0EBEF99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E979981-C496-2145-A549-92EBD26B0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475" y="2476183"/>
            <a:ext cx="5562600" cy="1310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274CCBC-E044-AA46-99F9-3EF8402615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65125"/>
            <a:ext cx="5273675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it-IT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BEBB340-E6AC-4761-83DE-01E9C4D71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5794205" y="2591842"/>
            <a:ext cx="6397796" cy="42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6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FOTO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6085115" y="751111"/>
            <a:ext cx="6857999" cy="5355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22692E-DC07-4D70-AE4C-9B80F876F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37752" t="19338" r="1" b="44284"/>
          <a:stretch/>
        </p:blipFill>
        <p:spPr>
          <a:xfrm flipV="1">
            <a:off x="0" y="-7350"/>
            <a:ext cx="12089013" cy="6865347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5454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B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0" t="31907" r="23151" b="18583"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7721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BASSA E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0" t="31907" r="23151" b="18583"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01A51260-7956-404F-8AD4-A8B972D46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0875" y="1728899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+XX%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3048ACA5-3CA1-4B15-B609-295F3A360B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0874" y="2270064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TESTO COMMENTO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5CF2A595-4D0A-4B29-AEDD-C8B312643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2000" y="3208699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+XX%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2D8E75CA-565C-401B-876C-BB2C25CDDC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1999" y="3749864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TESTO COMMENTO</a:t>
            </a:r>
          </a:p>
        </p:txBody>
      </p:sp>
    </p:spTree>
    <p:extLst>
      <p:ext uri="{BB962C8B-B14F-4D97-AF65-F5344CB8AC3E}">
        <p14:creationId xmlns:p14="http://schemas.microsoft.com/office/powerpoint/2010/main" val="104670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1" t="46758" r="33944" b="18583"/>
          <a:stretch/>
        </p:blipFill>
        <p:spPr>
          <a:xfrm>
            <a:off x="-3" y="0"/>
            <a:ext cx="12192001" cy="5017168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700584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E9FBA4F-42FF-42CE-8C97-0DA45621B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1" t="51679" r="33944" b="18583"/>
          <a:stretch/>
        </p:blipFill>
        <p:spPr>
          <a:xfrm rot="10800000">
            <a:off x="0" y="3092115"/>
            <a:ext cx="12192000" cy="3765880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B4FF4A49-F7CF-4916-90C0-4B2CDBDA6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1113" y="2383753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0B8B0D8E-ABEE-42FA-B02A-8A87F126A3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0842" y="2219317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AB384F67-9A57-41AC-9205-13638F601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07248" y="1855108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655E7927-EDEC-47B6-8669-EDE928A141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8607" y="4860783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8BE76C70-53A1-4AC8-8549-A545F99A4E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9417" y="4530392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02B4D6D3-2B90-42B9-B779-6FC93FC863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3595" y="4315055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5F74C34-CF59-40D4-95C2-8E51AD2343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5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SOLO TESTO UN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D56575E-7AE2-1448-84CA-CE9918171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196659"/>
            <a:ext cx="8321675" cy="360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0"/>
              </a:lnSpc>
              <a:buNone/>
              <a:defRPr sz="2400" b="1"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TITOLO PAGINA SOLO TESTO UNA COLONNA</a:t>
            </a:r>
            <a:endParaRPr lang="en-US" sz="2400" b="1">
              <a:solidFill>
                <a:srgbClr val="475E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5EB1E4C2-C98D-CD41-9058-0043B6639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557339"/>
            <a:ext cx="8321675" cy="28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SOTTOTITOLO PAGINA SOLO TESTO UNA COLONNA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04F648F-19F0-4009-B125-A2C3BDB3C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02880D-C0ED-4036-9310-C1B4BF8D12FC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A70A695-FB46-448E-9BB3-5CEFF404B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7910623" y="4003104"/>
            <a:ext cx="4281378" cy="2854895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296A67-BFBA-43F1-A25F-ECDDF2F06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501900"/>
            <a:ext cx="7299325" cy="279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7A5171C-F43D-4E3C-B719-3272442C21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6111875"/>
            <a:ext cx="758825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Exo 2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8943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F5E3FC81-F968-4E56-A14E-297DAA6AA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SU DUE COLONNE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2F967026-3EF1-4020-AEB1-60ACB78A5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Intestazione prima colonna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A8E705B2-5FE6-4BE4-A2AF-EFDE7C89EF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D81AC7BB-C63F-45C0-BF1C-FA782AFA69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102" y="691164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SU DUE COLONNE</a:t>
            </a:r>
          </a:p>
        </p:txBody>
      </p:sp>
      <p:sp>
        <p:nvSpPr>
          <p:cNvPr id="21" name="Segnaposto testo 8">
            <a:extLst>
              <a:ext uri="{FF2B5EF4-FFF2-40B4-BE49-F238E27FC236}">
                <a16:creationId xmlns:a16="http://schemas.microsoft.com/office/drawing/2014/main" id="{7BD6ADA2-2538-412A-BA6A-BF0BFDCA2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5102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Intestazione prima colonna</a:t>
            </a:r>
          </a:p>
        </p:txBody>
      </p:sp>
      <p:sp>
        <p:nvSpPr>
          <p:cNvPr id="22" name="Segnaposto testo 8">
            <a:extLst>
              <a:ext uri="{FF2B5EF4-FFF2-40B4-BE49-F238E27FC236}">
                <a16:creationId xmlns:a16="http://schemas.microsoft.com/office/drawing/2014/main" id="{D3D7BF2A-3449-41ED-AF3B-75493A765D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102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B945D1E-8701-40F8-A1B9-24E26A4723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FF59E1E-D866-4ABB-8240-17E643DFCE2F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90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igura a mano libera 60">
            <a:extLst>
              <a:ext uri="{FF2B5EF4-FFF2-40B4-BE49-F238E27FC236}">
                <a16:creationId xmlns:a16="http://schemas.microsoft.com/office/drawing/2014/main" id="{D718AE6F-D5EE-8847-A6BF-24D4E0003829}"/>
              </a:ext>
            </a:extLst>
          </p:cNvPr>
          <p:cNvSpPr/>
          <p:nvPr userDrawn="1"/>
        </p:nvSpPr>
        <p:spPr>
          <a:xfrm>
            <a:off x="-7234989" y="1196658"/>
            <a:ext cx="7439509" cy="8747918"/>
          </a:xfrm>
          <a:custGeom>
            <a:avLst/>
            <a:gdLst>
              <a:gd name="connsiteX0" fmla="*/ 4872322 w 7439509"/>
              <a:gd name="connsiteY0" fmla="*/ 0 h 8747918"/>
              <a:gd name="connsiteX1" fmla="*/ 6689557 w 7439509"/>
              <a:gd name="connsiteY1" fmla="*/ 0 h 8747918"/>
              <a:gd name="connsiteX2" fmla="*/ 6689557 w 7439509"/>
              <a:gd name="connsiteY2" fmla="*/ 5658918 h 8747918"/>
              <a:gd name="connsiteX3" fmla="*/ 7439509 w 7439509"/>
              <a:gd name="connsiteY3" fmla="*/ 5658918 h 8747918"/>
              <a:gd name="connsiteX4" fmla="*/ 7439509 w 7439509"/>
              <a:gd name="connsiteY4" fmla="*/ 8747918 h 8747918"/>
              <a:gd name="connsiteX5" fmla="*/ 0 w 7439509"/>
              <a:gd name="connsiteY5" fmla="*/ 8747918 h 8747918"/>
              <a:gd name="connsiteX6" fmla="*/ 0 w 7439509"/>
              <a:gd name="connsiteY6" fmla="*/ 5658918 h 8747918"/>
              <a:gd name="connsiteX7" fmla="*/ 4872322 w 7439509"/>
              <a:gd name="connsiteY7" fmla="*/ 5658918 h 874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9509" h="8747918">
                <a:moveTo>
                  <a:pt x="4872322" y="0"/>
                </a:moveTo>
                <a:lnTo>
                  <a:pt x="6689557" y="0"/>
                </a:lnTo>
                <a:lnTo>
                  <a:pt x="6689557" y="5658918"/>
                </a:lnTo>
                <a:lnTo>
                  <a:pt x="7439509" y="5658918"/>
                </a:lnTo>
                <a:lnTo>
                  <a:pt x="7439509" y="8747918"/>
                </a:lnTo>
                <a:lnTo>
                  <a:pt x="0" y="8747918"/>
                </a:lnTo>
                <a:lnTo>
                  <a:pt x="0" y="5658918"/>
                </a:lnTo>
                <a:lnTo>
                  <a:pt x="4872322" y="5658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3" name="Segnaposto immagine 92">
            <a:extLst>
              <a:ext uri="{FF2B5EF4-FFF2-40B4-BE49-F238E27FC236}">
                <a16:creationId xmlns:a16="http://schemas.microsoft.com/office/drawing/2014/main" id="{D4FB6E7C-6B4A-1249-B4D6-F7AE894BE25F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531100" y="1557021"/>
            <a:ext cx="5660900" cy="3888282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latin typeface="Exo 2 SemiBold" pitchFamily="2" charset="0"/>
              </a:defRPr>
            </a:lvl1pPr>
          </a:lstStyle>
          <a:p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3D4A794-0236-4A04-B134-12A502D21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E616740-B77F-4ED1-B40F-622B06CF38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28" name="Segnaposto testo 8">
            <a:extLst>
              <a:ext uri="{FF2B5EF4-FFF2-40B4-BE49-F238E27FC236}">
                <a16:creationId xmlns:a16="http://schemas.microsoft.com/office/drawing/2014/main" id="{6BB010E9-CE6C-4999-B8D3-72CDD57C3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4" y="691173"/>
            <a:ext cx="7439508" cy="655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E FOTO</a:t>
            </a:r>
          </a:p>
        </p:txBody>
      </p:sp>
      <p:sp>
        <p:nvSpPr>
          <p:cNvPr id="29" name="Segnaposto testo 8">
            <a:extLst>
              <a:ext uri="{FF2B5EF4-FFF2-40B4-BE49-F238E27FC236}">
                <a16:creationId xmlns:a16="http://schemas.microsoft.com/office/drawing/2014/main" id="{14D0A591-BDE0-41C6-8F2A-C3B614560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397209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SOTTOTITOLO PAGINA TESTO E FOTO</a:t>
            </a:r>
          </a:p>
        </p:txBody>
      </p:sp>
      <p:sp>
        <p:nvSpPr>
          <p:cNvPr id="30" name="Segnaposto testo 8">
            <a:extLst>
              <a:ext uri="{FF2B5EF4-FFF2-40B4-BE49-F238E27FC236}">
                <a16:creationId xmlns:a16="http://schemas.microsoft.com/office/drawing/2014/main" id="{60A9DF16-4878-4623-9849-376318DA16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A4AAEDC-1DAA-4D8C-AA31-57DF3F9F7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A4C121E-550C-4A82-915B-5968E8B1D059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57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E4811C9A-5859-4799-ABFF-34DB5546FB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E KPI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9EB47897-1902-49F2-ACC2-EB44AD9B8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397209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SOTTOTITOLO PAGINA TESTO E KPI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5A82B445-3EDF-490D-8C0C-2FD6A5D2C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2CD7405-CB91-4900-9228-DAFAB7DFE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415358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+XX%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A1A619A5-1726-4E80-8755-A8833D7E3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95652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TESTO COMMENTO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76958A43-BF5E-4B17-8D4D-2ADAA463D5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623" y="3889565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+XX%</a:t>
            </a:r>
          </a:p>
        </p:txBody>
      </p:sp>
      <p:sp>
        <p:nvSpPr>
          <p:cNvPr id="19" name="Segnaposto testo 8">
            <a:extLst>
              <a:ext uri="{FF2B5EF4-FFF2-40B4-BE49-F238E27FC236}">
                <a16:creationId xmlns:a16="http://schemas.microsoft.com/office/drawing/2014/main" id="{BE2B71D0-2271-44B4-B203-0EDF1E95D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2622" y="4430730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TESTO COMMENTO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A7985F7-DAFB-483E-A505-AAA90464AF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51A80B0-2013-4F22-AD56-40D7D2C0686D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39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0" name="Segnaposto grafico 21">
            <a:extLst>
              <a:ext uri="{FF2B5EF4-FFF2-40B4-BE49-F238E27FC236}">
                <a16:creationId xmlns:a16="http://schemas.microsoft.com/office/drawing/2014/main" id="{F2F141FF-F5A8-4F69-A0AC-3FCF1198AE3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910388" y="1557338"/>
            <a:ext cx="4179887" cy="4035425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endParaRPr lang="it-IT"/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E GRAFICO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SOTTOTITOLO PAGINA TESTO E GRAFICO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0964F8D-0FA0-4EE1-8DBA-C1BC6A5FF7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F51F473-B12F-44D4-80EC-E9A34D069003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91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E TABELLA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SOTTOTITOLO PAGINA TESTO E TABELLA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sp>
        <p:nvSpPr>
          <p:cNvPr id="17" name="Segnaposto tabella 2">
            <a:extLst>
              <a:ext uri="{FF2B5EF4-FFF2-40B4-BE49-F238E27FC236}">
                <a16:creationId xmlns:a16="http://schemas.microsoft.com/office/drawing/2014/main" id="{DD4A443D-A57B-4914-AB5C-9E778EF1381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54700" y="1627188"/>
            <a:ext cx="5760828" cy="4051300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945CB6D-3EC7-4D7F-ACB1-6DCBEBB9A4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046229C-783A-4AEC-89C8-350F0C768A8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7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PERTURA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45E21B2-4AF9-4D57-B08B-2127700E1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A170D2E-FDE0-4192-92C4-9BE14D464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5794205" y="2591842"/>
            <a:ext cx="6397796" cy="426615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C816345-5C68-49EA-9306-D27251176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0000"/>
          </a:blip>
          <a:srcRect l="33594" t="19377" b="15284"/>
          <a:stretch/>
        </p:blipFill>
        <p:spPr>
          <a:xfrm>
            <a:off x="0" y="-1"/>
            <a:ext cx="11972260" cy="6858001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AE44C12-E2E8-4551-96D6-45133C15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609"/>
            <a:ext cx="52578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A2B2FB8-168B-48E6-B503-B5D40AA67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5" y="2955925"/>
            <a:ext cx="5330825" cy="3146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90388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 di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89D03C64-4B55-B847-93D7-D516D342A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243840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TITOLO SLIDE SEPARATORE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6B1AD7C9-4EF5-8243-BE1D-BAD42A0F9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963" y="298704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SOTTOTITOLO SLIDE SEPARATORE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9901E38-3DA7-4FF0-8806-8ABE11CB1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5853104" y="1120048"/>
            <a:ext cx="7669648" cy="552214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73E5C6E-F173-4D9E-964A-95C9237D75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8081" y="3042210"/>
            <a:ext cx="3166921" cy="14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1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18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elettronico, grafica vettoriale&#10;&#10;Descrizione generata automaticamente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71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65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96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7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2CD2DF4-6CE9-49A1-9D2F-97B1B60D4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115B30-8190-404D-AE64-6D8836122743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0A4256-CED6-47CC-91F8-2A03A2D3A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2027713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B13741-F61C-4217-8C0C-E3C7DB5A2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7910623" y="4003104"/>
            <a:ext cx="4281378" cy="2854895"/>
          </a:xfrm>
          <a:prstGeom prst="rect">
            <a:avLst/>
          </a:prstGeom>
        </p:spPr>
      </p:pic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C54F1FBF-0496-4CE8-AE93-799EACFAEB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</p:spTree>
    <p:extLst>
      <p:ext uri="{BB962C8B-B14F-4D97-AF65-F5344CB8AC3E}">
        <p14:creationId xmlns:p14="http://schemas.microsoft.com/office/powerpoint/2010/main" val="7774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8936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6085115" y="751111"/>
            <a:ext cx="6857999" cy="5355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22692E-DC07-4D70-AE4C-9B80F876F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37752" t="19338" r="1" b="44284"/>
          <a:stretch/>
        </p:blipFill>
        <p:spPr>
          <a:xfrm>
            <a:off x="0" y="-3"/>
            <a:ext cx="12089013" cy="6865347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383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1953034335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F2C526DC-A30C-4B98-B3DA-D55BAE19E297}"/>
              </a:ext>
            </a:extLst>
          </p:cNvPr>
          <p:cNvSpPr txBox="1"/>
          <p:nvPr userDrawn="1"/>
        </p:nvSpPr>
        <p:spPr>
          <a:xfrm>
            <a:off x="0" y="6640354"/>
            <a:ext cx="761993" cy="21764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it-IT" sz="800">
                <a:solidFill>
                  <a:srgbClr val="415364"/>
                </a:solidFill>
                <a:latin typeface="arial" panose="020B0604020202020204" pitchFamily="34" charset="0"/>
              </a:rPr>
              <a:t>Uso interno</a:t>
            </a:r>
          </a:p>
        </p:txBody>
      </p:sp>
    </p:spTree>
    <p:extLst>
      <p:ext uri="{BB962C8B-B14F-4D97-AF65-F5344CB8AC3E}">
        <p14:creationId xmlns:p14="http://schemas.microsoft.com/office/powerpoint/2010/main" val="343993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986" r:id="rId2"/>
    <p:sldLayoutId id="2147483991" r:id="rId3"/>
    <p:sldLayoutId id="2147483993" r:id="rId4"/>
    <p:sldLayoutId id="2147483994" r:id="rId5"/>
    <p:sldLayoutId id="2147483995" r:id="rId6"/>
    <p:sldLayoutId id="2147483649" r:id="rId7"/>
    <p:sldLayoutId id="2147483977" r:id="rId8"/>
    <p:sldLayoutId id="2147483987" r:id="rId9"/>
    <p:sldLayoutId id="2147483990" r:id="rId10"/>
    <p:sldLayoutId id="2147483988" r:id="rId11"/>
    <p:sldLayoutId id="2147483992" r:id="rId12"/>
    <p:sldLayoutId id="2147483989" r:id="rId13"/>
    <p:sldLayoutId id="2147483671" r:id="rId14"/>
    <p:sldLayoutId id="2147483651" r:id="rId15"/>
    <p:sldLayoutId id="2147483672" r:id="rId16"/>
    <p:sldLayoutId id="2147483689" r:id="rId17"/>
    <p:sldLayoutId id="2147483978" r:id="rId18"/>
    <p:sldLayoutId id="2147483979" r:id="rId19"/>
    <p:sldLayoutId id="2147483688" r:id="rId20"/>
    <p:sldLayoutId id="214748398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36E3A80-E67A-46D6-B78F-62EF8E5C9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793" y="2476183"/>
            <a:ext cx="8688647" cy="1310957"/>
          </a:xfrm>
        </p:spPr>
        <p:txBody>
          <a:bodyPr/>
          <a:lstStyle/>
          <a:p>
            <a:r>
              <a:rPr lang="it-IT" sz="4000" b="0" dirty="0">
                <a:latin typeface="+mj-lt"/>
              </a:rPr>
              <a:t>Garanzia Futuro</a:t>
            </a:r>
          </a:p>
          <a:p>
            <a:endParaRPr lang="it-IT" sz="1800" dirty="0">
              <a:latin typeface="+mn-lt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D0676994-F2A0-4068-8208-AA8FB6C84AC1}"/>
              </a:ext>
            </a:extLst>
          </p:cNvPr>
          <p:cNvSpPr txBox="1">
            <a:spLocks/>
          </p:cNvSpPr>
          <p:nvPr/>
        </p:nvSpPr>
        <p:spPr>
          <a:xfrm>
            <a:off x="595793" y="5624319"/>
            <a:ext cx="5273675" cy="488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kern="1200">
                <a:solidFill>
                  <a:schemeClr val="bg1"/>
                </a:solidFill>
                <a:latin typeface="Exo 2 SemiBold" pitchFamily="2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Gennaio 2024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44110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1019D27-2600-0CEF-1E93-911A3055276A}"/>
              </a:ext>
            </a:extLst>
          </p:cNvPr>
          <p:cNvSpPr/>
          <p:nvPr/>
        </p:nvSpPr>
        <p:spPr>
          <a:xfrm>
            <a:off x="4228749" y="1298721"/>
            <a:ext cx="270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+mj-lt"/>
              </a:rPr>
              <a:t>GREEN/CONVENZIONE GREEN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B7A1F05-8A77-CBA5-0891-8C4A56DF37E6}"/>
              </a:ext>
            </a:extLst>
          </p:cNvPr>
          <p:cNvSpPr/>
          <p:nvPr/>
        </p:nvSpPr>
        <p:spPr>
          <a:xfrm>
            <a:off x="8941020" y="1298721"/>
            <a:ext cx="2700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+mj-lt"/>
              </a:rPr>
              <a:t>RILIEVO STRATEGICO («RS») /CONVENZIONE FUTURO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D54A9C6-5E02-9927-514B-47B96AB76A6C}"/>
              </a:ext>
            </a:extLst>
          </p:cNvPr>
          <p:cNvSpPr/>
          <p:nvPr/>
        </p:nvSpPr>
        <p:spPr>
          <a:xfrm>
            <a:off x="406727" y="1753468"/>
            <a:ext cx="2700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  <a:latin typeface="+mj-lt"/>
              </a:rPr>
              <a:t>SIZE CLIENTE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C801CE4-63DC-451B-EF1B-9AEB0CDB225F}"/>
              </a:ext>
            </a:extLst>
          </p:cNvPr>
          <p:cNvSpPr/>
          <p:nvPr/>
        </p:nvSpPr>
        <p:spPr>
          <a:xfrm>
            <a:off x="406727" y="2212759"/>
            <a:ext cx="2700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+mj-lt"/>
              </a:rPr>
              <a:t>SIZE OPERAZIONE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12DB36D-9BCA-EC18-42CA-CEF27E50A18C}"/>
              </a:ext>
            </a:extLst>
          </p:cNvPr>
          <p:cNvSpPr/>
          <p:nvPr/>
        </p:nvSpPr>
        <p:spPr>
          <a:xfrm>
            <a:off x="406727" y="2681943"/>
            <a:ext cx="2700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+mj-lt"/>
              </a:rPr>
              <a:t>PROFILO RISCHIO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E0DC230-51A5-B801-B990-A9A89311AFAA}"/>
              </a:ext>
            </a:extLst>
          </p:cNvPr>
          <p:cNvSpPr/>
          <p:nvPr/>
        </p:nvSpPr>
        <p:spPr>
          <a:xfrm>
            <a:off x="406727" y="3157545"/>
            <a:ext cx="2700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+mj-lt"/>
              </a:rPr>
              <a:t>FATTURATO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BD2A894-2689-6351-6600-776EBE206A3E}"/>
              </a:ext>
            </a:extLst>
          </p:cNvPr>
          <p:cNvSpPr/>
          <p:nvPr/>
        </p:nvSpPr>
        <p:spPr>
          <a:xfrm>
            <a:off x="406727" y="3659488"/>
            <a:ext cx="2700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  <a:latin typeface="+mj-lt"/>
              </a:rPr>
              <a:t>% COPERTURA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6AFD531-88BB-CA08-F04F-336BDAB2DC20}"/>
              </a:ext>
            </a:extLst>
          </p:cNvPr>
          <p:cNvSpPr/>
          <p:nvPr/>
        </p:nvSpPr>
        <p:spPr>
          <a:xfrm>
            <a:off x="4228748" y="1771714"/>
            <a:ext cx="739816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>
                <a:solidFill>
                  <a:schemeClr val="tx1"/>
                </a:solidFill>
                <a:latin typeface="+mj-lt"/>
              </a:rPr>
              <a:t>PMI, MID e GI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26F84EA-0E4D-49B2-9019-4AC4B6F0BE60}"/>
              </a:ext>
            </a:extLst>
          </p:cNvPr>
          <p:cNvSpPr/>
          <p:nvPr/>
        </p:nvSpPr>
        <p:spPr>
          <a:xfrm>
            <a:off x="4228748" y="2212759"/>
            <a:ext cx="7385851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 dirty="0">
              <a:solidFill>
                <a:schemeClr val="tx1"/>
              </a:solidFill>
              <a:latin typeface="+mj-lt"/>
            </a:endParaRP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/>
                </a:solidFill>
                <a:latin typeface="+mj-lt"/>
              </a:rPr>
              <a:t>In convenzione: ≤ 50 €/mln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/>
                </a:solidFill>
                <a:latin typeface="+mj-lt"/>
              </a:rPr>
              <a:t>Fuori convenzione: No limiti di importo</a:t>
            </a:r>
          </a:p>
          <a:p>
            <a:pPr algn="ctr"/>
            <a:endParaRPr lang="it-IT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A2CE1F0-8BCF-ED51-18C1-12A041A0B756}"/>
              </a:ext>
            </a:extLst>
          </p:cNvPr>
          <p:cNvSpPr/>
          <p:nvPr/>
        </p:nvSpPr>
        <p:spPr>
          <a:xfrm>
            <a:off x="4228749" y="2694883"/>
            <a:ext cx="739817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/>
                </a:solidFill>
                <a:latin typeface="+mj-lt"/>
              </a:rPr>
              <a:t>In convenzione: Finanziamenti diretti bilaterali (Corporate standard)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/>
                </a:solidFill>
                <a:latin typeface="+mj-lt"/>
              </a:rPr>
              <a:t>Fuori convenzione: Qualsiasi tipologia (Corporate, Project Financing, Asset </a:t>
            </a:r>
            <a:r>
              <a:rPr lang="it-IT" sz="1050" dirty="0" err="1">
                <a:solidFill>
                  <a:schemeClr val="tx1"/>
                </a:solidFill>
                <a:latin typeface="+mj-lt"/>
              </a:rPr>
              <a:t>Based</a:t>
            </a:r>
            <a:r>
              <a:rPr lang="it-IT" sz="1050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760E526B-48E4-6210-80A3-2DC5BB8261FB}"/>
              </a:ext>
            </a:extLst>
          </p:cNvPr>
          <p:cNvSpPr/>
          <p:nvPr/>
        </p:nvSpPr>
        <p:spPr>
          <a:xfrm>
            <a:off x="4228749" y="3171573"/>
            <a:ext cx="270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chemeClr val="tx1"/>
                </a:solidFill>
                <a:latin typeface="+mj-lt"/>
              </a:rPr>
              <a:t> ≤ 500 €/mln 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1C34B8F-490B-B2DB-18AE-F94F5F518248}"/>
              </a:ext>
            </a:extLst>
          </p:cNvPr>
          <p:cNvSpPr/>
          <p:nvPr/>
        </p:nvSpPr>
        <p:spPr>
          <a:xfrm>
            <a:off x="8939238" y="3157553"/>
            <a:ext cx="270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chemeClr val="tx1"/>
                </a:solidFill>
                <a:latin typeface="+mj-lt"/>
              </a:rPr>
              <a:t>Nessun limite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7EAF8B39-8CB6-97ED-7339-9DED937AB9C9}"/>
              </a:ext>
            </a:extLst>
          </p:cNvPr>
          <p:cNvSpPr/>
          <p:nvPr/>
        </p:nvSpPr>
        <p:spPr>
          <a:xfrm>
            <a:off x="4228749" y="3631518"/>
            <a:ext cx="270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/>
                </a:solidFill>
                <a:latin typeface="+mj-lt"/>
              </a:rPr>
              <a:t>In convenzione: Cassa 80%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/>
                </a:solidFill>
                <a:latin typeface="+mj-lt"/>
              </a:rPr>
              <a:t>Fuori convenzione: ≤ 80%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B108FF7-4394-8D1A-5EE3-4FC807248A20}"/>
              </a:ext>
            </a:extLst>
          </p:cNvPr>
          <p:cNvSpPr/>
          <p:nvPr/>
        </p:nvSpPr>
        <p:spPr>
          <a:xfrm>
            <a:off x="8939238" y="3606750"/>
            <a:ext cx="270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/>
                </a:solidFill>
                <a:latin typeface="+mj-lt"/>
              </a:rPr>
              <a:t>In convenzione: Cassa 70%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/>
                </a:solidFill>
                <a:latin typeface="+mj-lt"/>
              </a:rPr>
              <a:t>Fuori convenzione:  </a:t>
            </a:r>
            <a:r>
              <a:rPr lang="it-IT" sz="1050" u="sng" dirty="0">
                <a:solidFill>
                  <a:schemeClr val="tx1"/>
                </a:solidFill>
                <a:latin typeface="+mj-lt"/>
              </a:rPr>
              <a:t>&lt;</a:t>
            </a:r>
            <a:r>
              <a:rPr lang="it-IT" sz="1050" dirty="0">
                <a:solidFill>
                  <a:schemeClr val="tx1"/>
                </a:solidFill>
                <a:latin typeface="+mj-lt"/>
              </a:rPr>
              <a:t> 70%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F4A14D37-B260-1E97-3CE7-B16F8FB542B9}"/>
              </a:ext>
            </a:extLst>
          </p:cNvPr>
          <p:cNvSpPr/>
          <p:nvPr/>
        </p:nvSpPr>
        <p:spPr>
          <a:xfrm>
            <a:off x="406727" y="4096601"/>
            <a:ext cx="2700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+mj-lt"/>
              </a:rPr>
              <a:t>DURATA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985E6B46-B418-103F-FAE4-BEB2FC2A152C}"/>
              </a:ext>
            </a:extLst>
          </p:cNvPr>
          <p:cNvSpPr/>
          <p:nvPr/>
        </p:nvSpPr>
        <p:spPr>
          <a:xfrm>
            <a:off x="406727" y="4583743"/>
            <a:ext cx="2700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  <a:latin typeface="+mj-lt"/>
              </a:rPr>
              <a:t>PRICING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776001F1-A371-6295-096D-AB95C5961C13}"/>
              </a:ext>
            </a:extLst>
          </p:cNvPr>
          <p:cNvSpPr/>
          <p:nvPr/>
        </p:nvSpPr>
        <p:spPr>
          <a:xfrm>
            <a:off x="4228748" y="4096504"/>
            <a:ext cx="741048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chemeClr val="tx1"/>
                </a:solidFill>
                <a:latin typeface="+mj-lt"/>
              </a:rPr>
              <a:t>20 anni (inclusi 36 mesi di preammortamento) – durata minima 24 mesi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54602D65-770B-4E6C-ABAA-D2BE060262BE}"/>
              </a:ext>
            </a:extLst>
          </p:cNvPr>
          <p:cNvSpPr/>
          <p:nvPr/>
        </p:nvSpPr>
        <p:spPr>
          <a:xfrm>
            <a:off x="8939238" y="6111380"/>
            <a:ext cx="270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chemeClr val="tx1"/>
                </a:solidFill>
                <a:latin typeface="+mj-lt"/>
              </a:rPr>
              <a:t>Declinati da SACE sulla base del </a:t>
            </a:r>
            <a:r>
              <a:rPr lang="it-IT" sz="1050" dirty="0" err="1">
                <a:solidFill>
                  <a:schemeClr val="tx1"/>
                </a:solidFill>
                <a:latin typeface="+mj-lt"/>
              </a:rPr>
              <a:t>d.lgs</a:t>
            </a:r>
            <a:r>
              <a:rPr lang="it-IT" sz="1050" dirty="0">
                <a:solidFill>
                  <a:schemeClr val="tx1"/>
                </a:solidFill>
                <a:latin typeface="+mj-lt"/>
              </a:rPr>
              <a:t> 143/98 (slide 4)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001DD00D-5D3E-042D-6F7E-5EE7A406626B}"/>
              </a:ext>
            </a:extLst>
          </p:cNvPr>
          <p:cNvSpPr/>
          <p:nvPr/>
        </p:nvSpPr>
        <p:spPr>
          <a:xfrm>
            <a:off x="412341" y="6127413"/>
            <a:ext cx="2700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  <a:latin typeface="+mj-lt"/>
              </a:rPr>
              <a:t>CRITERI ELIGIBILITY</a:t>
            </a:r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11D8AB77-F745-BFA0-8DE0-7B8A2C310508}"/>
              </a:ext>
            </a:extLst>
          </p:cNvPr>
          <p:cNvSpPr/>
          <p:nvPr/>
        </p:nvSpPr>
        <p:spPr>
          <a:xfrm>
            <a:off x="4228749" y="6160532"/>
            <a:ext cx="270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chemeClr val="tx1"/>
                </a:solidFill>
                <a:latin typeface="+mj-lt"/>
              </a:rPr>
              <a:t>Tassonomia UE (All.to Obiettivi Ambientali) - Indirizzi CIPESS</a:t>
            </a:r>
          </a:p>
        </p:txBody>
      </p:sp>
      <p:sp>
        <p:nvSpPr>
          <p:cNvPr id="69" name="Segnaposto testo 1">
            <a:extLst>
              <a:ext uri="{FF2B5EF4-FFF2-40B4-BE49-F238E27FC236}">
                <a16:creationId xmlns:a16="http://schemas.microsoft.com/office/drawing/2014/main" id="{8202350A-2725-36C6-2D0C-73938BD479B6}"/>
              </a:ext>
            </a:extLst>
          </p:cNvPr>
          <p:cNvSpPr txBox="1">
            <a:spLocks/>
          </p:cNvSpPr>
          <p:nvPr/>
        </p:nvSpPr>
        <p:spPr>
          <a:xfrm>
            <a:off x="1105224" y="497993"/>
            <a:ext cx="10294294" cy="5943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5B4B1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CONFRONTO </a:t>
            </a:r>
            <a:r>
              <a:rPr lang="it-IT" dirty="0">
                <a:solidFill>
                  <a:srgbClr val="25B4B1"/>
                </a:solidFill>
                <a:latin typeface="+mj-lt"/>
              </a:rPr>
              <a:t>GARANZIE SACE PER PMI 2024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>
                <a:solidFill>
                  <a:srgbClr val="25B4B1"/>
                </a:solidFill>
                <a:latin typeface="+mj-lt"/>
              </a:rPr>
              <a:t>PRINCIPALI CARATTERISTICHE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4631E1D-F4C5-6EB3-5340-68321B773B1C}"/>
              </a:ext>
            </a:extLst>
          </p:cNvPr>
          <p:cNvSpPr/>
          <p:nvPr/>
        </p:nvSpPr>
        <p:spPr>
          <a:xfrm>
            <a:off x="4244520" y="4539617"/>
            <a:ext cx="7385852" cy="4676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/>
                </a:solidFill>
                <a:latin typeface="+mj-lt"/>
              </a:rPr>
              <a:t>In convenzione : griglie premio standardizzate al rating banca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chemeClr val="tx1"/>
                </a:solidFill>
                <a:latin typeface="+mj-lt"/>
              </a:rPr>
              <a:t>Fuori convenzione: ad hoc, in base al rating attribuito all’azienda e alle caratteristiche del finanziamento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CDAD2C-4E75-76A7-FC2D-40F9EC2C5289}"/>
              </a:ext>
            </a:extLst>
          </p:cNvPr>
          <p:cNvSpPr/>
          <p:nvPr/>
        </p:nvSpPr>
        <p:spPr>
          <a:xfrm>
            <a:off x="420807" y="5086009"/>
            <a:ext cx="2700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+mj-lt"/>
              </a:rPr>
              <a:t>REMUNERAZIONE SACE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5C4AEF7-0053-33BE-0CDC-7836605CD2BC}"/>
              </a:ext>
            </a:extLst>
          </p:cNvPr>
          <p:cNvSpPr/>
          <p:nvPr/>
        </p:nvSpPr>
        <p:spPr>
          <a:xfrm>
            <a:off x="4237214" y="5120972"/>
            <a:ext cx="741048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chemeClr val="tx1"/>
                </a:solidFill>
                <a:latin typeface="+mj-lt"/>
              </a:rPr>
              <a:t>Running / </a:t>
            </a:r>
            <a:r>
              <a:rPr lang="it-IT" sz="1050" dirty="0" err="1">
                <a:solidFill>
                  <a:schemeClr val="tx1"/>
                </a:solidFill>
                <a:latin typeface="+mj-lt"/>
              </a:rPr>
              <a:t>Upfront</a:t>
            </a:r>
            <a:r>
              <a:rPr lang="it-IT" sz="1050" dirty="0">
                <a:solidFill>
                  <a:schemeClr val="tx1"/>
                </a:solidFill>
                <a:latin typeface="+mj-lt"/>
              </a:rPr>
              <a:t> – Trimestrale / Semestrale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0A75F23-DE62-B232-9D2D-BFDA71AA7BCA}"/>
              </a:ext>
            </a:extLst>
          </p:cNvPr>
          <p:cNvSpPr/>
          <p:nvPr/>
        </p:nvSpPr>
        <p:spPr>
          <a:xfrm>
            <a:off x="412340" y="5577078"/>
            <a:ext cx="270000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+mj-lt"/>
              </a:rPr>
              <a:t>Tasso di Interesse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D76288D-B611-C768-5FFF-D0ADA03BA114}"/>
              </a:ext>
            </a:extLst>
          </p:cNvPr>
          <p:cNvSpPr/>
          <p:nvPr/>
        </p:nvSpPr>
        <p:spPr>
          <a:xfrm>
            <a:off x="4228747" y="5612041"/>
            <a:ext cx="741048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chemeClr val="tx1"/>
                </a:solidFill>
                <a:latin typeface="+mj-lt"/>
              </a:rPr>
              <a:t>Fisso / Variabile</a:t>
            </a:r>
          </a:p>
        </p:txBody>
      </p:sp>
    </p:spTree>
    <p:extLst>
      <p:ext uri="{BB962C8B-B14F-4D97-AF65-F5344CB8AC3E}">
        <p14:creationId xmlns:p14="http://schemas.microsoft.com/office/powerpoint/2010/main" val="2924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2E40D1-9AB7-4CDC-A0C1-4A15DB7A5E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7171" y="2278178"/>
            <a:ext cx="1258013" cy="642642"/>
          </a:xfrm>
          <a:ln w="12700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it-IT" sz="1100" dirty="0">
                <a:latin typeface="+mn-lt"/>
              </a:rPr>
              <a:t>Finanziamento in favore di</a:t>
            </a:r>
          </a:p>
        </p:txBody>
      </p:sp>
      <p:sp>
        <p:nvSpPr>
          <p:cNvPr id="77" name="Segnaposto testo 3">
            <a:extLst>
              <a:ext uri="{FF2B5EF4-FFF2-40B4-BE49-F238E27FC236}">
                <a16:creationId xmlns:a16="http://schemas.microsoft.com/office/drawing/2014/main" id="{2036A877-0938-43FD-BC11-80A41732F5DC}"/>
              </a:ext>
            </a:extLst>
          </p:cNvPr>
          <p:cNvSpPr txBox="1">
            <a:spLocks/>
          </p:cNvSpPr>
          <p:nvPr/>
        </p:nvSpPr>
        <p:spPr>
          <a:xfrm>
            <a:off x="4132058" y="1485624"/>
            <a:ext cx="1368047" cy="398924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t">
            <a:normAutofit lnSpcReduction="10000"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421152"/>
                </a:solidFill>
                <a:latin typeface="Exo 2 ExtraLigh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100" b="1" dirty="0"/>
              <a:t>Immobilizzazioni Finanziarie</a:t>
            </a: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9C64F238-4672-4B93-9568-6922677C7357}"/>
              </a:ext>
            </a:extLst>
          </p:cNvPr>
          <p:cNvCxnSpPr>
            <a:cxnSpLocks/>
          </p:cNvCxnSpPr>
          <p:nvPr/>
        </p:nvCxnSpPr>
        <p:spPr>
          <a:xfrm>
            <a:off x="3745726" y="1684738"/>
            <a:ext cx="379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>
            <a:extLst>
              <a:ext uri="{FF2B5EF4-FFF2-40B4-BE49-F238E27FC236}">
                <a16:creationId xmlns:a16="http://schemas.microsoft.com/office/drawing/2014/main" id="{1342B297-7BBB-4AD2-A0EF-55C358F56E20}"/>
              </a:ext>
            </a:extLst>
          </p:cNvPr>
          <p:cNvSpPr txBox="1">
            <a:spLocks/>
          </p:cNvSpPr>
          <p:nvPr/>
        </p:nvSpPr>
        <p:spPr>
          <a:xfrm>
            <a:off x="1635587" y="3282332"/>
            <a:ext cx="1234715" cy="561243"/>
          </a:xfrm>
          <a:prstGeom prst="rect">
            <a:avLst/>
          </a:prstGeom>
          <a:ln w="12700">
            <a:solidFill>
              <a:schemeClr val="accent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t">
            <a:norm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421152"/>
                </a:solidFill>
                <a:latin typeface="Exo 2 ExtraLigh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0"/>
              </a:lnSpc>
              <a:spcBef>
                <a:spcPts val="600"/>
              </a:spcBef>
            </a:pPr>
            <a:endParaRPr lang="it-IT" sz="1100" b="1" dirty="0">
              <a:latin typeface="+mn-lt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sz="1100" b="1" dirty="0">
                <a:latin typeface="+mn-lt"/>
              </a:rPr>
              <a:t>Debitore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E1EF93FA-73C8-45C0-98EC-40EFC42109C1}"/>
              </a:ext>
            </a:extLst>
          </p:cNvPr>
          <p:cNvCxnSpPr>
            <a:cxnSpLocks/>
          </p:cNvCxnSpPr>
          <p:nvPr/>
        </p:nvCxnSpPr>
        <p:spPr>
          <a:xfrm rot="-60000" flipH="1">
            <a:off x="2234005" y="3852903"/>
            <a:ext cx="8417" cy="39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gnaposto testo 2">
            <a:extLst>
              <a:ext uri="{FF2B5EF4-FFF2-40B4-BE49-F238E27FC236}">
                <a16:creationId xmlns:a16="http://schemas.microsoft.com/office/drawing/2014/main" id="{8488E267-72A4-440F-A621-4509C5F07D96}"/>
              </a:ext>
            </a:extLst>
          </p:cNvPr>
          <p:cNvSpPr txBox="1">
            <a:spLocks/>
          </p:cNvSpPr>
          <p:nvPr/>
        </p:nvSpPr>
        <p:spPr>
          <a:xfrm>
            <a:off x="1635586" y="4250958"/>
            <a:ext cx="1263971" cy="1128303"/>
          </a:xfrm>
          <a:prstGeom prst="rect">
            <a:avLst/>
          </a:prstGeom>
          <a:ln w="12700">
            <a:solidFill>
              <a:schemeClr val="accent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421152"/>
                </a:solidFill>
                <a:latin typeface="Exo 2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000" b="0" dirty="0">
                <a:latin typeface="+mn-lt"/>
              </a:rPr>
              <a:t>▪ Non in difficoltà</a:t>
            </a:r>
          </a:p>
          <a:p>
            <a:pPr algn="just"/>
            <a:r>
              <a:rPr lang="it-IT" sz="1000" b="0" dirty="0">
                <a:latin typeface="+mn-lt"/>
              </a:rPr>
              <a:t>▪ Impresa con sede legale ovvero sede secondaria in Italia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E616427F-9F87-4ADF-AC4A-BD0AA57560E0}"/>
              </a:ext>
            </a:extLst>
          </p:cNvPr>
          <p:cNvCxnSpPr>
            <a:cxnSpLocks/>
          </p:cNvCxnSpPr>
          <p:nvPr/>
        </p:nvCxnSpPr>
        <p:spPr>
          <a:xfrm rot="120000">
            <a:off x="2238213" y="2942293"/>
            <a:ext cx="14732" cy="340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731C6DF-8FD7-40DA-9B19-0A0350777525}"/>
              </a:ext>
            </a:extLst>
          </p:cNvPr>
          <p:cNvSpPr txBox="1"/>
          <p:nvPr/>
        </p:nvSpPr>
        <p:spPr>
          <a:xfrm>
            <a:off x="3140129" y="3309846"/>
            <a:ext cx="438081" cy="246221"/>
          </a:xfrm>
          <a:prstGeom prst="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it-IT" sz="1000" dirty="0"/>
              <a:t>per</a:t>
            </a: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F66E0E0D-510F-452C-BD1E-0DCFE4B6B31F}"/>
              </a:ext>
            </a:extLst>
          </p:cNvPr>
          <p:cNvSpPr/>
          <p:nvPr/>
        </p:nvSpPr>
        <p:spPr>
          <a:xfrm>
            <a:off x="8778692" y="1844116"/>
            <a:ext cx="2600112" cy="19400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accent1"/>
                </a:solidFill>
              </a:rPr>
              <a:t>Infrastrutture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0900AB19-EEDC-4F94-B77D-9CDCEAF52E96}"/>
              </a:ext>
            </a:extLst>
          </p:cNvPr>
          <p:cNvSpPr/>
          <p:nvPr/>
        </p:nvSpPr>
        <p:spPr>
          <a:xfrm>
            <a:off x="8770862" y="2190147"/>
            <a:ext cx="2615913" cy="46522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accent1"/>
                </a:solidFill>
              </a:rPr>
              <a:t>Infrastrutture o stabilimenti produttivi localizzati in Aree Economicamente Svantaggiate</a:t>
            </a:r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A1548182-F061-463B-99D2-44E1E76ED420}"/>
              </a:ext>
            </a:extLst>
          </p:cNvPr>
          <p:cNvSpPr/>
          <p:nvPr/>
        </p:nvSpPr>
        <p:spPr>
          <a:xfrm>
            <a:off x="8770082" y="2733086"/>
            <a:ext cx="2623534" cy="30632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accent1"/>
                </a:solidFill>
              </a:rPr>
              <a:t>Innovazione Tecnologica e Digitale</a:t>
            </a:r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88CF57EE-366F-42D2-8BBD-102E8C96C01E}"/>
              </a:ext>
            </a:extLst>
          </p:cNvPr>
          <p:cNvSpPr/>
          <p:nvPr/>
        </p:nvSpPr>
        <p:spPr>
          <a:xfrm>
            <a:off x="8778693" y="3137687"/>
            <a:ext cx="2614922" cy="27369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accent1"/>
                </a:solidFill>
              </a:rPr>
              <a:t>Sviluppo di una Filiera Strategica</a:t>
            </a:r>
          </a:p>
        </p:txBody>
      </p:sp>
      <p:cxnSp>
        <p:nvCxnSpPr>
          <p:cNvPr id="88" name="Connettore 2 87">
            <a:extLst>
              <a:ext uri="{FF2B5EF4-FFF2-40B4-BE49-F238E27FC236}">
                <a16:creationId xmlns:a16="http://schemas.microsoft.com/office/drawing/2014/main" id="{D63FAE6B-CFA3-43BD-860B-ADCC056DAF6C}"/>
              </a:ext>
            </a:extLst>
          </p:cNvPr>
          <p:cNvCxnSpPr>
            <a:cxnSpLocks/>
          </p:cNvCxnSpPr>
          <p:nvPr/>
        </p:nvCxnSpPr>
        <p:spPr>
          <a:xfrm>
            <a:off x="5743401" y="3001232"/>
            <a:ext cx="28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1A2F22A8-A699-4488-A719-AF42396D1F7E}"/>
              </a:ext>
            </a:extLst>
          </p:cNvPr>
          <p:cNvSpPr txBox="1"/>
          <p:nvPr/>
        </p:nvSpPr>
        <p:spPr>
          <a:xfrm>
            <a:off x="6154225" y="4736162"/>
            <a:ext cx="1621848" cy="261610"/>
          </a:xfrm>
          <a:prstGeom prst="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it-IT" sz="1050" dirty="0"/>
              <a:t>per l’approntamento di</a:t>
            </a:r>
          </a:p>
        </p:txBody>
      </p:sp>
      <p:sp>
        <p:nvSpPr>
          <p:cNvPr id="114" name="Rettangolo 113">
            <a:extLst>
              <a:ext uri="{FF2B5EF4-FFF2-40B4-BE49-F238E27FC236}">
                <a16:creationId xmlns:a16="http://schemas.microsoft.com/office/drawing/2014/main" id="{3E176C58-3D27-47A2-8A02-AB1FE7FDA2E5}"/>
              </a:ext>
            </a:extLst>
          </p:cNvPr>
          <p:cNvSpPr/>
          <p:nvPr/>
        </p:nvSpPr>
        <p:spPr>
          <a:xfrm>
            <a:off x="1191636" y="486552"/>
            <a:ext cx="8972971" cy="37433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accent1"/>
                </a:solidFill>
                <a:latin typeface="+mj-lt"/>
              </a:rPr>
              <a:t>Garanzia Futuro – perimetro </a:t>
            </a:r>
            <a:r>
              <a:rPr lang="it-IT" sz="2400" b="1" dirty="0" err="1">
                <a:solidFill>
                  <a:schemeClr val="accent1"/>
                </a:solidFill>
                <a:latin typeface="+mj-lt"/>
              </a:rPr>
              <a:t>eligibility</a:t>
            </a:r>
            <a:endParaRPr lang="it-IT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5" name="Segnaposto testo 3">
            <a:extLst>
              <a:ext uri="{FF2B5EF4-FFF2-40B4-BE49-F238E27FC236}">
                <a16:creationId xmlns:a16="http://schemas.microsoft.com/office/drawing/2014/main" id="{75C8DDE4-05B7-44F4-82BD-18B38AD3C1EC}"/>
              </a:ext>
            </a:extLst>
          </p:cNvPr>
          <p:cNvSpPr txBox="1">
            <a:spLocks/>
          </p:cNvSpPr>
          <p:nvPr/>
        </p:nvSpPr>
        <p:spPr>
          <a:xfrm>
            <a:off x="6030088" y="1509870"/>
            <a:ext cx="968925" cy="322223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t">
            <a:norm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421152"/>
                </a:solidFill>
                <a:latin typeface="Exo 2 ExtraLigh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100" b="1" dirty="0"/>
              <a:t>All’estero*</a:t>
            </a:r>
          </a:p>
        </p:txBody>
      </p: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B61F6838-6413-4544-906F-CAA496F27D2A}"/>
              </a:ext>
            </a:extLst>
          </p:cNvPr>
          <p:cNvCxnSpPr>
            <a:cxnSpLocks/>
            <a:endCxn id="68" idx="3"/>
          </p:cNvCxnSpPr>
          <p:nvPr/>
        </p:nvCxnSpPr>
        <p:spPr>
          <a:xfrm flipH="1">
            <a:off x="5500105" y="5017631"/>
            <a:ext cx="3029906" cy="6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922BB3EC-9DD4-4340-981C-DE79FD8CD957}"/>
              </a:ext>
            </a:extLst>
          </p:cNvPr>
          <p:cNvCxnSpPr>
            <a:cxnSpLocks/>
          </p:cNvCxnSpPr>
          <p:nvPr/>
        </p:nvCxnSpPr>
        <p:spPr>
          <a:xfrm>
            <a:off x="5743401" y="3001232"/>
            <a:ext cx="0" cy="1020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e 134">
            <a:extLst>
              <a:ext uri="{FF2B5EF4-FFF2-40B4-BE49-F238E27FC236}">
                <a16:creationId xmlns:a16="http://schemas.microsoft.com/office/drawing/2014/main" id="{A58A0AF3-65C0-44A7-9209-5A8CFB23F978}"/>
              </a:ext>
            </a:extLst>
          </p:cNvPr>
          <p:cNvSpPr/>
          <p:nvPr/>
        </p:nvSpPr>
        <p:spPr>
          <a:xfrm>
            <a:off x="8671016" y="1707865"/>
            <a:ext cx="186114" cy="1810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b="1" dirty="0"/>
              <a:t>1</a:t>
            </a:r>
          </a:p>
        </p:txBody>
      </p:sp>
      <p:sp>
        <p:nvSpPr>
          <p:cNvPr id="136" name="Ovale 135">
            <a:extLst>
              <a:ext uri="{FF2B5EF4-FFF2-40B4-BE49-F238E27FC236}">
                <a16:creationId xmlns:a16="http://schemas.microsoft.com/office/drawing/2014/main" id="{375D27F8-3979-43FA-8A51-A1B0BA64E01F}"/>
              </a:ext>
            </a:extLst>
          </p:cNvPr>
          <p:cNvSpPr/>
          <p:nvPr/>
        </p:nvSpPr>
        <p:spPr>
          <a:xfrm>
            <a:off x="8671016" y="2134463"/>
            <a:ext cx="186114" cy="1810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b="1" dirty="0"/>
              <a:t>2</a:t>
            </a:r>
          </a:p>
        </p:txBody>
      </p:sp>
      <p:sp>
        <p:nvSpPr>
          <p:cNvPr id="137" name="Ovale 136">
            <a:extLst>
              <a:ext uri="{FF2B5EF4-FFF2-40B4-BE49-F238E27FC236}">
                <a16:creationId xmlns:a16="http://schemas.microsoft.com/office/drawing/2014/main" id="{A884AA37-B1C8-47AA-A3E8-3FA82B4ABB75}"/>
              </a:ext>
            </a:extLst>
          </p:cNvPr>
          <p:cNvSpPr/>
          <p:nvPr/>
        </p:nvSpPr>
        <p:spPr>
          <a:xfrm>
            <a:off x="8672735" y="2700827"/>
            <a:ext cx="186114" cy="1810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b="1" dirty="0"/>
              <a:t>3</a:t>
            </a:r>
          </a:p>
        </p:txBody>
      </p:sp>
      <p:sp>
        <p:nvSpPr>
          <p:cNvPr id="138" name="Ovale 137">
            <a:extLst>
              <a:ext uri="{FF2B5EF4-FFF2-40B4-BE49-F238E27FC236}">
                <a16:creationId xmlns:a16="http://schemas.microsoft.com/office/drawing/2014/main" id="{D2E3C506-3030-493A-B382-46C084065328}"/>
              </a:ext>
            </a:extLst>
          </p:cNvPr>
          <p:cNvSpPr/>
          <p:nvPr/>
        </p:nvSpPr>
        <p:spPr>
          <a:xfrm>
            <a:off x="8657039" y="3089128"/>
            <a:ext cx="186114" cy="1810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b="1" dirty="0"/>
              <a:t>4</a:t>
            </a: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AE0B9F49-5523-4296-835B-1E93B085C735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5493626" y="3558317"/>
            <a:ext cx="249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F703803D-1ECD-4D8B-BEA9-B023892DAC33}"/>
              </a:ext>
            </a:extLst>
          </p:cNvPr>
          <p:cNvCxnSpPr>
            <a:cxnSpLocks/>
          </p:cNvCxnSpPr>
          <p:nvPr/>
        </p:nvCxnSpPr>
        <p:spPr>
          <a:xfrm flipH="1">
            <a:off x="3729613" y="1679581"/>
            <a:ext cx="16113" cy="3341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4C7DC524-3C28-4371-A164-BC9EA0FDC50C}"/>
              </a:ext>
            </a:extLst>
          </p:cNvPr>
          <p:cNvCxnSpPr>
            <a:cxnSpLocks/>
          </p:cNvCxnSpPr>
          <p:nvPr/>
        </p:nvCxnSpPr>
        <p:spPr>
          <a:xfrm>
            <a:off x="3737669" y="5023003"/>
            <a:ext cx="39438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egnaposto testo 3">
            <a:extLst>
              <a:ext uri="{FF2B5EF4-FFF2-40B4-BE49-F238E27FC236}">
                <a16:creationId xmlns:a16="http://schemas.microsoft.com/office/drawing/2014/main" id="{842C0DDF-66D0-4628-94AD-C9D9924A3CF9}"/>
              </a:ext>
            </a:extLst>
          </p:cNvPr>
          <p:cNvSpPr txBox="1">
            <a:spLocks/>
          </p:cNvSpPr>
          <p:nvPr/>
        </p:nvSpPr>
        <p:spPr>
          <a:xfrm>
            <a:off x="4132058" y="4912506"/>
            <a:ext cx="1368047" cy="222511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t">
            <a:normAutofit fontScale="92500" lnSpcReduction="20000"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421152"/>
                </a:solidFill>
                <a:latin typeface="Exo 2 ExtraLigh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100" b="1" dirty="0"/>
              <a:t>Capitale circolante</a:t>
            </a:r>
          </a:p>
        </p:txBody>
      </p:sp>
      <p:sp>
        <p:nvSpPr>
          <p:cNvPr id="69" name="Segnaposto testo 3">
            <a:extLst>
              <a:ext uri="{FF2B5EF4-FFF2-40B4-BE49-F238E27FC236}">
                <a16:creationId xmlns:a16="http://schemas.microsoft.com/office/drawing/2014/main" id="{CE9078A8-4B62-4E55-9E60-8E66B7226057}"/>
              </a:ext>
            </a:extLst>
          </p:cNvPr>
          <p:cNvSpPr txBox="1">
            <a:spLocks/>
          </p:cNvSpPr>
          <p:nvPr/>
        </p:nvSpPr>
        <p:spPr>
          <a:xfrm>
            <a:off x="4125579" y="3358855"/>
            <a:ext cx="1368047" cy="398924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t"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421152"/>
                </a:solidFill>
                <a:latin typeface="Exo 2 ExtraLigh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950" b="1" dirty="0"/>
              <a:t>Immobilizzazioni materiali/immateriali</a:t>
            </a:r>
          </a:p>
        </p:txBody>
      </p: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05E532E8-F2CB-44AE-80A9-C36C07E5BD94}"/>
              </a:ext>
            </a:extLst>
          </p:cNvPr>
          <p:cNvCxnSpPr>
            <a:cxnSpLocks/>
            <a:stCxn id="27" idx="3"/>
            <a:endCxn id="69" idx="1"/>
          </p:cNvCxnSpPr>
          <p:nvPr/>
        </p:nvCxnSpPr>
        <p:spPr>
          <a:xfrm flipV="1">
            <a:off x="2870302" y="3558317"/>
            <a:ext cx="1255277" cy="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2 94">
            <a:extLst>
              <a:ext uri="{FF2B5EF4-FFF2-40B4-BE49-F238E27FC236}">
                <a16:creationId xmlns:a16="http://schemas.microsoft.com/office/drawing/2014/main" id="{2FF035F0-3A25-444C-83A7-40317F4E7F3A}"/>
              </a:ext>
            </a:extLst>
          </p:cNvPr>
          <p:cNvCxnSpPr>
            <a:cxnSpLocks/>
          </p:cNvCxnSpPr>
          <p:nvPr/>
        </p:nvCxnSpPr>
        <p:spPr>
          <a:xfrm>
            <a:off x="5500105" y="1696879"/>
            <a:ext cx="528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egnaposto testo 3">
            <a:extLst>
              <a:ext uri="{FF2B5EF4-FFF2-40B4-BE49-F238E27FC236}">
                <a16:creationId xmlns:a16="http://schemas.microsoft.com/office/drawing/2014/main" id="{05E35A68-C72C-44B3-84FA-0275AB19DADC}"/>
              </a:ext>
            </a:extLst>
          </p:cNvPr>
          <p:cNvSpPr txBox="1">
            <a:spLocks/>
          </p:cNvSpPr>
          <p:nvPr/>
        </p:nvSpPr>
        <p:spPr>
          <a:xfrm>
            <a:off x="6012792" y="2725614"/>
            <a:ext cx="986222" cy="551235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t">
            <a:norm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421152"/>
                </a:solidFill>
                <a:latin typeface="Exo 2 ExtraLigh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000" b="1" dirty="0"/>
              <a:t>In Italia, per investimenti</a:t>
            </a:r>
          </a:p>
        </p:txBody>
      </p:sp>
      <p:sp>
        <p:nvSpPr>
          <p:cNvPr id="111" name="Segnaposto testo 3">
            <a:extLst>
              <a:ext uri="{FF2B5EF4-FFF2-40B4-BE49-F238E27FC236}">
                <a16:creationId xmlns:a16="http://schemas.microsoft.com/office/drawing/2014/main" id="{E56870BE-C7EF-4182-9C75-11E3B3C7EF98}"/>
              </a:ext>
            </a:extLst>
          </p:cNvPr>
          <p:cNvSpPr txBox="1">
            <a:spLocks/>
          </p:cNvSpPr>
          <p:nvPr/>
        </p:nvSpPr>
        <p:spPr>
          <a:xfrm>
            <a:off x="6028878" y="3881231"/>
            <a:ext cx="970136" cy="239640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t">
            <a:normAutofit fontScale="92500" lnSpcReduction="10000"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rgbClr val="421152"/>
                </a:solidFill>
                <a:latin typeface="Exo 2 ExtraLigh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100" b="1" dirty="0"/>
              <a:t>All’estero*</a:t>
            </a:r>
          </a:p>
        </p:txBody>
      </p:sp>
      <p:cxnSp>
        <p:nvCxnSpPr>
          <p:cNvPr id="112" name="Connettore 2 111">
            <a:extLst>
              <a:ext uri="{FF2B5EF4-FFF2-40B4-BE49-F238E27FC236}">
                <a16:creationId xmlns:a16="http://schemas.microsoft.com/office/drawing/2014/main" id="{8D1EBF21-DEC2-4EDE-ADE1-11B97979BD0A}"/>
              </a:ext>
            </a:extLst>
          </p:cNvPr>
          <p:cNvCxnSpPr>
            <a:cxnSpLocks/>
          </p:cNvCxnSpPr>
          <p:nvPr/>
        </p:nvCxnSpPr>
        <p:spPr>
          <a:xfrm>
            <a:off x="5743400" y="4021977"/>
            <a:ext cx="28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>
            <a:extLst>
              <a:ext uri="{FF2B5EF4-FFF2-40B4-BE49-F238E27FC236}">
                <a16:creationId xmlns:a16="http://schemas.microsoft.com/office/drawing/2014/main" id="{1DF78735-60A3-4D21-9BE2-1B36BC3B9EB6}"/>
              </a:ext>
            </a:extLst>
          </p:cNvPr>
          <p:cNvCxnSpPr>
            <a:cxnSpLocks/>
          </p:cNvCxnSpPr>
          <p:nvPr/>
        </p:nvCxnSpPr>
        <p:spPr>
          <a:xfrm>
            <a:off x="8530011" y="4498308"/>
            <a:ext cx="0" cy="1041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ttangolo 116">
            <a:extLst>
              <a:ext uri="{FF2B5EF4-FFF2-40B4-BE49-F238E27FC236}">
                <a16:creationId xmlns:a16="http://schemas.microsoft.com/office/drawing/2014/main" id="{FA08CCAC-0A0E-458C-8189-773F6252B066}"/>
              </a:ext>
            </a:extLst>
          </p:cNvPr>
          <p:cNvSpPr/>
          <p:nvPr/>
        </p:nvSpPr>
        <p:spPr>
          <a:xfrm>
            <a:off x="8748237" y="4333810"/>
            <a:ext cx="2630567" cy="32899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>
              <a:solidFill>
                <a:schemeClr val="accent1"/>
              </a:solidFill>
            </a:endParaRPr>
          </a:p>
          <a:p>
            <a:pPr algn="ctr"/>
            <a:r>
              <a:rPr lang="it-IT" sz="1000" dirty="0">
                <a:solidFill>
                  <a:schemeClr val="accent1"/>
                </a:solidFill>
              </a:rPr>
              <a:t>fornitura da incorporarsi in produzioni destinate all’estero*</a:t>
            </a:r>
          </a:p>
          <a:p>
            <a:pPr algn="ctr"/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118" name="Rettangolo 117">
            <a:extLst>
              <a:ext uri="{FF2B5EF4-FFF2-40B4-BE49-F238E27FC236}">
                <a16:creationId xmlns:a16="http://schemas.microsoft.com/office/drawing/2014/main" id="{AE2BBCEA-0716-41AD-803F-6C2395284BBE}"/>
              </a:ext>
            </a:extLst>
          </p:cNvPr>
          <p:cNvSpPr/>
          <p:nvPr/>
        </p:nvSpPr>
        <p:spPr>
          <a:xfrm>
            <a:off x="8735880" y="5304731"/>
            <a:ext cx="2655734" cy="46954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>
              <a:solidFill>
                <a:schemeClr val="accent1"/>
              </a:solidFill>
            </a:endParaRPr>
          </a:p>
          <a:p>
            <a:pPr algn="ctr"/>
            <a:r>
              <a:rPr lang="it-IT" sz="1000" dirty="0">
                <a:solidFill>
                  <a:schemeClr val="accent1"/>
                </a:solidFill>
              </a:rPr>
              <a:t>fornitura /sub-fornitura per realizzazione, ampliamento o manutenzione di Infrastrutture in Italia</a:t>
            </a:r>
          </a:p>
          <a:p>
            <a:pPr algn="ctr"/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119" name="Rettangolo 118">
            <a:extLst>
              <a:ext uri="{FF2B5EF4-FFF2-40B4-BE49-F238E27FC236}">
                <a16:creationId xmlns:a16="http://schemas.microsoft.com/office/drawing/2014/main" id="{3E13A2BE-5298-4DB9-A49E-983668EEB1D3}"/>
              </a:ext>
            </a:extLst>
          </p:cNvPr>
          <p:cNvSpPr/>
          <p:nvPr/>
        </p:nvSpPr>
        <p:spPr>
          <a:xfrm>
            <a:off x="8748237" y="4852837"/>
            <a:ext cx="2640322" cy="32899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accent1"/>
                </a:solidFill>
              </a:rPr>
              <a:t>fornitura /sub-fornitura per cliente estero  (</a:t>
            </a:r>
            <a:r>
              <a:rPr lang="it-IT" sz="1000" dirty="0" err="1">
                <a:solidFill>
                  <a:schemeClr val="accent1"/>
                </a:solidFill>
              </a:rPr>
              <a:t>pre-shipment</a:t>
            </a:r>
            <a:r>
              <a:rPr lang="it-IT" sz="1000" dirty="0">
                <a:solidFill>
                  <a:schemeClr val="accent1"/>
                </a:solidFill>
              </a:rPr>
              <a:t>)*</a:t>
            </a:r>
          </a:p>
        </p:txBody>
      </p: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80B9A585-3944-41DA-B5C5-2568F420439E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8530011" y="4498308"/>
            <a:ext cx="2182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42624D07-76FB-4367-831B-7B4E8E15F028}"/>
              </a:ext>
            </a:extLst>
          </p:cNvPr>
          <p:cNvCxnSpPr>
            <a:cxnSpLocks/>
            <a:endCxn id="118" idx="1"/>
          </p:cNvCxnSpPr>
          <p:nvPr/>
        </p:nvCxnSpPr>
        <p:spPr>
          <a:xfrm>
            <a:off x="8527959" y="5539504"/>
            <a:ext cx="207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9D12D9D9-5094-44D2-95B9-10A24AA0A1C1}"/>
              </a:ext>
            </a:extLst>
          </p:cNvPr>
          <p:cNvCxnSpPr>
            <a:cxnSpLocks/>
            <a:endCxn id="103" idx="3"/>
          </p:cNvCxnSpPr>
          <p:nvPr/>
        </p:nvCxnSpPr>
        <p:spPr>
          <a:xfrm flipH="1" flipV="1">
            <a:off x="6999014" y="3001232"/>
            <a:ext cx="1530997" cy="5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2CBED9DB-A3AB-45D1-9E03-AEADB011675D}"/>
              </a:ext>
            </a:extLst>
          </p:cNvPr>
          <p:cNvSpPr txBox="1"/>
          <p:nvPr/>
        </p:nvSpPr>
        <p:spPr>
          <a:xfrm>
            <a:off x="7366445" y="2753029"/>
            <a:ext cx="794246" cy="253916"/>
          </a:xfrm>
          <a:prstGeom prst="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it-IT" sz="1050" dirty="0"/>
              <a:t>relativi a </a:t>
            </a:r>
            <a:endParaRPr lang="it-IT" sz="1050" b="1" dirty="0"/>
          </a:p>
        </p:txBody>
      </p:sp>
      <p:sp>
        <p:nvSpPr>
          <p:cNvPr id="152" name="Rettangolo 151">
            <a:extLst>
              <a:ext uri="{FF2B5EF4-FFF2-40B4-BE49-F238E27FC236}">
                <a16:creationId xmlns:a16="http://schemas.microsoft.com/office/drawing/2014/main" id="{45E3A2ED-33A9-444F-B032-79A52CF90418}"/>
              </a:ext>
            </a:extLst>
          </p:cNvPr>
          <p:cNvSpPr/>
          <p:nvPr/>
        </p:nvSpPr>
        <p:spPr>
          <a:xfrm>
            <a:off x="8778692" y="3547781"/>
            <a:ext cx="2608083" cy="24844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accent1"/>
                </a:solidFill>
              </a:rPr>
              <a:t>Riduzione Rischio Sismico/Idrogeologico</a:t>
            </a:r>
          </a:p>
        </p:txBody>
      </p:sp>
      <p:sp>
        <p:nvSpPr>
          <p:cNvPr id="160" name="Rettangolo 159">
            <a:extLst>
              <a:ext uri="{FF2B5EF4-FFF2-40B4-BE49-F238E27FC236}">
                <a16:creationId xmlns:a16="http://schemas.microsoft.com/office/drawing/2014/main" id="{33F8F845-1F51-470D-8945-8B1571382DC4}"/>
              </a:ext>
            </a:extLst>
          </p:cNvPr>
          <p:cNvSpPr/>
          <p:nvPr/>
        </p:nvSpPr>
        <p:spPr>
          <a:xfrm>
            <a:off x="8771854" y="3892026"/>
            <a:ext cx="2614921" cy="24000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accent1"/>
                </a:solidFill>
              </a:rPr>
              <a:t>Sviluppo di una Impresa Femminile</a:t>
            </a:r>
          </a:p>
        </p:txBody>
      </p:sp>
      <p:cxnSp>
        <p:nvCxnSpPr>
          <p:cNvPr id="181" name="Connettore diritto 180">
            <a:extLst>
              <a:ext uri="{FF2B5EF4-FFF2-40B4-BE49-F238E27FC236}">
                <a16:creationId xmlns:a16="http://schemas.microsoft.com/office/drawing/2014/main" id="{34F4C9DF-E273-4E5B-BA2B-42040B98714E}"/>
              </a:ext>
            </a:extLst>
          </p:cNvPr>
          <p:cNvCxnSpPr>
            <a:cxnSpLocks/>
          </p:cNvCxnSpPr>
          <p:nvPr/>
        </p:nvCxnSpPr>
        <p:spPr>
          <a:xfrm>
            <a:off x="8523108" y="1941120"/>
            <a:ext cx="12279" cy="2025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ttore diritto 187">
            <a:extLst>
              <a:ext uri="{FF2B5EF4-FFF2-40B4-BE49-F238E27FC236}">
                <a16:creationId xmlns:a16="http://schemas.microsoft.com/office/drawing/2014/main" id="{326831A9-6D83-4EF4-9FDB-F63ACE6E06B2}"/>
              </a:ext>
            </a:extLst>
          </p:cNvPr>
          <p:cNvCxnSpPr>
            <a:cxnSpLocks/>
            <a:stCxn id="82" idx="1"/>
          </p:cNvCxnSpPr>
          <p:nvPr/>
        </p:nvCxnSpPr>
        <p:spPr>
          <a:xfrm flipH="1">
            <a:off x="8523108" y="1941120"/>
            <a:ext cx="255584" cy="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asellaDiTesto 215">
            <a:extLst>
              <a:ext uri="{FF2B5EF4-FFF2-40B4-BE49-F238E27FC236}">
                <a16:creationId xmlns:a16="http://schemas.microsoft.com/office/drawing/2014/main" id="{A58CFEB3-4ACB-4F31-B1F7-B1FEFE6F99D7}"/>
              </a:ext>
            </a:extLst>
          </p:cNvPr>
          <p:cNvSpPr txBox="1"/>
          <p:nvPr/>
        </p:nvSpPr>
        <p:spPr>
          <a:xfrm>
            <a:off x="742126" y="6049686"/>
            <a:ext cx="9328809" cy="7078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800" b="1" dirty="0"/>
              <a:t>immobilizzazioni materiali</a:t>
            </a:r>
            <a:r>
              <a:rPr lang="it-IT" sz="800" dirty="0"/>
              <a:t> indicano costi per (1) terreni e fabbricati, (2) impianti e macchinari, (3) attrezzature industriali e commerciali, inerenti l’attività produttiva caratteristica del debitore</a:t>
            </a:r>
            <a:endParaRPr lang="it-IT" sz="800" b="1" dirty="0"/>
          </a:p>
          <a:p>
            <a:pPr algn="just"/>
            <a:r>
              <a:rPr lang="it-IT" sz="800" b="1" dirty="0"/>
              <a:t>immobilizzazioni immateriali </a:t>
            </a:r>
            <a:r>
              <a:rPr lang="it-IT" sz="800" dirty="0"/>
              <a:t>indicano costi per (1) impianto e ampliamento, (2) ricerca e sviluppo, (3) diritti di brevetto industriale e diritti di utilizzazione delle opere dell’ingegno, (4) concessioni, licenze, marchi e diritti simili, inerenti l’attività produttiva caratteristica del debitore</a:t>
            </a:r>
          </a:p>
          <a:p>
            <a:pPr algn="just"/>
            <a:r>
              <a:rPr lang="it-IT" sz="800" b="1" dirty="0"/>
              <a:t>immobilizzazioni finanziarie </a:t>
            </a:r>
            <a:r>
              <a:rPr lang="it-IT" sz="800" dirty="0"/>
              <a:t>indicano i costi di investimento nella forma di prezzo di acquisto di (a) partecipazioni di maggioranza in società produttive e/o società di trading di beni e/o servizi; e/o (b) ramo di azienda di società produttive e/o società di trading di beni e/o servizi</a:t>
            </a:r>
          </a:p>
        </p:txBody>
      </p:sp>
      <p:sp>
        <p:nvSpPr>
          <p:cNvPr id="224" name="Ovale 223">
            <a:extLst>
              <a:ext uri="{FF2B5EF4-FFF2-40B4-BE49-F238E27FC236}">
                <a16:creationId xmlns:a16="http://schemas.microsoft.com/office/drawing/2014/main" id="{74EC3A8B-D34A-43EE-A4F7-BA56CD20130C}"/>
              </a:ext>
            </a:extLst>
          </p:cNvPr>
          <p:cNvSpPr/>
          <p:nvPr/>
        </p:nvSpPr>
        <p:spPr>
          <a:xfrm>
            <a:off x="8642823" y="4268138"/>
            <a:ext cx="186114" cy="1810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b="1" dirty="0"/>
              <a:t>1</a:t>
            </a:r>
          </a:p>
        </p:txBody>
      </p:sp>
      <p:sp>
        <p:nvSpPr>
          <p:cNvPr id="225" name="Ovale 224">
            <a:extLst>
              <a:ext uri="{FF2B5EF4-FFF2-40B4-BE49-F238E27FC236}">
                <a16:creationId xmlns:a16="http://schemas.microsoft.com/office/drawing/2014/main" id="{0F432A2C-1B73-4918-8951-F13ADD23EF86}"/>
              </a:ext>
            </a:extLst>
          </p:cNvPr>
          <p:cNvSpPr/>
          <p:nvPr/>
        </p:nvSpPr>
        <p:spPr>
          <a:xfrm>
            <a:off x="8632480" y="4718089"/>
            <a:ext cx="186114" cy="1810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b="1" dirty="0"/>
              <a:t>2</a:t>
            </a:r>
          </a:p>
        </p:txBody>
      </p:sp>
      <p:sp>
        <p:nvSpPr>
          <p:cNvPr id="226" name="Ovale 225">
            <a:extLst>
              <a:ext uri="{FF2B5EF4-FFF2-40B4-BE49-F238E27FC236}">
                <a16:creationId xmlns:a16="http://schemas.microsoft.com/office/drawing/2014/main" id="{5EC84B34-D840-4A1E-9B69-87AC062E9476}"/>
              </a:ext>
            </a:extLst>
          </p:cNvPr>
          <p:cNvSpPr/>
          <p:nvPr/>
        </p:nvSpPr>
        <p:spPr>
          <a:xfrm>
            <a:off x="8642823" y="5244527"/>
            <a:ext cx="186114" cy="1810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b="1" dirty="0"/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EED6F1-3183-416E-B7EA-F72DC839167E}"/>
              </a:ext>
            </a:extLst>
          </p:cNvPr>
          <p:cNvSpPr txBox="1"/>
          <p:nvPr/>
        </p:nvSpPr>
        <p:spPr>
          <a:xfrm>
            <a:off x="782740" y="5711405"/>
            <a:ext cx="3844121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it-IT" sz="800" dirty="0"/>
              <a:t>*Fattispecie consentita soltanto per imprese con sede legale in Italia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2EE32C9B-2CE1-442F-BE1D-AB1D93DB5A78}"/>
              </a:ext>
            </a:extLst>
          </p:cNvPr>
          <p:cNvSpPr txBox="1"/>
          <p:nvPr/>
        </p:nvSpPr>
        <p:spPr>
          <a:xfrm>
            <a:off x="1191636" y="1012663"/>
            <a:ext cx="4335065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it-IT" sz="800" dirty="0" err="1"/>
              <a:t>N.b.</a:t>
            </a:r>
            <a:r>
              <a:rPr lang="it-IT" sz="800" dirty="0"/>
              <a:t>: sono ammesse anche le spese sostenute a decorrere dalla data di ingaggio di SACE</a:t>
            </a:r>
          </a:p>
        </p:txBody>
      </p:sp>
      <p:sp>
        <p:nvSpPr>
          <p:cNvPr id="139" name="Ovale 138">
            <a:extLst>
              <a:ext uri="{FF2B5EF4-FFF2-40B4-BE49-F238E27FC236}">
                <a16:creationId xmlns:a16="http://schemas.microsoft.com/office/drawing/2014/main" id="{619DCD36-8C10-4988-A9DD-8673B5E42FC5}"/>
              </a:ext>
            </a:extLst>
          </p:cNvPr>
          <p:cNvSpPr/>
          <p:nvPr/>
        </p:nvSpPr>
        <p:spPr>
          <a:xfrm>
            <a:off x="8665116" y="3395419"/>
            <a:ext cx="186114" cy="1810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b="1" dirty="0"/>
              <a:t>5</a:t>
            </a:r>
          </a:p>
        </p:txBody>
      </p:sp>
      <p:sp>
        <p:nvSpPr>
          <p:cNvPr id="140" name="Ovale 139">
            <a:extLst>
              <a:ext uri="{FF2B5EF4-FFF2-40B4-BE49-F238E27FC236}">
                <a16:creationId xmlns:a16="http://schemas.microsoft.com/office/drawing/2014/main" id="{51DA6A42-AE44-4BA2-98DA-08C717C1A4AD}"/>
              </a:ext>
            </a:extLst>
          </p:cNvPr>
          <p:cNvSpPr/>
          <p:nvPr/>
        </p:nvSpPr>
        <p:spPr>
          <a:xfrm>
            <a:off x="8669193" y="3763802"/>
            <a:ext cx="186114" cy="1810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b="1" dirty="0"/>
              <a:t>6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6C6C26D1-DE9D-A43A-B041-B218367A7272}"/>
              </a:ext>
            </a:extLst>
          </p:cNvPr>
          <p:cNvCxnSpPr>
            <a:cxnSpLocks/>
          </p:cNvCxnSpPr>
          <p:nvPr/>
        </p:nvCxnSpPr>
        <p:spPr>
          <a:xfrm flipH="1">
            <a:off x="8531465" y="3969663"/>
            <a:ext cx="222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E4494839-F009-D6DA-9050-E0D5A5C3713C}"/>
              </a:ext>
            </a:extLst>
          </p:cNvPr>
          <p:cNvSpPr txBox="1">
            <a:spLocks/>
          </p:cNvSpPr>
          <p:nvPr/>
        </p:nvSpPr>
        <p:spPr>
          <a:xfrm>
            <a:off x="206792" y="1488312"/>
            <a:ext cx="1258013" cy="589197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421152"/>
                </a:solidFill>
                <a:latin typeface="Exo 2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>
                <a:latin typeface="+mn-lt"/>
              </a:rPr>
              <a:t>Garanzia SACE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33D720B-8A9A-B6EF-F20E-AC0FF378301A}"/>
              </a:ext>
            </a:extLst>
          </p:cNvPr>
          <p:cNvCxnSpPr>
            <a:cxnSpLocks/>
          </p:cNvCxnSpPr>
          <p:nvPr/>
        </p:nvCxnSpPr>
        <p:spPr>
          <a:xfrm>
            <a:off x="782741" y="2599499"/>
            <a:ext cx="8444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E07AE60-EB88-6CF8-BE5E-650BB84311BD}"/>
              </a:ext>
            </a:extLst>
          </p:cNvPr>
          <p:cNvCxnSpPr>
            <a:cxnSpLocks/>
          </p:cNvCxnSpPr>
          <p:nvPr/>
        </p:nvCxnSpPr>
        <p:spPr>
          <a:xfrm>
            <a:off x="782741" y="2073058"/>
            <a:ext cx="0" cy="526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ABE455-AD4C-58D1-A71E-69DD31374D54}"/>
              </a:ext>
            </a:extLst>
          </p:cNvPr>
          <p:cNvSpPr txBox="1"/>
          <p:nvPr/>
        </p:nvSpPr>
        <p:spPr>
          <a:xfrm>
            <a:off x="805225" y="2262407"/>
            <a:ext cx="615668" cy="261610"/>
          </a:xfrm>
          <a:prstGeom prst="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it-IT" sz="1100" dirty="0"/>
              <a:t>70%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BAA8049-1A64-F46B-8759-38BC8633188A}"/>
              </a:ext>
            </a:extLst>
          </p:cNvPr>
          <p:cNvSpPr txBox="1"/>
          <p:nvPr/>
        </p:nvSpPr>
        <p:spPr>
          <a:xfrm>
            <a:off x="2330341" y="2999403"/>
            <a:ext cx="1019419" cy="261610"/>
          </a:xfrm>
          <a:prstGeom prst="rect">
            <a:avLst/>
          </a:prstGeom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it-IT" sz="1100" dirty="0"/>
              <a:t>≤ Euro50mln</a:t>
            </a:r>
          </a:p>
        </p:txBody>
      </p:sp>
    </p:spTree>
    <p:extLst>
      <p:ext uri="{BB962C8B-B14F-4D97-AF65-F5344CB8AC3E}">
        <p14:creationId xmlns:p14="http://schemas.microsoft.com/office/powerpoint/2010/main" val="332567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66BBD449-663D-40B4-909C-AB51D023C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55731"/>
              </p:ext>
            </p:extLst>
          </p:nvPr>
        </p:nvGraphicFramePr>
        <p:xfrm>
          <a:off x="145213" y="1250672"/>
          <a:ext cx="11901573" cy="5270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729">
                  <a:extLst>
                    <a:ext uri="{9D8B030D-6E8A-4147-A177-3AD203B41FA5}">
                      <a16:colId xmlns:a16="http://schemas.microsoft.com/office/drawing/2014/main" val="2599717131"/>
                    </a:ext>
                  </a:extLst>
                </a:gridCol>
                <a:gridCol w="660443">
                  <a:extLst>
                    <a:ext uri="{9D8B030D-6E8A-4147-A177-3AD203B41FA5}">
                      <a16:colId xmlns:a16="http://schemas.microsoft.com/office/drawing/2014/main" val="2625133763"/>
                    </a:ext>
                  </a:extLst>
                </a:gridCol>
                <a:gridCol w="10372401">
                  <a:extLst>
                    <a:ext uri="{9D8B030D-6E8A-4147-A177-3AD203B41FA5}">
                      <a16:colId xmlns:a16="http://schemas.microsoft.com/office/drawing/2014/main" val="3168573332"/>
                    </a:ext>
                  </a:extLst>
                </a:gridCol>
              </a:tblGrid>
              <a:tr h="2534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711627"/>
                  </a:ext>
                </a:extLst>
              </a:tr>
              <a:tr h="44351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50" b="1" dirty="0"/>
                        <a:t>Infrastrutture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50" b="1" dirty="0"/>
                        <a:t>Prioritarie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8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infrastrutture (i) contemplate dal Piano Nazionale di Ripresa e Resilienza (come di volta in volta modificato e/o integrato) e relativi provvedimenti attuativi (ii) oggetto di commissariamento ai sensi DL 32/2019 e relativi provvedimenti attuativi; (iii) indicate nell’Allegato infrastrutture al DEF o nel Piano per la sicurezza nel settore idrico; (iv) ricomprese nel Programma delle infrastrutture strategiche (PIS) di cui alla legge nº 443 del 2001 (come di volta in volta modificata e/o integrata) e alla delibera CIPE n. 121 del 2001, e successivi aggiornamenti</a:t>
                      </a:r>
                      <a:endParaRPr lang="it-IT" sz="8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58600"/>
                  </a:ext>
                </a:extLst>
              </a:tr>
              <a:tr h="3238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50" b="1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850" dirty="0"/>
                        <a:t>(i) infrastrutture per la produzione (anche da fonti rinnovabili e «Waste to energy»), lo stoccaggio o il trasporto di energia elettrica sulla rete elettrica nazionale; (ii) condotte di trasmissione e distribuzione per il trasporto del gas naturale e del biogas; (iii) impianti di ricevimento, stoccaggio e rigassificazione o decompressione per il gas naturale liquefatto («GNL») o il gas naturale compresso («GNC»)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271752"/>
                  </a:ext>
                </a:extLst>
              </a:tr>
              <a:tr h="3238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50" b="1" dirty="0"/>
                        <a:t>Idriche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50" dirty="0"/>
                        <a:t>Infrastrutture idriche oggetto di interventi finalizzati alla mitigazione dei danni connessi al fenomeno della scarsità idrica e al potenziamento e all'adeguamento, aumentando la resilienza dei sistemi idrici ai cambiamenti climatici e riducendo le dispersioni di risorse idriche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701690"/>
                  </a:ext>
                </a:extLst>
              </a:tr>
              <a:tr h="6828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50" b="1" dirty="0"/>
                        <a:t>Sociali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50" dirty="0"/>
                        <a:t>edilizia sociale, culturale e assistenziale, edilizia universitaria; edilizia scolastica; edilizia monumentale, interventi in aree archeologiche, restauro e riqualificazione di beni culturali, musei archivi e biblioteche, opere per il recupero, valorizzazione e fruizione del patrimonio rurale, impianti sportivi, teatri ed altre strutture per lo spettacolo, strutture fieristiche e congressuali, strutture ospedaliere e altre strutture per l'igiene, la profilassi e la tutela della salute,  presidi sanitari territoriali, residenze sanitarie assistenziali e altre opere di edilizia sanitaria, caserme o altra edilizia militare, opere e infrastrutture per sedi di organi istituzionali, opere e infrastrutture per sedi della pubblica amministrazione, edifici e infrastrutture per uffici e altre opere direzionali e amministrative, commissariati, edifici ed infrastrutture per la protezione civile, cimiteri, arredo urbano, verde pubblico o illuminazione pubblica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7861"/>
                  </a:ext>
                </a:extLst>
              </a:tr>
              <a:tr h="3126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50" dirty="0"/>
                        <a:t>infrastrutture di connettività digitale, fisiche o virtuali, in particolare mediante progetti che sostengono la diffusione di reti digitali ad altissima capacità o connettività 5G o che migliorano la connettività digitale e l’accesso alla rete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638288"/>
                  </a:ext>
                </a:extLst>
              </a:tr>
              <a:tr h="68287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50" b="1" dirty="0"/>
                        <a:t>Aree Economicamente Svantaggiate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850" dirty="0" err="1"/>
                        <a:t>Zes</a:t>
                      </a:r>
                      <a:r>
                        <a:rPr lang="it-IT" sz="850" dirty="0"/>
                        <a:t> Unica o Area di Crisi Industriale:</a:t>
                      </a:r>
                    </a:p>
                    <a:p>
                      <a:pPr algn="just"/>
                      <a:r>
                        <a:rPr lang="it-IT" sz="850" dirty="0"/>
                        <a:t>- ZES Unica: i territori delle regioni Abruzzo, Basilicata, Calabria, Campania, Molise, Puglia, Sicilia, Sardegna </a:t>
                      </a:r>
                    </a:p>
                    <a:p>
                      <a:pPr algn="just"/>
                      <a:r>
                        <a:rPr lang="it-IT" sz="850" dirty="0"/>
                        <a:t>- Aree di crisi industriale: (i) “aree di crisi industriale complessa”: territori soggetti a recessione economica e perdita occupazionale di rilevanza nazionale e con impatto significativo sulla politica industriale nazionale (ai sensi dell’articolo 27, 1 del decreto-legge 22 giugno 2012, n. 83);  (ii) “aree di crisi industriale non complessa”: situazioni di crisi industriale non complessa che presentano, comunque, impatto significativo sullo sviluppo e l'occupazione nei territori interessati (ai sensi dell’articolo 27, 8-bis del decreto-legge 22 giugno 2012, n. 83)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457162"/>
                  </a:ext>
                </a:extLst>
              </a:tr>
              <a:tr h="8025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50" b="1" dirty="0"/>
                        <a:t>Innovazione Tecnologica e Digitale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850" dirty="0"/>
                        <a:t>interventi (A) finalizzati (i) alla realizzazione di prodotti o processi di produzione nuovi o sostanzialmente migliorati; (ii) allo sviluppo, diffusione ed espansione di tecnologie e servizi digitali, in particolare mediante: a) intelligenza artificiale; b) tecnologie quantistiche; c) cybersicurezza e infrastrutture di protezione delle reti; d) internet delle cose; e) blockchain e altre tecnologie di registro distribuito; f) competenze digitali avanzate; g) robotica e automazione; h) fotonica; i) altre tecnologie e servizi digitali avanzati che contribuiscono alla digitalizzazione e all’integrazione delle tecnologie, dei servizi e delle competenze digitali (inclusa Transizione 4.0); (iii) allo sviluppo di infrastrutture di trasporto e di soluzioni di mobilità basate su tecnologie innovative, in particolare mediante progetti incentrati su soluzioni innovative per la mobilità, accessibilità, riduzione dell’inquinamento acustico, aumento dei livelli di sicurezza e riduzione degli incidenti; (B) nell’ambito di progetti collaborativi di ricerca e innovazione che coinvolgono il mondo accademico, le organizzazioni di ricerca e innovazione e le imprese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510801"/>
                  </a:ext>
                </a:extLst>
              </a:tr>
              <a:tr h="3238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50" b="1" dirty="0"/>
                        <a:t>Filiere Strategiche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850" dirty="0"/>
                        <a:t>a) agroindustria; b) design, moda e arredo; c) automotive; d) microelettronica e semiconduttori; e) metallo ed elettromeccanica; f) chimico/farmaceutico; g) aerospazio e aeronautica; h) gomma e plastica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710657"/>
                  </a:ext>
                </a:extLst>
              </a:tr>
              <a:tr h="323836">
                <a:tc gridSpan="2">
                  <a:txBody>
                    <a:bodyPr/>
                    <a:lstStyle/>
                    <a:p>
                      <a:r>
                        <a:rPr lang="it-IT" sz="850" b="1" dirty="0"/>
                        <a:t>Riduzione Rischio Sismico/Idrogeologico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850" dirty="0"/>
                        <a:t>interventi finalizzati a ridurre il rischio sismico e idrogeologico, inclusi in particolare gli interventi per la messa in sicurezza delle zone edificate e dei bacini idrografici esposti al rischio idrogeologico, per il risanamento ambientale e la mitigazione degli effetti dei cambiamenti climatici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270001"/>
                  </a:ext>
                </a:extLst>
              </a:tr>
              <a:tr h="443514">
                <a:tc gridSpan="2">
                  <a:txBody>
                    <a:bodyPr/>
                    <a:lstStyle/>
                    <a:p>
                      <a:r>
                        <a:rPr lang="it-IT" sz="8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Impresa Femminile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8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Società di capitali in cui (i) l’organo di amministrazione è costituito per almeno i due terzi da donne, e (ii) almeno i due terzi delle quote di capitale è detenuta da donne.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00205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4DAF91A6-7403-BEEA-74F1-555A17F4C37C}"/>
              </a:ext>
            </a:extLst>
          </p:cNvPr>
          <p:cNvSpPr/>
          <p:nvPr/>
        </p:nvSpPr>
        <p:spPr>
          <a:xfrm>
            <a:off x="1260733" y="532578"/>
            <a:ext cx="7047677" cy="37433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accent1"/>
                </a:solidFill>
                <a:latin typeface="+mj-lt"/>
              </a:rPr>
              <a:t>Glossario</a:t>
            </a:r>
          </a:p>
        </p:txBody>
      </p:sp>
    </p:spTree>
    <p:extLst>
      <p:ext uri="{BB962C8B-B14F-4D97-AF65-F5344CB8AC3E}">
        <p14:creationId xmlns:p14="http://schemas.microsoft.com/office/powerpoint/2010/main" val="1117154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CE 2023">
      <a:dk1>
        <a:srgbClr val="421152"/>
      </a:dk1>
      <a:lt1>
        <a:srgbClr val="FFFFFF"/>
      </a:lt1>
      <a:dk2>
        <a:srgbClr val="421152"/>
      </a:dk2>
      <a:lt2>
        <a:srgbClr val="FEFFFE"/>
      </a:lt2>
      <a:accent1>
        <a:srgbClr val="421152"/>
      </a:accent1>
      <a:accent2>
        <a:srgbClr val="25B4B1"/>
      </a:accent2>
      <a:accent3>
        <a:srgbClr val="D2A9E4"/>
      </a:accent3>
      <a:accent4>
        <a:srgbClr val="ADDBE2"/>
      </a:accent4>
      <a:accent5>
        <a:srgbClr val="D5D5D5"/>
      </a:accent5>
      <a:accent6>
        <a:srgbClr val="764D88"/>
      </a:accent6>
      <a:hlink>
        <a:srgbClr val="25B4B1"/>
      </a:hlink>
      <a:folHlink>
        <a:srgbClr val="ADDBE2"/>
      </a:folHlink>
    </a:clrScheme>
    <a:fontScheme name="Exo">
      <a:majorFont>
        <a:latin typeface="Exo 2 SemiBold"/>
        <a:ea typeface=""/>
        <a:cs typeface=""/>
      </a:majorFont>
      <a:minorFont>
        <a:latin typeface="Exo 2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cb709-4798-440c-9887-0fed741ada7c" xsi:nil="true"/>
    <lcf76f155ced4ddcb4097134ff3c332f xmlns="4c630587-abb0-4c73-997e-4a202de0677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1DC73A3C1B0D42A669F64DE76DC8C4" ma:contentTypeVersion="12" ma:contentTypeDescription="Creare un nuovo documento." ma:contentTypeScope="" ma:versionID="6189050e36b59db834c0e66bedfe6743">
  <xsd:schema xmlns:xsd="http://www.w3.org/2001/XMLSchema" xmlns:xs="http://www.w3.org/2001/XMLSchema" xmlns:p="http://schemas.microsoft.com/office/2006/metadata/properties" xmlns:ns2="4c630587-abb0-4c73-997e-4a202de0677c" xmlns:ns3="f47cb709-4798-440c-9887-0fed741ada7c" targetNamespace="http://schemas.microsoft.com/office/2006/metadata/properties" ma:root="true" ma:fieldsID="78e03e5b9fffda4254d985a153ad792d" ns2:_="" ns3:_="">
    <xsd:import namespace="4c630587-abb0-4c73-997e-4a202de0677c"/>
    <xsd:import namespace="f47cb709-4798-440c-9887-0fed741ad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30587-abb0-4c73-997e-4a202de06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Tag immagine" ma:readOnly="false" ma:fieldId="{5cf76f15-5ced-4ddc-b409-7134ff3c332f}" ma:taxonomyMulti="true" ma:sspId="16d9e881-27b6-4971-be55-4b21540cfe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cb709-4798-440c-9887-0fed741ada7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1ae6b76-5090-4c13-92c8-edfcdc15eccb}" ma:internalName="TaxCatchAll" ma:showField="CatchAllData" ma:web="f47cb709-4798-440c-9887-0fed741ad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CEF0F3-EC91-42C7-80CA-3FEA551DDB1A}">
  <ds:schemaRefs>
    <ds:schemaRef ds:uri="http://purl.org/dc/terms/"/>
    <ds:schemaRef ds:uri="f47cb709-4798-440c-9887-0fed741ada7c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4c630587-abb0-4c73-997e-4a202de0677c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824C8B1-343D-46E5-8311-531450F2FD96}">
  <ds:schemaRefs>
    <ds:schemaRef ds:uri="4c630587-abb0-4c73-997e-4a202de0677c"/>
    <ds:schemaRef ds:uri="f47cb709-4798-440c-9887-0fed741ada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01F187A-29CF-453A-96B2-90EEC8B405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1370</Words>
  <Application>Microsoft Office PowerPoint</Application>
  <PresentationFormat>Widescreen</PresentationFormat>
  <Paragraphs>105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Arial</vt:lpstr>
      <vt:lpstr>Calibri</vt:lpstr>
      <vt:lpstr>Exo 2 ExtraBold</vt:lpstr>
      <vt:lpstr>Exo 2 ExtraLight</vt:lpstr>
      <vt:lpstr>Exo 2 SemiBold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 2023</dc:title>
  <dc:creator>D.Barigelli@sace.it</dc:creator>
  <cp:lastModifiedBy>Colombo, Fabio</cp:lastModifiedBy>
  <cp:revision>132</cp:revision>
  <dcterms:created xsi:type="dcterms:W3CDTF">2020-06-10T12:28:55Z</dcterms:created>
  <dcterms:modified xsi:type="dcterms:W3CDTF">2024-01-25T16:29:00Z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62b6ef-db1a-4e15-b1cb-16e3a6a11a3f_Enabled">
    <vt:lpwstr>true</vt:lpwstr>
  </property>
  <property fmtid="{D5CDD505-2E9C-101B-9397-08002B2CF9AE}" pid="3" name="MSIP_Label_be62b6ef-db1a-4e15-b1cb-16e3a6a11a3f_SetDate">
    <vt:lpwstr>2022-04-26T14:46:14Z</vt:lpwstr>
  </property>
  <property fmtid="{D5CDD505-2E9C-101B-9397-08002B2CF9AE}" pid="4" name="MSIP_Label_be62b6ef-db1a-4e15-b1cb-16e3a6a11a3f_Method">
    <vt:lpwstr>Privileged</vt:lpwstr>
  </property>
  <property fmtid="{D5CDD505-2E9C-101B-9397-08002B2CF9AE}" pid="5" name="MSIP_Label_be62b6ef-db1a-4e15-b1cb-16e3a6a11a3f_Name">
    <vt:lpwstr>sace_0002</vt:lpwstr>
  </property>
  <property fmtid="{D5CDD505-2E9C-101B-9397-08002B2CF9AE}" pid="6" name="MSIP_Label_be62b6ef-db1a-4e15-b1cb-16e3a6a11a3f_SiteId">
    <vt:lpwstr>91443f7c-eefc-48b6-9946-a96937f65fc0</vt:lpwstr>
  </property>
  <property fmtid="{D5CDD505-2E9C-101B-9397-08002B2CF9AE}" pid="7" name="MSIP_Label_be62b6ef-db1a-4e15-b1cb-16e3a6a11a3f_ActionId">
    <vt:lpwstr>08fd107b-4750-4295-a464-cd22f644fcb2</vt:lpwstr>
  </property>
  <property fmtid="{D5CDD505-2E9C-101B-9397-08002B2CF9AE}" pid="8" name="MSIP_Label_be62b6ef-db1a-4e15-b1cb-16e3a6a11a3f_ContentBits">
    <vt:lpwstr>0</vt:lpwstr>
  </property>
  <property fmtid="{D5CDD505-2E9C-101B-9397-08002B2CF9AE}" pid="9" name="Documenti_x0020__x002d__x0020_Tipologia_x0020_Documento">
    <vt:lpwstr/>
  </property>
  <property fmtid="{D5CDD505-2E9C-101B-9397-08002B2CF9AE}" pid="10" name="ContentTypeId">
    <vt:lpwstr>0x010100EB1DC73A3C1B0D42A669F64DE76DC8C4</vt:lpwstr>
  </property>
  <property fmtid="{D5CDD505-2E9C-101B-9397-08002B2CF9AE}" pid="11" name="Documenti - Società">
    <vt:lpwstr>3;#SACE|e5e95a01-06ea-412b-970e-9f0a57cae469;#12;#SACE BT|8ffb7ab9-02b9-4a51-95fd-98a72bd0dd96;#11;#SACE FCT|840a8066-2c38-4147-b78d-6e640add8788;#10;#SACE SRV|9c7a9d35-0428-47cf-9657-b8dc04a2f74a</vt:lpwstr>
  </property>
  <property fmtid="{D5CDD505-2E9C-101B-9397-08002B2CF9AE}" pid="12" name="Documenti - Tipologia Documento">
    <vt:lpwstr>93;#Template|7adf7650-22df-4357-8642-e8c451b299e7</vt:lpwstr>
  </property>
  <property fmtid="{D5CDD505-2E9C-101B-9397-08002B2CF9AE}" pid="13" name="MSIP_Label_39fccc8b-5dc6-4205-9acf-e9fafd924336_Enabled">
    <vt:lpwstr>true</vt:lpwstr>
  </property>
  <property fmtid="{D5CDD505-2E9C-101B-9397-08002B2CF9AE}" pid="14" name="MSIP_Label_39fccc8b-5dc6-4205-9acf-e9fafd924336_SetDate">
    <vt:lpwstr>2023-11-17T12:41:41Z</vt:lpwstr>
  </property>
  <property fmtid="{D5CDD505-2E9C-101B-9397-08002B2CF9AE}" pid="15" name="MSIP_Label_39fccc8b-5dc6-4205-9acf-e9fafd924336_Method">
    <vt:lpwstr>Privileged</vt:lpwstr>
  </property>
  <property fmtid="{D5CDD505-2E9C-101B-9397-08002B2CF9AE}" pid="16" name="MSIP_Label_39fccc8b-5dc6-4205-9acf-e9fafd924336_Name">
    <vt:lpwstr>sace_0003</vt:lpwstr>
  </property>
  <property fmtid="{D5CDD505-2E9C-101B-9397-08002B2CF9AE}" pid="17" name="MSIP_Label_39fccc8b-5dc6-4205-9acf-e9fafd924336_SiteId">
    <vt:lpwstr>91443f7c-eefc-48b6-9946-a96937f65fc0</vt:lpwstr>
  </property>
  <property fmtid="{D5CDD505-2E9C-101B-9397-08002B2CF9AE}" pid="18" name="MSIP_Label_39fccc8b-5dc6-4205-9acf-e9fafd924336_ActionId">
    <vt:lpwstr>27652dcd-7462-45b7-8faf-37215035c49b</vt:lpwstr>
  </property>
  <property fmtid="{D5CDD505-2E9C-101B-9397-08002B2CF9AE}" pid="19" name="MSIP_Label_39fccc8b-5dc6-4205-9acf-e9fafd924336_ContentBits">
    <vt:lpwstr>2</vt:lpwstr>
  </property>
  <property fmtid="{D5CDD505-2E9C-101B-9397-08002B2CF9AE}" pid="20" name="MediaServiceImageTags">
    <vt:lpwstr/>
  </property>
</Properties>
</file>